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handoutMasterIdLst>
    <p:handoutMasterId r:id="rId35"/>
  </p:handoutMasterIdLst>
  <p:sldIdLst>
    <p:sldId id="597" r:id="rId2"/>
    <p:sldId id="601" r:id="rId3"/>
    <p:sldId id="609" r:id="rId4"/>
    <p:sldId id="610" r:id="rId5"/>
    <p:sldId id="611" r:id="rId6"/>
    <p:sldId id="606" r:id="rId7"/>
    <p:sldId id="607" r:id="rId8"/>
    <p:sldId id="608" r:id="rId9"/>
    <p:sldId id="575" r:id="rId10"/>
    <p:sldId id="576" r:id="rId11"/>
    <p:sldId id="573" r:id="rId12"/>
    <p:sldId id="577" r:id="rId13"/>
    <p:sldId id="579" r:id="rId14"/>
    <p:sldId id="581" r:id="rId15"/>
    <p:sldId id="582" r:id="rId16"/>
    <p:sldId id="580" r:id="rId17"/>
    <p:sldId id="583" r:id="rId18"/>
    <p:sldId id="585" r:id="rId19"/>
    <p:sldId id="584" r:id="rId20"/>
    <p:sldId id="586" r:id="rId21"/>
    <p:sldId id="587" r:id="rId22"/>
    <p:sldId id="588" r:id="rId23"/>
    <p:sldId id="590" r:id="rId24"/>
    <p:sldId id="589" r:id="rId25"/>
    <p:sldId id="591" r:id="rId26"/>
    <p:sldId id="593" r:id="rId27"/>
    <p:sldId id="592" r:id="rId28"/>
    <p:sldId id="594" r:id="rId29"/>
    <p:sldId id="595" r:id="rId30"/>
    <p:sldId id="596" r:id="rId31"/>
    <p:sldId id="599" r:id="rId32"/>
    <p:sldId id="600" r:id="rId33"/>
    <p:sldId id="612" r:id="rId34"/>
  </p:sldIdLst>
  <p:sldSz cx="9144000" cy="6858000" type="screen4x3"/>
  <p:notesSz cx="6761163"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FF"/>
    <a:srgbClr val="3366FF"/>
    <a:srgbClr val="004274"/>
    <a:srgbClr val="99CCFF"/>
    <a:srgbClr val="2674CA"/>
    <a:srgbClr val="3890B8"/>
    <a:srgbClr val="E23B0E"/>
    <a:srgbClr val="D43B1C"/>
    <a:srgbClr val="FF7C8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29761" y="0"/>
            <a:ext cx="2929837" cy="497126"/>
          </a:xfrm>
          <a:prstGeom prst="rect">
            <a:avLst/>
          </a:prstGeom>
        </p:spPr>
        <p:txBody>
          <a:bodyPr vert="horz" lIns="91440" tIns="45720" rIns="91440" bIns="45720" rtlCol="0"/>
          <a:lstStyle>
            <a:lvl1pPr algn="r">
              <a:defRPr sz="1200"/>
            </a:lvl1pPr>
          </a:lstStyle>
          <a:p>
            <a:fld id="{CCB2AC29-315F-4092-B202-94BC05B0819A}" type="datetimeFigureOut">
              <a:rPr lang="id-ID" smtClean="0"/>
              <a:pPr/>
              <a:t>09/11/2016</a:t>
            </a:fld>
            <a:endParaRPr lang="id-ID"/>
          </a:p>
        </p:txBody>
      </p:sp>
      <p:sp>
        <p:nvSpPr>
          <p:cNvPr id="4" name="Footer Placeholder 3"/>
          <p:cNvSpPr>
            <a:spLocks noGrp="1"/>
          </p:cNvSpPr>
          <p:nvPr>
            <p:ph type="ftr" sz="quarter" idx="2"/>
          </p:nvPr>
        </p:nvSpPr>
        <p:spPr>
          <a:xfrm>
            <a:off x="0" y="9443662"/>
            <a:ext cx="2929837" cy="497126"/>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29761" y="9443662"/>
            <a:ext cx="2929837" cy="497126"/>
          </a:xfrm>
          <a:prstGeom prst="rect">
            <a:avLst/>
          </a:prstGeom>
        </p:spPr>
        <p:txBody>
          <a:bodyPr vert="horz" lIns="91440" tIns="45720" rIns="91440" bIns="45720" rtlCol="0" anchor="b"/>
          <a:lstStyle>
            <a:lvl1pPr algn="r">
              <a:defRPr sz="1200"/>
            </a:lvl1pPr>
          </a:lstStyle>
          <a:p>
            <a:fld id="{D6D24DBB-0FA1-417F-B954-4E640F6F4345}"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8998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3872368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8500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2899293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DC4D39-074C-42DD-A250-CE7BE05C200E}"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13EC7-88C5-4D3E-A5CE-CA4AF2A7EA7C}"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9356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DC4D39-074C-42DD-A250-CE7BE05C200E}"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3545327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DC4D39-074C-42DD-A250-CE7BE05C200E}" type="datetimeFigureOut">
              <a:rPr lang="en-US" smtClean="0"/>
              <a:pPr/>
              <a:t>11/9/2016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974900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DC4D39-074C-42DD-A250-CE7BE05C200E}" type="datetimeFigureOut">
              <a:rPr lang="en-US" smtClean="0"/>
              <a:pPr/>
              <a:t>11/9/2016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3832124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DC4D39-074C-42DD-A250-CE7BE05C200E}" type="datetimeFigureOut">
              <a:rPr lang="en-US" smtClean="0"/>
              <a:pPr/>
              <a:t>11/9/2016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8179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spTree>
    <p:extLst>
      <p:ext uri="{BB962C8B-B14F-4D97-AF65-F5344CB8AC3E}">
        <p14:creationId xmlns:p14="http://schemas.microsoft.com/office/powerpoint/2010/main" val="2088313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4DC4D39-074C-42DD-A250-CE7BE05C200E}"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13EC7-88C5-4D3E-A5CE-CA4AF2A7EA7C}"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4369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4DC4D39-074C-42DD-A250-CE7BE05C200E}" type="datetimeFigureOut">
              <a:rPr lang="en-US" smtClean="0"/>
              <a:pPr/>
              <a:t>11/9/2016</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AD13EC7-88C5-4D3E-A5CE-CA4AF2A7EA7C}" type="slidenum">
              <a:rPr lang="en-US" smtClean="0"/>
              <a:pPr/>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4774751"/>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70"/>
          <p:cNvGrpSpPr>
            <a:grpSpLocks/>
          </p:cNvGrpSpPr>
          <p:nvPr/>
        </p:nvGrpSpPr>
        <p:grpSpPr bwMode="auto">
          <a:xfrm>
            <a:off x="3886200" y="3101219"/>
            <a:ext cx="1219199" cy="1295400"/>
            <a:chOff x="3379" y="1026"/>
            <a:chExt cx="709" cy="660"/>
          </a:xfrm>
        </p:grpSpPr>
        <p:grpSp>
          <p:nvGrpSpPr>
            <p:cNvPr id="3" name="Group 264"/>
            <p:cNvGrpSpPr>
              <a:grpSpLocks/>
            </p:cNvGrpSpPr>
            <p:nvPr/>
          </p:nvGrpSpPr>
          <p:grpSpPr bwMode="auto">
            <a:xfrm>
              <a:off x="3379" y="1026"/>
              <a:ext cx="709" cy="455"/>
              <a:chOff x="3243" y="845"/>
              <a:chExt cx="709" cy="455"/>
            </a:xfrm>
          </p:grpSpPr>
          <p:grpSp>
            <p:nvGrpSpPr>
              <p:cNvPr id="4" name="Group 205"/>
              <p:cNvGrpSpPr>
                <a:grpSpLocks/>
              </p:cNvGrpSpPr>
              <p:nvPr/>
            </p:nvGrpSpPr>
            <p:grpSpPr bwMode="auto">
              <a:xfrm>
                <a:off x="3243" y="890"/>
                <a:ext cx="709" cy="410"/>
                <a:chOff x="885" y="698"/>
                <a:chExt cx="3990" cy="2376"/>
              </a:xfrm>
            </p:grpSpPr>
            <p:sp>
              <p:nvSpPr>
                <p:cNvPr id="55" name="Freeform 206"/>
                <p:cNvSpPr>
                  <a:spLocks/>
                </p:cNvSpPr>
                <p:nvPr/>
              </p:nvSpPr>
              <p:spPr bwMode="auto">
                <a:xfrm>
                  <a:off x="885" y="698"/>
                  <a:ext cx="3990" cy="2260"/>
                </a:xfrm>
                <a:custGeom>
                  <a:avLst/>
                  <a:gdLst/>
                  <a:ahLst/>
                  <a:cxnLst>
                    <a:cxn ang="0">
                      <a:pos x="1178" y="2379"/>
                    </a:cxn>
                    <a:cxn ang="0">
                      <a:pos x="1336" y="2347"/>
                    </a:cxn>
                    <a:cxn ang="0">
                      <a:pos x="1484" y="2292"/>
                    </a:cxn>
                    <a:cxn ang="0">
                      <a:pos x="1622" y="2213"/>
                    </a:cxn>
                    <a:cxn ang="0">
                      <a:pos x="1747" y="2113"/>
                    </a:cxn>
                    <a:cxn ang="0">
                      <a:pos x="1859" y="1994"/>
                    </a:cxn>
                    <a:cxn ang="0">
                      <a:pos x="1953" y="1860"/>
                    </a:cxn>
                    <a:cxn ang="0">
                      <a:pos x="2030" y="1710"/>
                    </a:cxn>
                    <a:cxn ang="0">
                      <a:pos x="2088" y="1548"/>
                    </a:cxn>
                    <a:cxn ang="0">
                      <a:pos x="2124" y="1376"/>
                    </a:cxn>
                    <a:cxn ang="0">
                      <a:pos x="2136" y="1194"/>
                    </a:cxn>
                    <a:cxn ang="0">
                      <a:pos x="2124" y="1012"/>
                    </a:cxn>
                    <a:cxn ang="0">
                      <a:pos x="2088" y="838"/>
                    </a:cxn>
                    <a:cxn ang="0">
                      <a:pos x="2030" y="676"/>
                    </a:cxn>
                    <a:cxn ang="0">
                      <a:pos x="1953" y="526"/>
                    </a:cxn>
                    <a:cxn ang="0">
                      <a:pos x="1859" y="391"/>
                    </a:cxn>
                    <a:cxn ang="0">
                      <a:pos x="1747" y="273"/>
                    </a:cxn>
                    <a:cxn ang="0">
                      <a:pos x="1622" y="173"/>
                    </a:cxn>
                    <a:cxn ang="0">
                      <a:pos x="1484" y="93"/>
                    </a:cxn>
                    <a:cxn ang="0">
                      <a:pos x="1336" y="38"/>
                    </a:cxn>
                    <a:cxn ang="0">
                      <a:pos x="1178" y="6"/>
                    </a:cxn>
                    <a:cxn ang="0">
                      <a:pos x="1014" y="1"/>
                    </a:cxn>
                    <a:cxn ang="0">
                      <a:pos x="853" y="25"/>
                    </a:cxn>
                    <a:cxn ang="0">
                      <a:pos x="701" y="73"/>
                    </a:cxn>
                    <a:cxn ang="0">
                      <a:pos x="559" y="144"/>
                    </a:cxn>
                    <a:cxn ang="0">
                      <a:pos x="429" y="237"/>
                    </a:cxn>
                    <a:cxn ang="0">
                      <a:pos x="314" y="349"/>
                    </a:cxn>
                    <a:cxn ang="0">
                      <a:pos x="212" y="479"/>
                    </a:cxn>
                    <a:cxn ang="0">
                      <a:pos x="129" y="625"/>
                    </a:cxn>
                    <a:cxn ang="0">
                      <a:pos x="65" y="783"/>
                    </a:cxn>
                    <a:cxn ang="0">
                      <a:pos x="22" y="953"/>
                    </a:cxn>
                    <a:cxn ang="0">
                      <a:pos x="1" y="1132"/>
                    </a:cxn>
                    <a:cxn ang="0">
                      <a:pos x="6" y="1315"/>
                    </a:cxn>
                    <a:cxn ang="0">
                      <a:pos x="34" y="1491"/>
                    </a:cxn>
                    <a:cxn ang="0">
                      <a:pos x="84" y="1657"/>
                    </a:cxn>
                    <a:cxn ang="0">
                      <a:pos x="155" y="1811"/>
                    </a:cxn>
                    <a:cxn ang="0">
                      <a:pos x="244" y="1951"/>
                    </a:cxn>
                    <a:cxn ang="0">
                      <a:pos x="350" y="2075"/>
                    </a:cxn>
                    <a:cxn ang="0">
                      <a:pos x="471" y="2181"/>
                    </a:cxn>
                    <a:cxn ang="0">
                      <a:pos x="606" y="2267"/>
                    </a:cxn>
                    <a:cxn ang="0">
                      <a:pos x="751" y="2331"/>
                    </a:cxn>
                    <a:cxn ang="0">
                      <a:pos x="906" y="2371"/>
                    </a:cxn>
                    <a:cxn ang="0">
                      <a:pos x="1069" y="2385"/>
                    </a:cxn>
                  </a:cxnLst>
                  <a:rect l="0" t="0" r="r" b="b"/>
                  <a:pathLst>
                    <a:path w="2136" h="2385">
                      <a:moveTo>
                        <a:pt x="1069" y="2385"/>
                      </a:moveTo>
                      <a:lnTo>
                        <a:pt x="1124" y="2384"/>
                      </a:lnTo>
                      <a:lnTo>
                        <a:pt x="1178" y="2379"/>
                      </a:lnTo>
                      <a:lnTo>
                        <a:pt x="1232" y="2371"/>
                      </a:lnTo>
                      <a:lnTo>
                        <a:pt x="1284" y="2360"/>
                      </a:lnTo>
                      <a:lnTo>
                        <a:pt x="1336" y="2347"/>
                      </a:lnTo>
                      <a:lnTo>
                        <a:pt x="1386" y="2331"/>
                      </a:lnTo>
                      <a:lnTo>
                        <a:pt x="1436" y="2312"/>
                      </a:lnTo>
                      <a:lnTo>
                        <a:pt x="1484" y="2292"/>
                      </a:lnTo>
                      <a:lnTo>
                        <a:pt x="1532" y="2267"/>
                      </a:lnTo>
                      <a:lnTo>
                        <a:pt x="1578" y="2241"/>
                      </a:lnTo>
                      <a:lnTo>
                        <a:pt x="1622" y="2213"/>
                      </a:lnTo>
                      <a:lnTo>
                        <a:pt x="1666" y="2181"/>
                      </a:lnTo>
                      <a:lnTo>
                        <a:pt x="1708" y="2148"/>
                      </a:lnTo>
                      <a:lnTo>
                        <a:pt x="1747" y="2113"/>
                      </a:lnTo>
                      <a:lnTo>
                        <a:pt x="1786" y="2075"/>
                      </a:lnTo>
                      <a:lnTo>
                        <a:pt x="1823" y="2036"/>
                      </a:lnTo>
                      <a:lnTo>
                        <a:pt x="1859" y="1994"/>
                      </a:lnTo>
                      <a:lnTo>
                        <a:pt x="1893" y="1951"/>
                      </a:lnTo>
                      <a:lnTo>
                        <a:pt x="1924" y="1907"/>
                      </a:lnTo>
                      <a:lnTo>
                        <a:pt x="1953" y="1860"/>
                      </a:lnTo>
                      <a:lnTo>
                        <a:pt x="1982" y="1811"/>
                      </a:lnTo>
                      <a:lnTo>
                        <a:pt x="2007" y="1762"/>
                      </a:lnTo>
                      <a:lnTo>
                        <a:pt x="2030" y="1710"/>
                      </a:lnTo>
                      <a:lnTo>
                        <a:pt x="2052" y="1657"/>
                      </a:lnTo>
                      <a:lnTo>
                        <a:pt x="2071" y="1603"/>
                      </a:lnTo>
                      <a:lnTo>
                        <a:pt x="2088" y="1548"/>
                      </a:lnTo>
                      <a:lnTo>
                        <a:pt x="2102" y="1491"/>
                      </a:lnTo>
                      <a:lnTo>
                        <a:pt x="2114" y="1433"/>
                      </a:lnTo>
                      <a:lnTo>
                        <a:pt x="2124" y="1376"/>
                      </a:lnTo>
                      <a:lnTo>
                        <a:pt x="2130" y="1315"/>
                      </a:lnTo>
                      <a:lnTo>
                        <a:pt x="2135" y="1255"/>
                      </a:lnTo>
                      <a:lnTo>
                        <a:pt x="2136" y="1194"/>
                      </a:lnTo>
                      <a:lnTo>
                        <a:pt x="2135" y="1132"/>
                      </a:lnTo>
                      <a:lnTo>
                        <a:pt x="2130" y="1072"/>
                      </a:lnTo>
                      <a:lnTo>
                        <a:pt x="2124" y="1012"/>
                      </a:lnTo>
                      <a:lnTo>
                        <a:pt x="2114" y="953"/>
                      </a:lnTo>
                      <a:lnTo>
                        <a:pt x="2102" y="895"/>
                      </a:lnTo>
                      <a:lnTo>
                        <a:pt x="2088" y="838"/>
                      </a:lnTo>
                      <a:lnTo>
                        <a:pt x="2071" y="783"/>
                      </a:lnTo>
                      <a:lnTo>
                        <a:pt x="2052" y="729"/>
                      </a:lnTo>
                      <a:lnTo>
                        <a:pt x="2030" y="676"/>
                      </a:lnTo>
                      <a:lnTo>
                        <a:pt x="2007" y="625"/>
                      </a:lnTo>
                      <a:lnTo>
                        <a:pt x="1982" y="575"/>
                      </a:lnTo>
                      <a:lnTo>
                        <a:pt x="1953" y="526"/>
                      </a:lnTo>
                      <a:lnTo>
                        <a:pt x="1924" y="479"/>
                      </a:lnTo>
                      <a:lnTo>
                        <a:pt x="1893" y="434"/>
                      </a:lnTo>
                      <a:lnTo>
                        <a:pt x="1859" y="391"/>
                      </a:lnTo>
                      <a:lnTo>
                        <a:pt x="1823" y="349"/>
                      </a:lnTo>
                      <a:lnTo>
                        <a:pt x="1786" y="310"/>
                      </a:lnTo>
                      <a:lnTo>
                        <a:pt x="1747" y="273"/>
                      </a:lnTo>
                      <a:lnTo>
                        <a:pt x="1708" y="237"/>
                      </a:lnTo>
                      <a:lnTo>
                        <a:pt x="1666" y="204"/>
                      </a:lnTo>
                      <a:lnTo>
                        <a:pt x="1622" y="173"/>
                      </a:lnTo>
                      <a:lnTo>
                        <a:pt x="1578" y="144"/>
                      </a:lnTo>
                      <a:lnTo>
                        <a:pt x="1532" y="118"/>
                      </a:lnTo>
                      <a:lnTo>
                        <a:pt x="1484" y="93"/>
                      </a:lnTo>
                      <a:lnTo>
                        <a:pt x="1436" y="73"/>
                      </a:lnTo>
                      <a:lnTo>
                        <a:pt x="1386" y="54"/>
                      </a:lnTo>
                      <a:lnTo>
                        <a:pt x="1336" y="38"/>
                      </a:lnTo>
                      <a:lnTo>
                        <a:pt x="1284" y="25"/>
                      </a:lnTo>
                      <a:lnTo>
                        <a:pt x="1232" y="14"/>
                      </a:lnTo>
                      <a:lnTo>
                        <a:pt x="1178" y="6"/>
                      </a:lnTo>
                      <a:lnTo>
                        <a:pt x="1124" y="1"/>
                      </a:lnTo>
                      <a:lnTo>
                        <a:pt x="1069" y="0"/>
                      </a:lnTo>
                      <a:lnTo>
                        <a:pt x="1014" y="1"/>
                      </a:lnTo>
                      <a:lnTo>
                        <a:pt x="960" y="6"/>
                      </a:lnTo>
                      <a:lnTo>
                        <a:pt x="906" y="14"/>
                      </a:lnTo>
                      <a:lnTo>
                        <a:pt x="853" y="25"/>
                      </a:lnTo>
                      <a:lnTo>
                        <a:pt x="802" y="38"/>
                      </a:lnTo>
                      <a:lnTo>
                        <a:pt x="751" y="54"/>
                      </a:lnTo>
                      <a:lnTo>
                        <a:pt x="701" y="73"/>
                      </a:lnTo>
                      <a:lnTo>
                        <a:pt x="653" y="93"/>
                      </a:lnTo>
                      <a:lnTo>
                        <a:pt x="606" y="118"/>
                      </a:lnTo>
                      <a:lnTo>
                        <a:pt x="559" y="144"/>
                      </a:lnTo>
                      <a:lnTo>
                        <a:pt x="515" y="173"/>
                      </a:lnTo>
                      <a:lnTo>
                        <a:pt x="471" y="204"/>
                      </a:lnTo>
                      <a:lnTo>
                        <a:pt x="429" y="237"/>
                      </a:lnTo>
                      <a:lnTo>
                        <a:pt x="389" y="273"/>
                      </a:lnTo>
                      <a:lnTo>
                        <a:pt x="350" y="310"/>
                      </a:lnTo>
                      <a:lnTo>
                        <a:pt x="314" y="349"/>
                      </a:lnTo>
                      <a:lnTo>
                        <a:pt x="277" y="391"/>
                      </a:lnTo>
                      <a:lnTo>
                        <a:pt x="244" y="434"/>
                      </a:lnTo>
                      <a:lnTo>
                        <a:pt x="212" y="479"/>
                      </a:lnTo>
                      <a:lnTo>
                        <a:pt x="183" y="526"/>
                      </a:lnTo>
                      <a:lnTo>
                        <a:pt x="155" y="575"/>
                      </a:lnTo>
                      <a:lnTo>
                        <a:pt x="129" y="625"/>
                      </a:lnTo>
                      <a:lnTo>
                        <a:pt x="106" y="676"/>
                      </a:lnTo>
                      <a:lnTo>
                        <a:pt x="84" y="729"/>
                      </a:lnTo>
                      <a:lnTo>
                        <a:pt x="65" y="783"/>
                      </a:lnTo>
                      <a:lnTo>
                        <a:pt x="48" y="838"/>
                      </a:lnTo>
                      <a:lnTo>
                        <a:pt x="34" y="895"/>
                      </a:lnTo>
                      <a:lnTo>
                        <a:pt x="22" y="953"/>
                      </a:lnTo>
                      <a:lnTo>
                        <a:pt x="12" y="1012"/>
                      </a:lnTo>
                      <a:lnTo>
                        <a:pt x="6" y="1072"/>
                      </a:lnTo>
                      <a:lnTo>
                        <a:pt x="1" y="1132"/>
                      </a:lnTo>
                      <a:lnTo>
                        <a:pt x="0" y="1194"/>
                      </a:lnTo>
                      <a:lnTo>
                        <a:pt x="1" y="1255"/>
                      </a:lnTo>
                      <a:lnTo>
                        <a:pt x="6" y="1315"/>
                      </a:lnTo>
                      <a:lnTo>
                        <a:pt x="12" y="1376"/>
                      </a:lnTo>
                      <a:lnTo>
                        <a:pt x="22" y="1433"/>
                      </a:lnTo>
                      <a:lnTo>
                        <a:pt x="34" y="1491"/>
                      </a:lnTo>
                      <a:lnTo>
                        <a:pt x="48" y="1548"/>
                      </a:lnTo>
                      <a:lnTo>
                        <a:pt x="65" y="1603"/>
                      </a:lnTo>
                      <a:lnTo>
                        <a:pt x="84" y="1657"/>
                      </a:lnTo>
                      <a:lnTo>
                        <a:pt x="106" y="1710"/>
                      </a:lnTo>
                      <a:lnTo>
                        <a:pt x="129" y="1762"/>
                      </a:lnTo>
                      <a:lnTo>
                        <a:pt x="155" y="1811"/>
                      </a:lnTo>
                      <a:lnTo>
                        <a:pt x="183" y="1860"/>
                      </a:lnTo>
                      <a:lnTo>
                        <a:pt x="212" y="1907"/>
                      </a:lnTo>
                      <a:lnTo>
                        <a:pt x="244" y="1951"/>
                      </a:lnTo>
                      <a:lnTo>
                        <a:pt x="277" y="1994"/>
                      </a:lnTo>
                      <a:lnTo>
                        <a:pt x="314" y="2036"/>
                      </a:lnTo>
                      <a:lnTo>
                        <a:pt x="350" y="2075"/>
                      </a:lnTo>
                      <a:lnTo>
                        <a:pt x="389" y="2113"/>
                      </a:lnTo>
                      <a:lnTo>
                        <a:pt x="429" y="2148"/>
                      </a:lnTo>
                      <a:lnTo>
                        <a:pt x="471" y="2181"/>
                      </a:lnTo>
                      <a:lnTo>
                        <a:pt x="515" y="2213"/>
                      </a:lnTo>
                      <a:lnTo>
                        <a:pt x="559" y="2241"/>
                      </a:lnTo>
                      <a:lnTo>
                        <a:pt x="606" y="2267"/>
                      </a:lnTo>
                      <a:lnTo>
                        <a:pt x="653" y="2292"/>
                      </a:lnTo>
                      <a:lnTo>
                        <a:pt x="701" y="2312"/>
                      </a:lnTo>
                      <a:lnTo>
                        <a:pt x="751" y="2331"/>
                      </a:lnTo>
                      <a:lnTo>
                        <a:pt x="802" y="2347"/>
                      </a:lnTo>
                      <a:lnTo>
                        <a:pt x="853" y="2360"/>
                      </a:lnTo>
                      <a:lnTo>
                        <a:pt x="906" y="2371"/>
                      </a:lnTo>
                      <a:lnTo>
                        <a:pt x="960" y="2379"/>
                      </a:lnTo>
                      <a:lnTo>
                        <a:pt x="1014" y="2384"/>
                      </a:lnTo>
                      <a:lnTo>
                        <a:pt x="1069" y="2385"/>
                      </a:lnTo>
                      <a:close/>
                    </a:path>
                  </a:pathLst>
                </a:custGeom>
                <a:solidFill>
                  <a:schemeClr val="accent2"/>
                </a:solidFill>
                <a:ln w="9525">
                  <a:solidFill>
                    <a:schemeClr val="accent2"/>
                  </a:solidFill>
                  <a:round/>
                  <a:headEnd/>
                  <a:tailEnd/>
                </a:ln>
              </p:spPr>
              <p:txBody>
                <a:bodyPr/>
                <a:lstStyle/>
                <a:p>
                  <a:endParaRPr lang="id-ID"/>
                </a:p>
              </p:txBody>
            </p:sp>
            <p:sp>
              <p:nvSpPr>
                <p:cNvPr id="56" name="Freeform 207"/>
                <p:cNvSpPr>
                  <a:spLocks/>
                </p:cNvSpPr>
                <p:nvPr/>
              </p:nvSpPr>
              <p:spPr bwMode="auto">
                <a:xfrm>
                  <a:off x="1004" y="830"/>
                  <a:ext cx="3755" cy="1979"/>
                </a:xfrm>
                <a:custGeom>
                  <a:avLst/>
                  <a:gdLst/>
                  <a:ahLst/>
                  <a:cxnLst>
                    <a:cxn ang="0">
                      <a:pos x="1178" y="2379"/>
                    </a:cxn>
                    <a:cxn ang="0">
                      <a:pos x="1336" y="2347"/>
                    </a:cxn>
                    <a:cxn ang="0">
                      <a:pos x="1484" y="2292"/>
                    </a:cxn>
                    <a:cxn ang="0">
                      <a:pos x="1622" y="2213"/>
                    </a:cxn>
                    <a:cxn ang="0">
                      <a:pos x="1747" y="2113"/>
                    </a:cxn>
                    <a:cxn ang="0">
                      <a:pos x="1859" y="1994"/>
                    </a:cxn>
                    <a:cxn ang="0">
                      <a:pos x="1953" y="1860"/>
                    </a:cxn>
                    <a:cxn ang="0">
                      <a:pos x="2030" y="1710"/>
                    </a:cxn>
                    <a:cxn ang="0">
                      <a:pos x="2088" y="1548"/>
                    </a:cxn>
                    <a:cxn ang="0">
                      <a:pos x="2124" y="1376"/>
                    </a:cxn>
                    <a:cxn ang="0">
                      <a:pos x="2136" y="1194"/>
                    </a:cxn>
                    <a:cxn ang="0">
                      <a:pos x="2124" y="1012"/>
                    </a:cxn>
                    <a:cxn ang="0">
                      <a:pos x="2088" y="838"/>
                    </a:cxn>
                    <a:cxn ang="0">
                      <a:pos x="2030" y="676"/>
                    </a:cxn>
                    <a:cxn ang="0">
                      <a:pos x="1953" y="526"/>
                    </a:cxn>
                    <a:cxn ang="0">
                      <a:pos x="1859" y="391"/>
                    </a:cxn>
                    <a:cxn ang="0">
                      <a:pos x="1747" y="273"/>
                    </a:cxn>
                    <a:cxn ang="0">
                      <a:pos x="1622" y="173"/>
                    </a:cxn>
                    <a:cxn ang="0">
                      <a:pos x="1484" y="93"/>
                    </a:cxn>
                    <a:cxn ang="0">
                      <a:pos x="1336" y="38"/>
                    </a:cxn>
                    <a:cxn ang="0">
                      <a:pos x="1178" y="6"/>
                    </a:cxn>
                    <a:cxn ang="0">
                      <a:pos x="1014" y="1"/>
                    </a:cxn>
                    <a:cxn ang="0">
                      <a:pos x="853" y="25"/>
                    </a:cxn>
                    <a:cxn ang="0">
                      <a:pos x="701" y="73"/>
                    </a:cxn>
                    <a:cxn ang="0">
                      <a:pos x="559" y="144"/>
                    </a:cxn>
                    <a:cxn ang="0">
                      <a:pos x="429" y="237"/>
                    </a:cxn>
                    <a:cxn ang="0">
                      <a:pos x="314" y="349"/>
                    </a:cxn>
                    <a:cxn ang="0">
                      <a:pos x="212" y="479"/>
                    </a:cxn>
                    <a:cxn ang="0">
                      <a:pos x="129" y="625"/>
                    </a:cxn>
                    <a:cxn ang="0">
                      <a:pos x="65" y="783"/>
                    </a:cxn>
                    <a:cxn ang="0">
                      <a:pos x="22" y="953"/>
                    </a:cxn>
                    <a:cxn ang="0">
                      <a:pos x="1" y="1132"/>
                    </a:cxn>
                    <a:cxn ang="0">
                      <a:pos x="6" y="1315"/>
                    </a:cxn>
                    <a:cxn ang="0">
                      <a:pos x="34" y="1491"/>
                    </a:cxn>
                    <a:cxn ang="0">
                      <a:pos x="84" y="1657"/>
                    </a:cxn>
                    <a:cxn ang="0">
                      <a:pos x="155" y="1811"/>
                    </a:cxn>
                    <a:cxn ang="0">
                      <a:pos x="244" y="1951"/>
                    </a:cxn>
                    <a:cxn ang="0">
                      <a:pos x="350" y="2075"/>
                    </a:cxn>
                    <a:cxn ang="0">
                      <a:pos x="471" y="2181"/>
                    </a:cxn>
                    <a:cxn ang="0">
                      <a:pos x="606" y="2267"/>
                    </a:cxn>
                    <a:cxn ang="0">
                      <a:pos x="751" y="2331"/>
                    </a:cxn>
                    <a:cxn ang="0">
                      <a:pos x="906" y="2371"/>
                    </a:cxn>
                    <a:cxn ang="0">
                      <a:pos x="1069" y="2385"/>
                    </a:cxn>
                  </a:cxnLst>
                  <a:rect l="0" t="0" r="r" b="b"/>
                  <a:pathLst>
                    <a:path w="2136" h="2385">
                      <a:moveTo>
                        <a:pt x="1069" y="2385"/>
                      </a:moveTo>
                      <a:lnTo>
                        <a:pt x="1124" y="2384"/>
                      </a:lnTo>
                      <a:lnTo>
                        <a:pt x="1178" y="2379"/>
                      </a:lnTo>
                      <a:lnTo>
                        <a:pt x="1232" y="2371"/>
                      </a:lnTo>
                      <a:lnTo>
                        <a:pt x="1284" y="2360"/>
                      </a:lnTo>
                      <a:lnTo>
                        <a:pt x="1336" y="2347"/>
                      </a:lnTo>
                      <a:lnTo>
                        <a:pt x="1386" y="2331"/>
                      </a:lnTo>
                      <a:lnTo>
                        <a:pt x="1436" y="2312"/>
                      </a:lnTo>
                      <a:lnTo>
                        <a:pt x="1484" y="2292"/>
                      </a:lnTo>
                      <a:lnTo>
                        <a:pt x="1532" y="2267"/>
                      </a:lnTo>
                      <a:lnTo>
                        <a:pt x="1578" y="2241"/>
                      </a:lnTo>
                      <a:lnTo>
                        <a:pt x="1622" y="2213"/>
                      </a:lnTo>
                      <a:lnTo>
                        <a:pt x="1666" y="2181"/>
                      </a:lnTo>
                      <a:lnTo>
                        <a:pt x="1708" y="2148"/>
                      </a:lnTo>
                      <a:lnTo>
                        <a:pt x="1747" y="2113"/>
                      </a:lnTo>
                      <a:lnTo>
                        <a:pt x="1786" y="2075"/>
                      </a:lnTo>
                      <a:lnTo>
                        <a:pt x="1823" y="2036"/>
                      </a:lnTo>
                      <a:lnTo>
                        <a:pt x="1859" y="1994"/>
                      </a:lnTo>
                      <a:lnTo>
                        <a:pt x="1893" y="1951"/>
                      </a:lnTo>
                      <a:lnTo>
                        <a:pt x="1924" y="1907"/>
                      </a:lnTo>
                      <a:lnTo>
                        <a:pt x="1953" y="1860"/>
                      </a:lnTo>
                      <a:lnTo>
                        <a:pt x="1982" y="1811"/>
                      </a:lnTo>
                      <a:lnTo>
                        <a:pt x="2007" y="1762"/>
                      </a:lnTo>
                      <a:lnTo>
                        <a:pt x="2030" y="1710"/>
                      </a:lnTo>
                      <a:lnTo>
                        <a:pt x="2052" y="1657"/>
                      </a:lnTo>
                      <a:lnTo>
                        <a:pt x="2071" y="1603"/>
                      </a:lnTo>
                      <a:lnTo>
                        <a:pt x="2088" y="1548"/>
                      </a:lnTo>
                      <a:lnTo>
                        <a:pt x="2102" y="1491"/>
                      </a:lnTo>
                      <a:lnTo>
                        <a:pt x="2114" y="1433"/>
                      </a:lnTo>
                      <a:lnTo>
                        <a:pt x="2124" y="1376"/>
                      </a:lnTo>
                      <a:lnTo>
                        <a:pt x="2130" y="1315"/>
                      </a:lnTo>
                      <a:lnTo>
                        <a:pt x="2135" y="1255"/>
                      </a:lnTo>
                      <a:lnTo>
                        <a:pt x="2136" y="1194"/>
                      </a:lnTo>
                      <a:lnTo>
                        <a:pt x="2135" y="1132"/>
                      </a:lnTo>
                      <a:lnTo>
                        <a:pt x="2130" y="1072"/>
                      </a:lnTo>
                      <a:lnTo>
                        <a:pt x="2124" y="1012"/>
                      </a:lnTo>
                      <a:lnTo>
                        <a:pt x="2114" y="953"/>
                      </a:lnTo>
                      <a:lnTo>
                        <a:pt x="2102" y="895"/>
                      </a:lnTo>
                      <a:lnTo>
                        <a:pt x="2088" y="838"/>
                      </a:lnTo>
                      <a:lnTo>
                        <a:pt x="2071" y="783"/>
                      </a:lnTo>
                      <a:lnTo>
                        <a:pt x="2052" y="729"/>
                      </a:lnTo>
                      <a:lnTo>
                        <a:pt x="2030" y="676"/>
                      </a:lnTo>
                      <a:lnTo>
                        <a:pt x="2007" y="625"/>
                      </a:lnTo>
                      <a:lnTo>
                        <a:pt x="1982" y="575"/>
                      </a:lnTo>
                      <a:lnTo>
                        <a:pt x="1953" y="526"/>
                      </a:lnTo>
                      <a:lnTo>
                        <a:pt x="1924" y="479"/>
                      </a:lnTo>
                      <a:lnTo>
                        <a:pt x="1893" y="434"/>
                      </a:lnTo>
                      <a:lnTo>
                        <a:pt x="1859" y="391"/>
                      </a:lnTo>
                      <a:lnTo>
                        <a:pt x="1823" y="349"/>
                      </a:lnTo>
                      <a:lnTo>
                        <a:pt x="1786" y="310"/>
                      </a:lnTo>
                      <a:lnTo>
                        <a:pt x="1747" y="273"/>
                      </a:lnTo>
                      <a:lnTo>
                        <a:pt x="1708" y="237"/>
                      </a:lnTo>
                      <a:lnTo>
                        <a:pt x="1666" y="204"/>
                      </a:lnTo>
                      <a:lnTo>
                        <a:pt x="1622" y="173"/>
                      </a:lnTo>
                      <a:lnTo>
                        <a:pt x="1578" y="144"/>
                      </a:lnTo>
                      <a:lnTo>
                        <a:pt x="1532" y="118"/>
                      </a:lnTo>
                      <a:lnTo>
                        <a:pt x="1484" y="93"/>
                      </a:lnTo>
                      <a:lnTo>
                        <a:pt x="1436" y="73"/>
                      </a:lnTo>
                      <a:lnTo>
                        <a:pt x="1386" y="54"/>
                      </a:lnTo>
                      <a:lnTo>
                        <a:pt x="1336" y="38"/>
                      </a:lnTo>
                      <a:lnTo>
                        <a:pt x="1284" y="25"/>
                      </a:lnTo>
                      <a:lnTo>
                        <a:pt x="1232" y="14"/>
                      </a:lnTo>
                      <a:lnTo>
                        <a:pt x="1178" y="6"/>
                      </a:lnTo>
                      <a:lnTo>
                        <a:pt x="1124" y="1"/>
                      </a:lnTo>
                      <a:lnTo>
                        <a:pt x="1069" y="0"/>
                      </a:lnTo>
                      <a:lnTo>
                        <a:pt x="1014" y="1"/>
                      </a:lnTo>
                      <a:lnTo>
                        <a:pt x="960" y="6"/>
                      </a:lnTo>
                      <a:lnTo>
                        <a:pt x="906" y="14"/>
                      </a:lnTo>
                      <a:lnTo>
                        <a:pt x="853" y="25"/>
                      </a:lnTo>
                      <a:lnTo>
                        <a:pt x="802" y="38"/>
                      </a:lnTo>
                      <a:lnTo>
                        <a:pt x="751" y="54"/>
                      </a:lnTo>
                      <a:lnTo>
                        <a:pt x="701" y="73"/>
                      </a:lnTo>
                      <a:lnTo>
                        <a:pt x="653" y="93"/>
                      </a:lnTo>
                      <a:lnTo>
                        <a:pt x="606" y="118"/>
                      </a:lnTo>
                      <a:lnTo>
                        <a:pt x="559" y="144"/>
                      </a:lnTo>
                      <a:lnTo>
                        <a:pt x="515" y="173"/>
                      </a:lnTo>
                      <a:lnTo>
                        <a:pt x="471" y="204"/>
                      </a:lnTo>
                      <a:lnTo>
                        <a:pt x="429" y="237"/>
                      </a:lnTo>
                      <a:lnTo>
                        <a:pt x="389" y="273"/>
                      </a:lnTo>
                      <a:lnTo>
                        <a:pt x="350" y="310"/>
                      </a:lnTo>
                      <a:lnTo>
                        <a:pt x="314" y="349"/>
                      </a:lnTo>
                      <a:lnTo>
                        <a:pt x="277" y="391"/>
                      </a:lnTo>
                      <a:lnTo>
                        <a:pt x="244" y="434"/>
                      </a:lnTo>
                      <a:lnTo>
                        <a:pt x="212" y="479"/>
                      </a:lnTo>
                      <a:lnTo>
                        <a:pt x="183" y="526"/>
                      </a:lnTo>
                      <a:lnTo>
                        <a:pt x="155" y="575"/>
                      </a:lnTo>
                      <a:lnTo>
                        <a:pt x="129" y="625"/>
                      </a:lnTo>
                      <a:lnTo>
                        <a:pt x="106" y="676"/>
                      </a:lnTo>
                      <a:lnTo>
                        <a:pt x="84" y="729"/>
                      </a:lnTo>
                      <a:lnTo>
                        <a:pt x="65" y="783"/>
                      </a:lnTo>
                      <a:lnTo>
                        <a:pt x="48" y="838"/>
                      </a:lnTo>
                      <a:lnTo>
                        <a:pt x="34" y="895"/>
                      </a:lnTo>
                      <a:lnTo>
                        <a:pt x="22" y="953"/>
                      </a:lnTo>
                      <a:lnTo>
                        <a:pt x="12" y="1012"/>
                      </a:lnTo>
                      <a:lnTo>
                        <a:pt x="6" y="1072"/>
                      </a:lnTo>
                      <a:lnTo>
                        <a:pt x="1" y="1132"/>
                      </a:lnTo>
                      <a:lnTo>
                        <a:pt x="0" y="1194"/>
                      </a:lnTo>
                      <a:lnTo>
                        <a:pt x="1" y="1255"/>
                      </a:lnTo>
                      <a:lnTo>
                        <a:pt x="6" y="1315"/>
                      </a:lnTo>
                      <a:lnTo>
                        <a:pt x="12" y="1376"/>
                      </a:lnTo>
                      <a:lnTo>
                        <a:pt x="22" y="1433"/>
                      </a:lnTo>
                      <a:lnTo>
                        <a:pt x="34" y="1491"/>
                      </a:lnTo>
                      <a:lnTo>
                        <a:pt x="48" y="1548"/>
                      </a:lnTo>
                      <a:lnTo>
                        <a:pt x="65" y="1603"/>
                      </a:lnTo>
                      <a:lnTo>
                        <a:pt x="84" y="1657"/>
                      </a:lnTo>
                      <a:lnTo>
                        <a:pt x="106" y="1710"/>
                      </a:lnTo>
                      <a:lnTo>
                        <a:pt x="129" y="1762"/>
                      </a:lnTo>
                      <a:lnTo>
                        <a:pt x="155" y="1811"/>
                      </a:lnTo>
                      <a:lnTo>
                        <a:pt x="183" y="1860"/>
                      </a:lnTo>
                      <a:lnTo>
                        <a:pt x="212" y="1907"/>
                      </a:lnTo>
                      <a:lnTo>
                        <a:pt x="244" y="1951"/>
                      </a:lnTo>
                      <a:lnTo>
                        <a:pt x="277" y="1994"/>
                      </a:lnTo>
                      <a:lnTo>
                        <a:pt x="314" y="2036"/>
                      </a:lnTo>
                      <a:lnTo>
                        <a:pt x="350" y="2075"/>
                      </a:lnTo>
                      <a:lnTo>
                        <a:pt x="389" y="2113"/>
                      </a:lnTo>
                      <a:lnTo>
                        <a:pt x="429" y="2148"/>
                      </a:lnTo>
                      <a:lnTo>
                        <a:pt x="471" y="2181"/>
                      </a:lnTo>
                      <a:lnTo>
                        <a:pt x="515" y="2213"/>
                      </a:lnTo>
                      <a:lnTo>
                        <a:pt x="559" y="2241"/>
                      </a:lnTo>
                      <a:lnTo>
                        <a:pt x="606" y="2267"/>
                      </a:lnTo>
                      <a:lnTo>
                        <a:pt x="653" y="2292"/>
                      </a:lnTo>
                      <a:lnTo>
                        <a:pt x="701" y="2312"/>
                      </a:lnTo>
                      <a:lnTo>
                        <a:pt x="751" y="2331"/>
                      </a:lnTo>
                      <a:lnTo>
                        <a:pt x="802" y="2347"/>
                      </a:lnTo>
                      <a:lnTo>
                        <a:pt x="853" y="2360"/>
                      </a:lnTo>
                      <a:lnTo>
                        <a:pt x="906" y="2371"/>
                      </a:lnTo>
                      <a:lnTo>
                        <a:pt x="960" y="2379"/>
                      </a:lnTo>
                      <a:lnTo>
                        <a:pt x="1014" y="2384"/>
                      </a:lnTo>
                      <a:lnTo>
                        <a:pt x="1069" y="2385"/>
                      </a:lnTo>
                      <a:close/>
                    </a:path>
                  </a:pathLst>
                </a:custGeom>
                <a:solidFill>
                  <a:srgbClr val="3FD6FF"/>
                </a:solidFill>
                <a:ln w="9525">
                  <a:noFill/>
                  <a:round/>
                  <a:headEnd/>
                  <a:tailEnd/>
                </a:ln>
              </p:spPr>
              <p:txBody>
                <a:bodyPr/>
                <a:lstStyle/>
                <a:p>
                  <a:endParaRPr lang="id-ID"/>
                </a:p>
              </p:txBody>
            </p:sp>
            <p:grpSp>
              <p:nvGrpSpPr>
                <p:cNvPr id="5" name="Group 208"/>
                <p:cNvGrpSpPr>
                  <a:grpSpLocks/>
                </p:cNvGrpSpPr>
                <p:nvPr/>
              </p:nvGrpSpPr>
              <p:grpSpPr bwMode="auto">
                <a:xfrm>
                  <a:off x="1115" y="934"/>
                  <a:ext cx="3444" cy="1760"/>
                  <a:chOff x="4141" y="2949"/>
                  <a:chExt cx="980" cy="424"/>
                </a:xfrm>
              </p:grpSpPr>
              <p:grpSp>
                <p:nvGrpSpPr>
                  <p:cNvPr id="6" name="Group 209"/>
                  <p:cNvGrpSpPr>
                    <a:grpSpLocks/>
                  </p:cNvGrpSpPr>
                  <p:nvPr/>
                </p:nvGrpSpPr>
                <p:grpSpPr bwMode="auto">
                  <a:xfrm>
                    <a:off x="4141" y="2962"/>
                    <a:ext cx="350" cy="399"/>
                    <a:chOff x="4132" y="2962"/>
                    <a:chExt cx="350" cy="399"/>
                  </a:xfrm>
                </p:grpSpPr>
                <p:sp>
                  <p:nvSpPr>
                    <p:cNvPr id="70" name="Freeform 210"/>
                    <p:cNvSpPr>
                      <a:spLocks/>
                    </p:cNvSpPr>
                    <p:nvPr/>
                  </p:nvSpPr>
                  <p:spPr bwMode="auto">
                    <a:xfrm>
                      <a:off x="4132" y="3050"/>
                      <a:ext cx="265" cy="96"/>
                    </a:xfrm>
                    <a:custGeom>
                      <a:avLst/>
                      <a:gdLst/>
                      <a:ahLst/>
                      <a:cxnLst>
                        <a:cxn ang="0">
                          <a:pos x="483" y="56"/>
                        </a:cxn>
                        <a:cxn ang="0">
                          <a:pos x="461" y="54"/>
                        </a:cxn>
                        <a:cxn ang="0">
                          <a:pos x="439" y="51"/>
                        </a:cxn>
                        <a:cxn ang="0">
                          <a:pos x="417" y="47"/>
                        </a:cxn>
                        <a:cxn ang="0">
                          <a:pos x="395" y="45"/>
                        </a:cxn>
                        <a:cxn ang="0">
                          <a:pos x="374" y="41"/>
                        </a:cxn>
                        <a:cxn ang="0">
                          <a:pos x="352" y="39"/>
                        </a:cxn>
                        <a:cxn ang="0">
                          <a:pos x="330" y="35"/>
                        </a:cxn>
                        <a:cxn ang="0">
                          <a:pos x="309" y="31"/>
                        </a:cxn>
                        <a:cxn ang="0">
                          <a:pos x="288" y="28"/>
                        </a:cxn>
                        <a:cxn ang="0">
                          <a:pos x="266" y="24"/>
                        </a:cxn>
                        <a:cxn ang="0">
                          <a:pos x="245" y="20"/>
                        </a:cxn>
                        <a:cxn ang="0">
                          <a:pos x="225" y="17"/>
                        </a:cxn>
                        <a:cxn ang="0">
                          <a:pos x="204" y="13"/>
                        </a:cxn>
                        <a:cxn ang="0">
                          <a:pos x="183" y="8"/>
                        </a:cxn>
                        <a:cxn ang="0">
                          <a:pos x="163" y="4"/>
                        </a:cxn>
                        <a:cxn ang="0">
                          <a:pos x="142" y="0"/>
                        </a:cxn>
                        <a:cxn ang="0">
                          <a:pos x="113" y="54"/>
                        </a:cxn>
                        <a:cxn ang="0">
                          <a:pos x="87" y="109"/>
                        </a:cxn>
                        <a:cxn ang="0">
                          <a:pos x="65" y="165"/>
                        </a:cxn>
                        <a:cxn ang="0">
                          <a:pos x="45" y="226"/>
                        </a:cxn>
                        <a:cxn ang="0">
                          <a:pos x="29" y="286"/>
                        </a:cxn>
                        <a:cxn ang="0">
                          <a:pos x="15" y="349"/>
                        </a:cxn>
                        <a:cxn ang="0">
                          <a:pos x="5" y="413"/>
                        </a:cxn>
                        <a:cxn ang="0">
                          <a:pos x="0" y="478"/>
                        </a:cxn>
                        <a:cxn ang="0">
                          <a:pos x="446" y="478"/>
                        </a:cxn>
                        <a:cxn ang="0">
                          <a:pos x="448" y="424"/>
                        </a:cxn>
                        <a:cxn ang="0">
                          <a:pos x="450" y="370"/>
                        </a:cxn>
                        <a:cxn ang="0">
                          <a:pos x="454" y="317"/>
                        </a:cxn>
                        <a:cxn ang="0">
                          <a:pos x="458" y="263"/>
                        </a:cxn>
                        <a:cxn ang="0">
                          <a:pos x="462" y="211"/>
                        </a:cxn>
                        <a:cxn ang="0">
                          <a:pos x="469" y="158"/>
                        </a:cxn>
                        <a:cxn ang="0">
                          <a:pos x="476" y="106"/>
                        </a:cxn>
                        <a:cxn ang="0">
                          <a:pos x="483" y="56"/>
                        </a:cxn>
                      </a:cxnLst>
                      <a:rect l="0" t="0" r="r" b="b"/>
                      <a:pathLst>
                        <a:path w="483" h="478">
                          <a:moveTo>
                            <a:pt x="483" y="56"/>
                          </a:moveTo>
                          <a:lnTo>
                            <a:pt x="461" y="54"/>
                          </a:lnTo>
                          <a:lnTo>
                            <a:pt x="439" y="51"/>
                          </a:lnTo>
                          <a:lnTo>
                            <a:pt x="417" y="47"/>
                          </a:lnTo>
                          <a:lnTo>
                            <a:pt x="395" y="45"/>
                          </a:lnTo>
                          <a:lnTo>
                            <a:pt x="374" y="41"/>
                          </a:lnTo>
                          <a:lnTo>
                            <a:pt x="352" y="39"/>
                          </a:lnTo>
                          <a:lnTo>
                            <a:pt x="330" y="35"/>
                          </a:lnTo>
                          <a:lnTo>
                            <a:pt x="309" y="31"/>
                          </a:lnTo>
                          <a:lnTo>
                            <a:pt x="288" y="28"/>
                          </a:lnTo>
                          <a:lnTo>
                            <a:pt x="266" y="24"/>
                          </a:lnTo>
                          <a:lnTo>
                            <a:pt x="245" y="20"/>
                          </a:lnTo>
                          <a:lnTo>
                            <a:pt x="225" y="17"/>
                          </a:lnTo>
                          <a:lnTo>
                            <a:pt x="204" y="13"/>
                          </a:lnTo>
                          <a:lnTo>
                            <a:pt x="183" y="8"/>
                          </a:lnTo>
                          <a:lnTo>
                            <a:pt x="163" y="4"/>
                          </a:lnTo>
                          <a:lnTo>
                            <a:pt x="142" y="0"/>
                          </a:lnTo>
                          <a:lnTo>
                            <a:pt x="113" y="54"/>
                          </a:lnTo>
                          <a:lnTo>
                            <a:pt x="87" y="109"/>
                          </a:lnTo>
                          <a:lnTo>
                            <a:pt x="65" y="165"/>
                          </a:lnTo>
                          <a:lnTo>
                            <a:pt x="45" y="226"/>
                          </a:lnTo>
                          <a:lnTo>
                            <a:pt x="29" y="286"/>
                          </a:lnTo>
                          <a:lnTo>
                            <a:pt x="15" y="349"/>
                          </a:lnTo>
                          <a:lnTo>
                            <a:pt x="5" y="413"/>
                          </a:lnTo>
                          <a:lnTo>
                            <a:pt x="0" y="478"/>
                          </a:lnTo>
                          <a:lnTo>
                            <a:pt x="446" y="478"/>
                          </a:lnTo>
                          <a:lnTo>
                            <a:pt x="448" y="424"/>
                          </a:lnTo>
                          <a:lnTo>
                            <a:pt x="450" y="370"/>
                          </a:lnTo>
                          <a:lnTo>
                            <a:pt x="454" y="317"/>
                          </a:lnTo>
                          <a:lnTo>
                            <a:pt x="458" y="263"/>
                          </a:lnTo>
                          <a:lnTo>
                            <a:pt x="462" y="211"/>
                          </a:lnTo>
                          <a:lnTo>
                            <a:pt x="469" y="158"/>
                          </a:lnTo>
                          <a:lnTo>
                            <a:pt x="476" y="106"/>
                          </a:lnTo>
                          <a:lnTo>
                            <a:pt x="483" y="56"/>
                          </a:lnTo>
                          <a:close/>
                        </a:path>
                      </a:pathLst>
                    </a:custGeom>
                    <a:solidFill>
                      <a:schemeClr val="folHlink"/>
                    </a:solidFill>
                    <a:ln w="9525">
                      <a:solidFill>
                        <a:schemeClr val="folHlink"/>
                      </a:solidFill>
                      <a:round/>
                      <a:headEnd/>
                      <a:tailEnd/>
                    </a:ln>
                  </p:spPr>
                  <p:txBody>
                    <a:bodyPr/>
                    <a:lstStyle/>
                    <a:p>
                      <a:endParaRPr lang="id-ID"/>
                    </a:p>
                  </p:txBody>
                </p:sp>
                <p:sp>
                  <p:nvSpPr>
                    <p:cNvPr id="71" name="Freeform 211"/>
                    <p:cNvSpPr>
                      <a:spLocks/>
                    </p:cNvSpPr>
                    <p:nvPr/>
                  </p:nvSpPr>
                  <p:spPr bwMode="auto">
                    <a:xfrm>
                      <a:off x="4257" y="2962"/>
                      <a:ext cx="225" cy="71"/>
                    </a:xfrm>
                    <a:custGeom>
                      <a:avLst/>
                      <a:gdLst/>
                      <a:ahLst/>
                      <a:cxnLst>
                        <a:cxn ang="0">
                          <a:pos x="412" y="0"/>
                        </a:cxn>
                        <a:cxn ang="0">
                          <a:pos x="383" y="11"/>
                        </a:cxn>
                        <a:cxn ang="0">
                          <a:pos x="353" y="25"/>
                        </a:cxn>
                        <a:cxn ang="0">
                          <a:pos x="325" y="39"/>
                        </a:cxn>
                        <a:cxn ang="0">
                          <a:pos x="297" y="55"/>
                        </a:cxn>
                        <a:cxn ang="0">
                          <a:pos x="269" y="72"/>
                        </a:cxn>
                        <a:cxn ang="0">
                          <a:pos x="241" y="91"/>
                        </a:cxn>
                        <a:cxn ang="0">
                          <a:pos x="213" y="109"/>
                        </a:cxn>
                        <a:cxn ang="0">
                          <a:pos x="187" y="130"/>
                        </a:cxn>
                        <a:cxn ang="0">
                          <a:pos x="161" y="151"/>
                        </a:cxn>
                        <a:cxn ang="0">
                          <a:pos x="135" y="173"/>
                        </a:cxn>
                        <a:cxn ang="0">
                          <a:pos x="111" y="195"/>
                        </a:cxn>
                        <a:cxn ang="0">
                          <a:pos x="87" y="219"/>
                        </a:cxn>
                        <a:cxn ang="0">
                          <a:pos x="64" y="243"/>
                        </a:cxn>
                        <a:cxn ang="0">
                          <a:pos x="42" y="268"/>
                        </a:cxn>
                        <a:cxn ang="0">
                          <a:pos x="20" y="293"/>
                        </a:cxn>
                        <a:cxn ang="0">
                          <a:pos x="0" y="317"/>
                        </a:cxn>
                        <a:cxn ang="0">
                          <a:pos x="16" y="321"/>
                        </a:cxn>
                        <a:cxn ang="0">
                          <a:pos x="34" y="323"/>
                        </a:cxn>
                        <a:cxn ang="0">
                          <a:pos x="52" y="327"/>
                        </a:cxn>
                        <a:cxn ang="0">
                          <a:pos x="68" y="329"/>
                        </a:cxn>
                        <a:cxn ang="0">
                          <a:pos x="86" y="332"/>
                        </a:cxn>
                        <a:cxn ang="0">
                          <a:pos x="103" y="336"/>
                        </a:cxn>
                        <a:cxn ang="0">
                          <a:pos x="121" y="338"/>
                        </a:cxn>
                        <a:cxn ang="0">
                          <a:pos x="139" y="340"/>
                        </a:cxn>
                        <a:cxn ang="0">
                          <a:pos x="156" y="343"/>
                        </a:cxn>
                        <a:cxn ang="0">
                          <a:pos x="174" y="345"/>
                        </a:cxn>
                        <a:cxn ang="0">
                          <a:pos x="191" y="348"/>
                        </a:cxn>
                        <a:cxn ang="0">
                          <a:pos x="210" y="350"/>
                        </a:cxn>
                        <a:cxn ang="0">
                          <a:pos x="228" y="353"/>
                        </a:cxn>
                        <a:cxn ang="0">
                          <a:pos x="246" y="355"/>
                        </a:cxn>
                        <a:cxn ang="0">
                          <a:pos x="264" y="356"/>
                        </a:cxn>
                        <a:cxn ang="0">
                          <a:pos x="283" y="359"/>
                        </a:cxn>
                        <a:cxn ang="0">
                          <a:pos x="295" y="311"/>
                        </a:cxn>
                        <a:cxn ang="0">
                          <a:pos x="308" y="262"/>
                        </a:cxn>
                        <a:cxn ang="0">
                          <a:pos x="324" y="214"/>
                        </a:cxn>
                        <a:cxn ang="0">
                          <a:pos x="340" y="166"/>
                        </a:cxn>
                        <a:cxn ang="0">
                          <a:pos x="358" y="120"/>
                        </a:cxn>
                        <a:cxn ang="0">
                          <a:pos x="375" y="77"/>
                        </a:cxn>
                        <a:cxn ang="0">
                          <a:pos x="394" y="37"/>
                        </a:cxn>
                        <a:cxn ang="0">
                          <a:pos x="412" y="0"/>
                        </a:cxn>
                      </a:cxnLst>
                      <a:rect l="0" t="0" r="r" b="b"/>
                      <a:pathLst>
                        <a:path w="412" h="359">
                          <a:moveTo>
                            <a:pt x="412" y="0"/>
                          </a:moveTo>
                          <a:lnTo>
                            <a:pt x="383" y="11"/>
                          </a:lnTo>
                          <a:lnTo>
                            <a:pt x="353" y="25"/>
                          </a:lnTo>
                          <a:lnTo>
                            <a:pt x="325" y="39"/>
                          </a:lnTo>
                          <a:lnTo>
                            <a:pt x="297" y="55"/>
                          </a:lnTo>
                          <a:lnTo>
                            <a:pt x="269" y="72"/>
                          </a:lnTo>
                          <a:lnTo>
                            <a:pt x="241" y="91"/>
                          </a:lnTo>
                          <a:lnTo>
                            <a:pt x="213" y="109"/>
                          </a:lnTo>
                          <a:lnTo>
                            <a:pt x="187" y="130"/>
                          </a:lnTo>
                          <a:lnTo>
                            <a:pt x="161" y="151"/>
                          </a:lnTo>
                          <a:lnTo>
                            <a:pt x="135" y="173"/>
                          </a:lnTo>
                          <a:lnTo>
                            <a:pt x="111" y="195"/>
                          </a:lnTo>
                          <a:lnTo>
                            <a:pt x="87" y="219"/>
                          </a:lnTo>
                          <a:lnTo>
                            <a:pt x="64" y="243"/>
                          </a:lnTo>
                          <a:lnTo>
                            <a:pt x="42" y="268"/>
                          </a:lnTo>
                          <a:lnTo>
                            <a:pt x="20" y="293"/>
                          </a:lnTo>
                          <a:lnTo>
                            <a:pt x="0" y="317"/>
                          </a:lnTo>
                          <a:lnTo>
                            <a:pt x="16" y="321"/>
                          </a:lnTo>
                          <a:lnTo>
                            <a:pt x="34" y="323"/>
                          </a:lnTo>
                          <a:lnTo>
                            <a:pt x="52" y="327"/>
                          </a:lnTo>
                          <a:lnTo>
                            <a:pt x="68" y="329"/>
                          </a:lnTo>
                          <a:lnTo>
                            <a:pt x="86" y="332"/>
                          </a:lnTo>
                          <a:lnTo>
                            <a:pt x="103" y="336"/>
                          </a:lnTo>
                          <a:lnTo>
                            <a:pt x="121" y="338"/>
                          </a:lnTo>
                          <a:lnTo>
                            <a:pt x="139" y="340"/>
                          </a:lnTo>
                          <a:lnTo>
                            <a:pt x="156" y="343"/>
                          </a:lnTo>
                          <a:lnTo>
                            <a:pt x="174" y="345"/>
                          </a:lnTo>
                          <a:lnTo>
                            <a:pt x="191" y="348"/>
                          </a:lnTo>
                          <a:lnTo>
                            <a:pt x="210" y="350"/>
                          </a:lnTo>
                          <a:lnTo>
                            <a:pt x="228" y="353"/>
                          </a:lnTo>
                          <a:lnTo>
                            <a:pt x="246" y="355"/>
                          </a:lnTo>
                          <a:lnTo>
                            <a:pt x="264" y="356"/>
                          </a:lnTo>
                          <a:lnTo>
                            <a:pt x="283" y="359"/>
                          </a:lnTo>
                          <a:lnTo>
                            <a:pt x="295" y="311"/>
                          </a:lnTo>
                          <a:lnTo>
                            <a:pt x="308" y="262"/>
                          </a:lnTo>
                          <a:lnTo>
                            <a:pt x="324" y="214"/>
                          </a:lnTo>
                          <a:lnTo>
                            <a:pt x="340" y="166"/>
                          </a:lnTo>
                          <a:lnTo>
                            <a:pt x="358" y="120"/>
                          </a:lnTo>
                          <a:lnTo>
                            <a:pt x="375" y="77"/>
                          </a:lnTo>
                          <a:lnTo>
                            <a:pt x="394" y="37"/>
                          </a:lnTo>
                          <a:lnTo>
                            <a:pt x="412" y="0"/>
                          </a:lnTo>
                          <a:close/>
                        </a:path>
                      </a:pathLst>
                    </a:custGeom>
                    <a:solidFill>
                      <a:schemeClr val="folHlink"/>
                    </a:solidFill>
                    <a:ln w="9525">
                      <a:solidFill>
                        <a:schemeClr val="folHlink"/>
                      </a:solidFill>
                      <a:round/>
                      <a:headEnd/>
                      <a:tailEnd/>
                    </a:ln>
                  </p:spPr>
                  <p:txBody>
                    <a:bodyPr/>
                    <a:lstStyle/>
                    <a:p>
                      <a:endParaRPr lang="id-ID"/>
                    </a:p>
                  </p:txBody>
                </p:sp>
                <p:sp>
                  <p:nvSpPr>
                    <p:cNvPr id="72" name="Freeform 212"/>
                    <p:cNvSpPr>
                      <a:spLocks/>
                    </p:cNvSpPr>
                    <p:nvPr/>
                  </p:nvSpPr>
                  <p:spPr bwMode="auto">
                    <a:xfrm>
                      <a:off x="4254" y="3286"/>
                      <a:ext cx="226" cy="75"/>
                    </a:xfrm>
                    <a:custGeom>
                      <a:avLst/>
                      <a:gdLst/>
                      <a:ahLst/>
                      <a:cxnLst>
                        <a:cxn ang="0">
                          <a:pos x="0" y="44"/>
                        </a:cxn>
                        <a:cxn ang="0">
                          <a:pos x="20" y="69"/>
                        </a:cxn>
                        <a:cxn ang="0">
                          <a:pos x="42" y="94"/>
                        </a:cxn>
                        <a:cxn ang="0">
                          <a:pos x="64" y="120"/>
                        </a:cxn>
                        <a:cxn ang="0">
                          <a:pos x="87" y="144"/>
                        </a:cxn>
                        <a:cxn ang="0">
                          <a:pos x="111" y="169"/>
                        </a:cxn>
                        <a:cxn ang="0">
                          <a:pos x="136" y="193"/>
                        </a:cxn>
                        <a:cxn ang="0">
                          <a:pos x="161" y="217"/>
                        </a:cxn>
                        <a:cxn ang="0">
                          <a:pos x="187" y="240"/>
                        </a:cxn>
                        <a:cxn ang="0">
                          <a:pos x="213" y="261"/>
                        </a:cxn>
                        <a:cxn ang="0">
                          <a:pos x="240" y="282"/>
                        </a:cxn>
                        <a:cxn ang="0">
                          <a:pos x="268" y="302"/>
                        </a:cxn>
                        <a:cxn ang="0">
                          <a:pos x="297" y="320"/>
                        </a:cxn>
                        <a:cxn ang="0">
                          <a:pos x="324" y="337"/>
                        </a:cxn>
                        <a:cxn ang="0">
                          <a:pos x="353" y="352"/>
                        </a:cxn>
                        <a:cxn ang="0">
                          <a:pos x="383" y="366"/>
                        </a:cxn>
                        <a:cxn ang="0">
                          <a:pos x="411" y="378"/>
                        </a:cxn>
                        <a:cxn ang="0">
                          <a:pos x="394" y="340"/>
                        </a:cxn>
                        <a:cxn ang="0">
                          <a:pos x="376" y="297"/>
                        </a:cxn>
                        <a:cxn ang="0">
                          <a:pos x="358" y="251"/>
                        </a:cxn>
                        <a:cxn ang="0">
                          <a:pos x="341" y="202"/>
                        </a:cxn>
                        <a:cxn ang="0">
                          <a:pos x="324" y="152"/>
                        </a:cxn>
                        <a:cxn ang="0">
                          <a:pos x="310" y="100"/>
                        </a:cxn>
                        <a:cxn ang="0">
                          <a:pos x="297" y="50"/>
                        </a:cxn>
                        <a:cxn ang="0">
                          <a:pos x="285" y="0"/>
                        </a:cxn>
                        <a:cxn ang="0">
                          <a:pos x="266" y="3"/>
                        </a:cxn>
                        <a:cxn ang="0">
                          <a:pos x="248" y="4"/>
                        </a:cxn>
                        <a:cxn ang="0">
                          <a:pos x="229" y="7"/>
                        </a:cxn>
                        <a:cxn ang="0">
                          <a:pos x="212" y="9"/>
                        </a:cxn>
                        <a:cxn ang="0">
                          <a:pos x="193" y="12"/>
                        </a:cxn>
                        <a:cxn ang="0">
                          <a:pos x="176" y="14"/>
                        </a:cxn>
                        <a:cxn ang="0">
                          <a:pos x="158" y="16"/>
                        </a:cxn>
                        <a:cxn ang="0">
                          <a:pos x="140" y="19"/>
                        </a:cxn>
                        <a:cxn ang="0">
                          <a:pos x="123" y="21"/>
                        </a:cxn>
                        <a:cxn ang="0">
                          <a:pos x="105" y="24"/>
                        </a:cxn>
                        <a:cxn ang="0">
                          <a:pos x="87" y="28"/>
                        </a:cxn>
                        <a:cxn ang="0">
                          <a:pos x="70" y="30"/>
                        </a:cxn>
                        <a:cxn ang="0">
                          <a:pos x="52" y="34"/>
                        </a:cxn>
                        <a:cxn ang="0">
                          <a:pos x="35" y="37"/>
                        </a:cxn>
                        <a:cxn ang="0">
                          <a:pos x="18" y="40"/>
                        </a:cxn>
                        <a:cxn ang="0">
                          <a:pos x="0" y="44"/>
                        </a:cxn>
                      </a:cxnLst>
                      <a:rect l="0" t="0" r="r" b="b"/>
                      <a:pathLst>
                        <a:path w="411" h="378">
                          <a:moveTo>
                            <a:pt x="0" y="44"/>
                          </a:moveTo>
                          <a:lnTo>
                            <a:pt x="20" y="69"/>
                          </a:lnTo>
                          <a:lnTo>
                            <a:pt x="42" y="94"/>
                          </a:lnTo>
                          <a:lnTo>
                            <a:pt x="64" y="120"/>
                          </a:lnTo>
                          <a:lnTo>
                            <a:pt x="87" y="144"/>
                          </a:lnTo>
                          <a:lnTo>
                            <a:pt x="111" y="169"/>
                          </a:lnTo>
                          <a:lnTo>
                            <a:pt x="136" y="193"/>
                          </a:lnTo>
                          <a:lnTo>
                            <a:pt x="161" y="217"/>
                          </a:lnTo>
                          <a:lnTo>
                            <a:pt x="187" y="240"/>
                          </a:lnTo>
                          <a:lnTo>
                            <a:pt x="213" y="261"/>
                          </a:lnTo>
                          <a:lnTo>
                            <a:pt x="240" y="282"/>
                          </a:lnTo>
                          <a:lnTo>
                            <a:pt x="268" y="302"/>
                          </a:lnTo>
                          <a:lnTo>
                            <a:pt x="297" y="320"/>
                          </a:lnTo>
                          <a:lnTo>
                            <a:pt x="324" y="337"/>
                          </a:lnTo>
                          <a:lnTo>
                            <a:pt x="353" y="352"/>
                          </a:lnTo>
                          <a:lnTo>
                            <a:pt x="383" y="366"/>
                          </a:lnTo>
                          <a:lnTo>
                            <a:pt x="411" y="378"/>
                          </a:lnTo>
                          <a:lnTo>
                            <a:pt x="394" y="340"/>
                          </a:lnTo>
                          <a:lnTo>
                            <a:pt x="376" y="297"/>
                          </a:lnTo>
                          <a:lnTo>
                            <a:pt x="358" y="251"/>
                          </a:lnTo>
                          <a:lnTo>
                            <a:pt x="341" y="202"/>
                          </a:lnTo>
                          <a:lnTo>
                            <a:pt x="324" y="152"/>
                          </a:lnTo>
                          <a:lnTo>
                            <a:pt x="310" y="100"/>
                          </a:lnTo>
                          <a:lnTo>
                            <a:pt x="297" y="50"/>
                          </a:lnTo>
                          <a:lnTo>
                            <a:pt x="285" y="0"/>
                          </a:lnTo>
                          <a:lnTo>
                            <a:pt x="266" y="3"/>
                          </a:lnTo>
                          <a:lnTo>
                            <a:pt x="248" y="4"/>
                          </a:lnTo>
                          <a:lnTo>
                            <a:pt x="229" y="7"/>
                          </a:lnTo>
                          <a:lnTo>
                            <a:pt x="212" y="9"/>
                          </a:lnTo>
                          <a:lnTo>
                            <a:pt x="193" y="12"/>
                          </a:lnTo>
                          <a:lnTo>
                            <a:pt x="176" y="14"/>
                          </a:lnTo>
                          <a:lnTo>
                            <a:pt x="158" y="16"/>
                          </a:lnTo>
                          <a:lnTo>
                            <a:pt x="140" y="19"/>
                          </a:lnTo>
                          <a:lnTo>
                            <a:pt x="123" y="21"/>
                          </a:lnTo>
                          <a:lnTo>
                            <a:pt x="105" y="24"/>
                          </a:lnTo>
                          <a:lnTo>
                            <a:pt x="87" y="28"/>
                          </a:lnTo>
                          <a:lnTo>
                            <a:pt x="70" y="30"/>
                          </a:lnTo>
                          <a:lnTo>
                            <a:pt x="52" y="34"/>
                          </a:lnTo>
                          <a:lnTo>
                            <a:pt x="35" y="37"/>
                          </a:lnTo>
                          <a:lnTo>
                            <a:pt x="18" y="40"/>
                          </a:lnTo>
                          <a:lnTo>
                            <a:pt x="0" y="44"/>
                          </a:lnTo>
                          <a:close/>
                        </a:path>
                      </a:pathLst>
                    </a:custGeom>
                    <a:solidFill>
                      <a:schemeClr val="folHlink"/>
                    </a:solidFill>
                    <a:ln w="9525">
                      <a:solidFill>
                        <a:schemeClr val="folHlink"/>
                      </a:solidFill>
                      <a:round/>
                      <a:headEnd/>
                      <a:tailEnd/>
                    </a:ln>
                  </p:spPr>
                  <p:txBody>
                    <a:bodyPr/>
                    <a:lstStyle/>
                    <a:p>
                      <a:endParaRPr lang="id-ID"/>
                    </a:p>
                  </p:txBody>
                </p:sp>
                <p:sp>
                  <p:nvSpPr>
                    <p:cNvPr id="73" name="Freeform 213"/>
                    <p:cNvSpPr>
                      <a:spLocks/>
                    </p:cNvSpPr>
                    <p:nvPr/>
                  </p:nvSpPr>
                  <p:spPr bwMode="auto">
                    <a:xfrm>
                      <a:off x="4132" y="3174"/>
                      <a:ext cx="263" cy="95"/>
                    </a:xfrm>
                    <a:custGeom>
                      <a:avLst/>
                      <a:gdLst/>
                      <a:ahLst/>
                      <a:cxnLst>
                        <a:cxn ang="0">
                          <a:pos x="445" y="0"/>
                        </a:cxn>
                        <a:cxn ang="0">
                          <a:pos x="0" y="0"/>
                        </a:cxn>
                        <a:cxn ang="0">
                          <a:pos x="5" y="65"/>
                        </a:cxn>
                        <a:cxn ang="0">
                          <a:pos x="14" y="129"/>
                        </a:cxn>
                        <a:cxn ang="0">
                          <a:pos x="27" y="190"/>
                        </a:cxn>
                        <a:cxn ang="0">
                          <a:pos x="43" y="252"/>
                        </a:cxn>
                        <a:cxn ang="0">
                          <a:pos x="63" y="311"/>
                        </a:cxn>
                        <a:cxn ang="0">
                          <a:pos x="85" y="369"/>
                        </a:cxn>
                        <a:cxn ang="0">
                          <a:pos x="110" y="424"/>
                        </a:cxn>
                        <a:cxn ang="0">
                          <a:pos x="139" y="478"/>
                        </a:cxn>
                        <a:cxn ang="0">
                          <a:pos x="160" y="473"/>
                        </a:cxn>
                        <a:cxn ang="0">
                          <a:pos x="179" y="470"/>
                        </a:cxn>
                        <a:cxn ang="0">
                          <a:pos x="200" y="465"/>
                        </a:cxn>
                        <a:cxn ang="0">
                          <a:pos x="221" y="461"/>
                        </a:cxn>
                        <a:cxn ang="0">
                          <a:pos x="242" y="456"/>
                        </a:cxn>
                        <a:cxn ang="0">
                          <a:pos x="263" y="452"/>
                        </a:cxn>
                        <a:cxn ang="0">
                          <a:pos x="285" y="449"/>
                        </a:cxn>
                        <a:cxn ang="0">
                          <a:pos x="306" y="445"/>
                        </a:cxn>
                        <a:cxn ang="0">
                          <a:pos x="328" y="441"/>
                        </a:cxn>
                        <a:cxn ang="0">
                          <a:pos x="349" y="439"/>
                        </a:cxn>
                        <a:cxn ang="0">
                          <a:pos x="371" y="435"/>
                        </a:cxn>
                        <a:cxn ang="0">
                          <a:pos x="393" y="433"/>
                        </a:cxn>
                        <a:cxn ang="0">
                          <a:pos x="415" y="429"/>
                        </a:cxn>
                        <a:cxn ang="0">
                          <a:pos x="437" y="426"/>
                        </a:cxn>
                        <a:cxn ang="0">
                          <a:pos x="459" y="424"/>
                        </a:cxn>
                        <a:cxn ang="0">
                          <a:pos x="481" y="422"/>
                        </a:cxn>
                        <a:cxn ang="0">
                          <a:pos x="473" y="370"/>
                        </a:cxn>
                        <a:cxn ang="0">
                          <a:pos x="467" y="318"/>
                        </a:cxn>
                        <a:cxn ang="0">
                          <a:pos x="461" y="267"/>
                        </a:cxn>
                        <a:cxn ang="0">
                          <a:pos x="457" y="214"/>
                        </a:cxn>
                        <a:cxn ang="0">
                          <a:pos x="452" y="160"/>
                        </a:cxn>
                        <a:cxn ang="0">
                          <a:pos x="449" y="107"/>
                        </a:cxn>
                        <a:cxn ang="0">
                          <a:pos x="447" y="54"/>
                        </a:cxn>
                        <a:cxn ang="0">
                          <a:pos x="445" y="0"/>
                        </a:cxn>
                      </a:cxnLst>
                      <a:rect l="0" t="0" r="r" b="b"/>
                      <a:pathLst>
                        <a:path w="481" h="478">
                          <a:moveTo>
                            <a:pt x="445" y="0"/>
                          </a:moveTo>
                          <a:lnTo>
                            <a:pt x="0" y="0"/>
                          </a:lnTo>
                          <a:lnTo>
                            <a:pt x="5" y="65"/>
                          </a:lnTo>
                          <a:lnTo>
                            <a:pt x="14" y="129"/>
                          </a:lnTo>
                          <a:lnTo>
                            <a:pt x="27" y="190"/>
                          </a:lnTo>
                          <a:lnTo>
                            <a:pt x="43" y="252"/>
                          </a:lnTo>
                          <a:lnTo>
                            <a:pt x="63" y="311"/>
                          </a:lnTo>
                          <a:lnTo>
                            <a:pt x="85" y="369"/>
                          </a:lnTo>
                          <a:lnTo>
                            <a:pt x="110" y="424"/>
                          </a:lnTo>
                          <a:lnTo>
                            <a:pt x="139" y="478"/>
                          </a:lnTo>
                          <a:lnTo>
                            <a:pt x="160" y="473"/>
                          </a:lnTo>
                          <a:lnTo>
                            <a:pt x="179" y="470"/>
                          </a:lnTo>
                          <a:lnTo>
                            <a:pt x="200" y="465"/>
                          </a:lnTo>
                          <a:lnTo>
                            <a:pt x="221" y="461"/>
                          </a:lnTo>
                          <a:lnTo>
                            <a:pt x="242" y="456"/>
                          </a:lnTo>
                          <a:lnTo>
                            <a:pt x="263" y="452"/>
                          </a:lnTo>
                          <a:lnTo>
                            <a:pt x="285" y="449"/>
                          </a:lnTo>
                          <a:lnTo>
                            <a:pt x="306" y="445"/>
                          </a:lnTo>
                          <a:lnTo>
                            <a:pt x="328" y="441"/>
                          </a:lnTo>
                          <a:lnTo>
                            <a:pt x="349" y="439"/>
                          </a:lnTo>
                          <a:lnTo>
                            <a:pt x="371" y="435"/>
                          </a:lnTo>
                          <a:lnTo>
                            <a:pt x="393" y="433"/>
                          </a:lnTo>
                          <a:lnTo>
                            <a:pt x="415" y="429"/>
                          </a:lnTo>
                          <a:lnTo>
                            <a:pt x="437" y="426"/>
                          </a:lnTo>
                          <a:lnTo>
                            <a:pt x="459" y="424"/>
                          </a:lnTo>
                          <a:lnTo>
                            <a:pt x="481" y="422"/>
                          </a:lnTo>
                          <a:lnTo>
                            <a:pt x="473" y="370"/>
                          </a:lnTo>
                          <a:lnTo>
                            <a:pt x="467" y="318"/>
                          </a:lnTo>
                          <a:lnTo>
                            <a:pt x="461" y="267"/>
                          </a:lnTo>
                          <a:lnTo>
                            <a:pt x="457" y="214"/>
                          </a:lnTo>
                          <a:lnTo>
                            <a:pt x="452" y="160"/>
                          </a:lnTo>
                          <a:lnTo>
                            <a:pt x="449" y="107"/>
                          </a:lnTo>
                          <a:lnTo>
                            <a:pt x="447" y="54"/>
                          </a:lnTo>
                          <a:lnTo>
                            <a:pt x="445" y="0"/>
                          </a:lnTo>
                          <a:close/>
                        </a:path>
                      </a:pathLst>
                    </a:custGeom>
                    <a:solidFill>
                      <a:schemeClr val="folHlink"/>
                    </a:solidFill>
                    <a:ln w="9525">
                      <a:solidFill>
                        <a:schemeClr val="folHlink"/>
                      </a:solidFill>
                      <a:round/>
                      <a:headEnd/>
                      <a:tailEnd/>
                    </a:ln>
                  </p:spPr>
                  <p:txBody>
                    <a:bodyPr/>
                    <a:lstStyle/>
                    <a:p>
                      <a:endParaRPr lang="id-ID"/>
                    </a:p>
                  </p:txBody>
                </p:sp>
              </p:grpSp>
              <p:grpSp>
                <p:nvGrpSpPr>
                  <p:cNvPr id="7" name="Group 214"/>
                  <p:cNvGrpSpPr>
                    <a:grpSpLocks/>
                  </p:cNvGrpSpPr>
                  <p:nvPr/>
                </p:nvGrpSpPr>
                <p:grpSpPr bwMode="auto">
                  <a:xfrm>
                    <a:off x="4422" y="2949"/>
                    <a:ext cx="408" cy="424"/>
                    <a:chOff x="4445" y="2949"/>
                    <a:chExt cx="358" cy="424"/>
                  </a:xfrm>
                </p:grpSpPr>
                <p:sp>
                  <p:nvSpPr>
                    <p:cNvPr id="66" name="Freeform 215"/>
                    <p:cNvSpPr>
                      <a:spLocks/>
                    </p:cNvSpPr>
                    <p:nvPr/>
                  </p:nvSpPr>
                  <p:spPr bwMode="auto">
                    <a:xfrm>
                      <a:off x="4481" y="2949"/>
                      <a:ext cx="286" cy="88"/>
                    </a:xfrm>
                    <a:custGeom>
                      <a:avLst/>
                      <a:gdLst/>
                      <a:ahLst/>
                      <a:cxnLst>
                        <a:cxn ang="0">
                          <a:pos x="336" y="31"/>
                        </a:cxn>
                        <a:cxn ang="0">
                          <a:pos x="315" y="16"/>
                        </a:cxn>
                        <a:cxn ang="0">
                          <a:pos x="294" y="6"/>
                        </a:cxn>
                        <a:cxn ang="0">
                          <a:pos x="274" y="1"/>
                        </a:cxn>
                        <a:cxn ang="0">
                          <a:pos x="253" y="1"/>
                        </a:cxn>
                        <a:cxn ang="0">
                          <a:pos x="231" y="6"/>
                        </a:cxn>
                        <a:cxn ang="0">
                          <a:pos x="210" y="17"/>
                        </a:cxn>
                        <a:cxn ang="0">
                          <a:pos x="188" y="33"/>
                        </a:cxn>
                        <a:cxn ang="0">
                          <a:pos x="165" y="56"/>
                        </a:cxn>
                        <a:cxn ang="0">
                          <a:pos x="139" y="87"/>
                        </a:cxn>
                        <a:cxn ang="0">
                          <a:pos x="115" y="124"/>
                        </a:cxn>
                        <a:cxn ang="0">
                          <a:pos x="92" y="168"/>
                        </a:cxn>
                        <a:cxn ang="0">
                          <a:pos x="70" y="217"/>
                        </a:cxn>
                        <a:cxn ang="0">
                          <a:pos x="48" y="273"/>
                        </a:cxn>
                        <a:cxn ang="0">
                          <a:pos x="28" y="334"/>
                        </a:cxn>
                        <a:cxn ang="0">
                          <a:pos x="9" y="401"/>
                        </a:cxn>
                        <a:cxn ang="0">
                          <a:pos x="15" y="436"/>
                        </a:cxn>
                        <a:cxn ang="0">
                          <a:pos x="43" y="437"/>
                        </a:cxn>
                        <a:cxn ang="0">
                          <a:pos x="73" y="439"/>
                        </a:cxn>
                        <a:cxn ang="0">
                          <a:pos x="102" y="441"/>
                        </a:cxn>
                        <a:cxn ang="0">
                          <a:pos x="130" y="441"/>
                        </a:cxn>
                        <a:cxn ang="0">
                          <a:pos x="160" y="442"/>
                        </a:cxn>
                        <a:cxn ang="0">
                          <a:pos x="189" y="444"/>
                        </a:cxn>
                        <a:cxn ang="0">
                          <a:pos x="218" y="444"/>
                        </a:cxn>
                        <a:cxn ang="0">
                          <a:pos x="251" y="444"/>
                        </a:cxn>
                        <a:cxn ang="0">
                          <a:pos x="288" y="444"/>
                        </a:cxn>
                        <a:cxn ang="0">
                          <a:pos x="325" y="442"/>
                        </a:cxn>
                        <a:cxn ang="0">
                          <a:pos x="362" y="441"/>
                        </a:cxn>
                        <a:cxn ang="0">
                          <a:pos x="398" y="440"/>
                        </a:cxn>
                        <a:cxn ang="0">
                          <a:pos x="434" y="437"/>
                        </a:cxn>
                        <a:cxn ang="0">
                          <a:pos x="471" y="435"/>
                        </a:cxn>
                        <a:cxn ang="0">
                          <a:pos x="506" y="433"/>
                        </a:cxn>
                        <a:cxn ang="0">
                          <a:pos x="515" y="396"/>
                        </a:cxn>
                        <a:cxn ang="0">
                          <a:pos x="496" y="329"/>
                        </a:cxn>
                        <a:cxn ang="0">
                          <a:pos x="476" y="269"/>
                        </a:cxn>
                        <a:cxn ang="0">
                          <a:pos x="455" y="214"/>
                        </a:cxn>
                        <a:cxn ang="0">
                          <a:pos x="432" y="163"/>
                        </a:cxn>
                        <a:cxn ang="0">
                          <a:pos x="409" y="120"/>
                        </a:cxn>
                        <a:cxn ang="0">
                          <a:pos x="385" y="83"/>
                        </a:cxn>
                        <a:cxn ang="0">
                          <a:pos x="359" y="53"/>
                        </a:cxn>
                      </a:cxnLst>
                      <a:rect l="0" t="0" r="r" b="b"/>
                      <a:pathLst>
                        <a:path w="523" h="444">
                          <a:moveTo>
                            <a:pt x="347" y="40"/>
                          </a:moveTo>
                          <a:lnTo>
                            <a:pt x="336" y="31"/>
                          </a:lnTo>
                          <a:lnTo>
                            <a:pt x="326" y="23"/>
                          </a:lnTo>
                          <a:lnTo>
                            <a:pt x="315" y="16"/>
                          </a:lnTo>
                          <a:lnTo>
                            <a:pt x="305" y="10"/>
                          </a:lnTo>
                          <a:lnTo>
                            <a:pt x="294" y="6"/>
                          </a:lnTo>
                          <a:lnTo>
                            <a:pt x="285" y="2"/>
                          </a:lnTo>
                          <a:lnTo>
                            <a:pt x="274" y="1"/>
                          </a:lnTo>
                          <a:lnTo>
                            <a:pt x="264" y="0"/>
                          </a:lnTo>
                          <a:lnTo>
                            <a:pt x="253" y="1"/>
                          </a:lnTo>
                          <a:lnTo>
                            <a:pt x="242" y="2"/>
                          </a:lnTo>
                          <a:lnTo>
                            <a:pt x="231" y="6"/>
                          </a:lnTo>
                          <a:lnTo>
                            <a:pt x="221" y="11"/>
                          </a:lnTo>
                          <a:lnTo>
                            <a:pt x="210" y="17"/>
                          </a:lnTo>
                          <a:lnTo>
                            <a:pt x="199" y="24"/>
                          </a:lnTo>
                          <a:lnTo>
                            <a:pt x="188" y="33"/>
                          </a:lnTo>
                          <a:lnTo>
                            <a:pt x="177" y="43"/>
                          </a:lnTo>
                          <a:lnTo>
                            <a:pt x="165" y="56"/>
                          </a:lnTo>
                          <a:lnTo>
                            <a:pt x="151" y="71"/>
                          </a:lnTo>
                          <a:lnTo>
                            <a:pt x="139" y="87"/>
                          </a:lnTo>
                          <a:lnTo>
                            <a:pt x="127" y="106"/>
                          </a:lnTo>
                          <a:lnTo>
                            <a:pt x="115" y="124"/>
                          </a:lnTo>
                          <a:lnTo>
                            <a:pt x="104" y="146"/>
                          </a:lnTo>
                          <a:lnTo>
                            <a:pt x="92" y="168"/>
                          </a:lnTo>
                          <a:lnTo>
                            <a:pt x="81" y="193"/>
                          </a:lnTo>
                          <a:lnTo>
                            <a:pt x="70" y="217"/>
                          </a:lnTo>
                          <a:lnTo>
                            <a:pt x="59" y="244"/>
                          </a:lnTo>
                          <a:lnTo>
                            <a:pt x="48" y="273"/>
                          </a:lnTo>
                          <a:lnTo>
                            <a:pt x="38" y="303"/>
                          </a:lnTo>
                          <a:lnTo>
                            <a:pt x="28" y="334"/>
                          </a:lnTo>
                          <a:lnTo>
                            <a:pt x="18" y="366"/>
                          </a:lnTo>
                          <a:lnTo>
                            <a:pt x="9" y="401"/>
                          </a:lnTo>
                          <a:lnTo>
                            <a:pt x="0" y="435"/>
                          </a:lnTo>
                          <a:lnTo>
                            <a:pt x="15" y="436"/>
                          </a:lnTo>
                          <a:lnTo>
                            <a:pt x="29" y="436"/>
                          </a:lnTo>
                          <a:lnTo>
                            <a:pt x="43" y="437"/>
                          </a:lnTo>
                          <a:lnTo>
                            <a:pt x="59" y="439"/>
                          </a:lnTo>
                          <a:lnTo>
                            <a:pt x="73" y="439"/>
                          </a:lnTo>
                          <a:lnTo>
                            <a:pt x="87" y="440"/>
                          </a:lnTo>
                          <a:lnTo>
                            <a:pt x="102" y="441"/>
                          </a:lnTo>
                          <a:lnTo>
                            <a:pt x="116" y="441"/>
                          </a:lnTo>
                          <a:lnTo>
                            <a:pt x="130" y="441"/>
                          </a:lnTo>
                          <a:lnTo>
                            <a:pt x="145" y="442"/>
                          </a:lnTo>
                          <a:lnTo>
                            <a:pt x="160" y="442"/>
                          </a:lnTo>
                          <a:lnTo>
                            <a:pt x="174" y="442"/>
                          </a:lnTo>
                          <a:lnTo>
                            <a:pt x="189" y="444"/>
                          </a:lnTo>
                          <a:lnTo>
                            <a:pt x="203" y="444"/>
                          </a:lnTo>
                          <a:lnTo>
                            <a:pt x="218" y="444"/>
                          </a:lnTo>
                          <a:lnTo>
                            <a:pt x="233" y="444"/>
                          </a:lnTo>
                          <a:lnTo>
                            <a:pt x="251" y="444"/>
                          </a:lnTo>
                          <a:lnTo>
                            <a:pt x="270" y="444"/>
                          </a:lnTo>
                          <a:lnTo>
                            <a:pt x="288" y="444"/>
                          </a:lnTo>
                          <a:lnTo>
                            <a:pt x="307" y="442"/>
                          </a:lnTo>
                          <a:lnTo>
                            <a:pt x="325" y="442"/>
                          </a:lnTo>
                          <a:lnTo>
                            <a:pt x="344" y="441"/>
                          </a:lnTo>
                          <a:lnTo>
                            <a:pt x="362" y="441"/>
                          </a:lnTo>
                          <a:lnTo>
                            <a:pt x="380" y="440"/>
                          </a:lnTo>
                          <a:lnTo>
                            <a:pt x="398" y="440"/>
                          </a:lnTo>
                          <a:lnTo>
                            <a:pt x="417" y="439"/>
                          </a:lnTo>
                          <a:lnTo>
                            <a:pt x="434" y="437"/>
                          </a:lnTo>
                          <a:lnTo>
                            <a:pt x="453" y="436"/>
                          </a:lnTo>
                          <a:lnTo>
                            <a:pt x="471" y="435"/>
                          </a:lnTo>
                          <a:lnTo>
                            <a:pt x="488" y="434"/>
                          </a:lnTo>
                          <a:lnTo>
                            <a:pt x="506" y="433"/>
                          </a:lnTo>
                          <a:lnTo>
                            <a:pt x="523" y="431"/>
                          </a:lnTo>
                          <a:lnTo>
                            <a:pt x="515" y="396"/>
                          </a:lnTo>
                          <a:lnTo>
                            <a:pt x="506" y="362"/>
                          </a:lnTo>
                          <a:lnTo>
                            <a:pt x="496" y="329"/>
                          </a:lnTo>
                          <a:lnTo>
                            <a:pt x="486" y="299"/>
                          </a:lnTo>
                          <a:lnTo>
                            <a:pt x="476" y="269"/>
                          </a:lnTo>
                          <a:lnTo>
                            <a:pt x="465" y="241"/>
                          </a:lnTo>
                          <a:lnTo>
                            <a:pt x="455" y="214"/>
                          </a:lnTo>
                          <a:lnTo>
                            <a:pt x="444" y="188"/>
                          </a:lnTo>
                          <a:lnTo>
                            <a:pt x="432" y="163"/>
                          </a:lnTo>
                          <a:lnTo>
                            <a:pt x="421" y="141"/>
                          </a:lnTo>
                          <a:lnTo>
                            <a:pt x="409" y="120"/>
                          </a:lnTo>
                          <a:lnTo>
                            <a:pt x="397" y="101"/>
                          </a:lnTo>
                          <a:lnTo>
                            <a:pt x="385" y="83"/>
                          </a:lnTo>
                          <a:lnTo>
                            <a:pt x="373" y="67"/>
                          </a:lnTo>
                          <a:lnTo>
                            <a:pt x="359" y="53"/>
                          </a:lnTo>
                          <a:lnTo>
                            <a:pt x="347" y="40"/>
                          </a:lnTo>
                          <a:close/>
                        </a:path>
                      </a:pathLst>
                    </a:custGeom>
                    <a:solidFill>
                      <a:schemeClr val="folHlink"/>
                    </a:solidFill>
                    <a:ln w="9525">
                      <a:solidFill>
                        <a:schemeClr val="folHlink"/>
                      </a:solidFill>
                      <a:round/>
                      <a:headEnd/>
                      <a:tailEnd/>
                    </a:ln>
                  </p:spPr>
                  <p:txBody>
                    <a:bodyPr/>
                    <a:lstStyle/>
                    <a:p>
                      <a:endParaRPr lang="id-ID"/>
                    </a:p>
                  </p:txBody>
                </p:sp>
                <p:sp>
                  <p:nvSpPr>
                    <p:cNvPr id="67" name="Freeform 216"/>
                    <p:cNvSpPr>
                      <a:spLocks/>
                    </p:cNvSpPr>
                    <p:nvPr/>
                  </p:nvSpPr>
                  <p:spPr bwMode="auto">
                    <a:xfrm>
                      <a:off x="4446" y="3063"/>
                      <a:ext cx="357" cy="83"/>
                    </a:xfrm>
                    <a:custGeom>
                      <a:avLst/>
                      <a:gdLst/>
                      <a:ahLst/>
                      <a:cxnLst>
                        <a:cxn ang="0">
                          <a:pos x="617" y="0"/>
                        </a:cxn>
                        <a:cxn ang="0">
                          <a:pos x="597" y="1"/>
                        </a:cxn>
                        <a:cxn ang="0">
                          <a:pos x="579" y="4"/>
                        </a:cxn>
                        <a:cxn ang="0">
                          <a:pos x="559" y="5"/>
                        </a:cxn>
                        <a:cxn ang="0">
                          <a:pos x="539" y="6"/>
                        </a:cxn>
                        <a:cxn ang="0">
                          <a:pos x="519" y="8"/>
                        </a:cxn>
                        <a:cxn ang="0">
                          <a:pos x="499" y="9"/>
                        </a:cxn>
                        <a:cxn ang="0">
                          <a:pos x="479" y="10"/>
                        </a:cxn>
                        <a:cxn ang="0">
                          <a:pos x="460" y="11"/>
                        </a:cxn>
                        <a:cxn ang="0">
                          <a:pos x="440" y="13"/>
                        </a:cxn>
                        <a:cxn ang="0">
                          <a:pos x="419" y="13"/>
                        </a:cxn>
                        <a:cxn ang="0">
                          <a:pos x="399" y="14"/>
                        </a:cxn>
                        <a:cxn ang="0">
                          <a:pos x="379" y="14"/>
                        </a:cxn>
                        <a:cxn ang="0">
                          <a:pos x="358" y="15"/>
                        </a:cxn>
                        <a:cxn ang="0">
                          <a:pos x="339" y="15"/>
                        </a:cxn>
                        <a:cxn ang="0">
                          <a:pos x="319" y="15"/>
                        </a:cxn>
                        <a:cxn ang="0">
                          <a:pos x="298" y="15"/>
                        </a:cxn>
                        <a:cxn ang="0">
                          <a:pos x="281" y="15"/>
                        </a:cxn>
                        <a:cxn ang="0">
                          <a:pos x="265" y="15"/>
                        </a:cxn>
                        <a:cxn ang="0">
                          <a:pos x="248" y="15"/>
                        </a:cxn>
                        <a:cxn ang="0">
                          <a:pos x="232" y="14"/>
                        </a:cxn>
                        <a:cxn ang="0">
                          <a:pos x="215" y="14"/>
                        </a:cxn>
                        <a:cxn ang="0">
                          <a:pos x="199" y="14"/>
                        </a:cxn>
                        <a:cxn ang="0">
                          <a:pos x="183" y="13"/>
                        </a:cxn>
                        <a:cxn ang="0">
                          <a:pos x="167" y="13"/>
                        </a:cxn>
                        <a:cxn ang="0">
                          <a:pos x="150" y="11"/>
                        </a:cxn>
                        <a:cxn ang="0">
                          <a:pos x="134" y="11"/>
                        </a:cxn>
                        <a:cxn ang="0">
                          <a:pos x="118" y="10"/>
                        </a:cxn>
                        <a:cxn ang="0">
                          <a:pos x="102" y="9"/>
                        </a:cxn>
                        <a:cxn ang="0">
                          <a:pos x="86" y="9"/>
                        </a:cxn>
                        <a:cxn ang="0">
                          <a:pos x="70" y="8"/>
                        </a:cxn>
                        <a:cxn ang="0">
                          <a:pos x="53" y="6"/>
                        </a:cxn>
                        <a:cxn ang="0">
                          <a:pos x="38" y="5"/>
                        </a:cxn>
                        <a:cxn ang="0">
                          <a:pos x="30" y="52"/>
                        </a:cxn>
                        <a:cxn ang="0">
                          <a:pos x="24" y="100"/>
                        </a:cxn>
                        <a:cxn ang="0">
                          <a:pos x="18" y="149"/>
                        </a:cxn>
                        <a:cxn ang="0">
                          <a:pos x="13" y="199"/>
                        </a:cxn>
                        <a:cxn ang="0">
                          <a:pos x="8" y="252"/>
                        </a:cxn>
                        <a:cxn ang="0">
                          <a:pos x="5" y="305"/>
                        </a:cxn>
                        <a:cxn ang="0">
                          <a:pos x="3" y="360"/>
                        </a:cxn>
                        <a:cxn ang="0">
                          <a:pos x="0" y="416"/>
                        </a:cxn>
                        <a:cxn ang="0">
                          <a:pos x="656" y="416"/>
                        </a:cxn>
                        <a:cxn ang="0">
                          <a:pos x="653" y="359"/>
                        </a:cxn>
                        <a:cxn ang="0">
                          <a:pos x="651" y="304"/>
                        </a:cxn>
                        <a:cxn ang="0">
                          <a:pos x="648" y="250"/>
                        </a:cxn>
                        <a:cxn ang="0">
                          <a:pos x="643" y="197"/>
                        </a:cxn>
                        <a:cxn ang="0">
                          <a:pos x="638" y="147"/>
                        </a:cxn>
                        <a:cxn ang="0">
                          <a:pos x="631" y="96"/>
                        </a:cxn>
                        <a:cxn ang="0">
                          <a:pos x="625" y="47"/>
                        </a:cxn>
                        <a:cxn ang="0">
                          <a:pos x="617" y="0"/>
                        </a:cxn>
                      </a:cxnLst>
                      <a:rect l="0" t="0" r="r" b="b"/>
                      <a:pathLst>
                        <a:path w="656" h="416">
                          <a:moveTo>
                            <a:pt x="617" y="0"/>
                          </a:moveTo>
                          <a:lnTo>
                            <a:pt x="597" y="1"/>
                          </a:lnTo>
                          <a:lnTo>
                            <a:pt x="579" y="4"/>
                          </a:lnTo>
                          <a:lnTo>
                            <a:pt x="559" y="5"/>
                          </a:lnTo>
                          <a:lnTo>
                            <a:pt x="539" y="6"/>
                          </a:lnTo>
                          <a:lnTo>
                            <a:pt x="519" y="8"/>
                          </a:lnTo>
                          <a:lnTo>
                            <a:pt x="499" y="9"/>
                          </a:lnTo>
                          <a:lnTo>
                            <a:pt x="479" y="10"/>
                          </a:lnTo>
                          <a:lnTo>
                            <a:pt x="460" y="11"/>
                          </a:lnTo>
                          <a:lnTo>
                            <a:pt x="440" y="13"/>
                          </a:lnTo>
                          <a:lnTo>
                            <a:pt x="419" y="13"/>
                          </a:lnTo>
                          <a:lnTo>
                            <a:pt x="399" y="14"/>
                          </a:lnTo>
                          <a:lnTo>
                            <a:pt x="379" y="14"/>
                          </a:lnTo>
                          <a:lnTo>
                            <a:pt x="358" y="15"/>
                          </a:lnTo>
                          <a:lnTo>
                            <a:pt x="339" y="15"/>
                          </a:lnTo>
                          <a:lnTo>
                            <a:pt x="319" y="15"/>
                          </a:lnTo>
                          <a:lnTo>
                            <a:pt x="298" y="15"/>
                          </a:lnTo>
                          <a:lnTo>
                            <a:pt x="281" y="15"/>
                          </a:lnTo>
                          <a:lnTo>
                            <a:pt x="265" y="15"/>
                          </a:lnTo>
                          <a:lnTo>
                            <a:pt x="248" y="15"/>
                          </a:lnTo>
                          <a:lnTo>
                            <a:pt x="232" y="14"/>
                          </a:lnTo>
                          <a:lnTo>
                            <a:pt x="215" y="14"/>
                          </a:lnTo>
                          <a:lnTo>
                            <a:pt x="199" y="14"/>
                          </a:lnTo>
                          <a:lnTo>
                            <a:pt x="183" y="13"/>
                          </a:lnTo>
                          <a:lnTo>
                            <a:pt x="167" y="13"/>
                          </a:lnTo>
                          <a:lnTo>
                            <a:pt x="150" y="11"/>
                          </a:lnTo>
                          <a:lnTo>
                            <a:pt x="134" y="11"/>
                          </a:lnTo>
                          <a:lnTo>
                            <a:pt x="118" y="10"/>
                          </a:lnTo>
                          <a:lnTo>
                            <a:pt x="102" y="9"/>
                          </a:lnTo>
                          <a:lnTo>
                            <a:pt x="86" y="9"/>
                          </a:lnTo>
                          <a:lnTo>
                            <a:pt x="70" y="8"/>
                          </a:lnTo>
                          <a:lnTo>
                            <a:pt x="53" y="6"/>
                          </a:lnTo>
                          <a:lnTo>
                            <a:pt x="38" y="5"/>
                          </a:lnTo>
                          <a:lnTo>
                            <a:pt x="30" y="52"/>
                          </a:lnTo>
                          <a:lnTo>
                            <a:pt x="24" y="100"/>
                          </a:lnTo>
                          <a:lnTo>
                            <a:pt x="18" y="149"/>
                          </a:lnTo>
                          <a:lnTo>
                            <a:pt x="13" y="199"/>
                          </a:lnTo>
                          <a:lnTo>
                            <a:pt x="8" y="252"/>
                          </a:lnTo>
                          <a:lnTo>
                            <a:pt x="5" y="305"/>
                          </a:lnTo>
                          <a:lnTo>
                            <a:pt x="3" y="360"/>
                          </a:lnTo>
                          <a:lnTo>
                            <a:pt x="0" y="416"/>
                          </a:lnTo>
                          <a:lnTo>
                            <a:pt x="656" y="416"/>
                          </a:lnTo>
                          <a:lnTo>
                            <a:pt x="653" y="359"/>
                          </a:lnTo>
                          <a:lnTo>
                            <a:pt x="651" y="304"/>
                          </a:lnTo>
                          <a:lnTo>
                            <a:pt x="648" y="250"/>
                          </a:lnTo>
                          <a:lnTo>
                            <a:pt x="643" y="197"/>
                          </a:lnTo>
                          <a:lnTo>
                            <a:pt x="638" y="147"/>
                          </a:lnTo>
                          <a:lnTo>
                            <a:pt x="631" y="96"/>
                          </a:lnTo>
                          <a:lnTo>
                            <a:pt x="625" y="47"/>
                          </a:lnTo>
                          <a:lnTo>
                            <a:pt x="617" y="0"/>
                          </a:lnTo>
                          <a:close/>
                        </a:path>
                      </a:pathLst>
                    </a:custGeom>
                    <a:solidFill>
                      <a:schemeClr val="folHlink"/>
                    </a:solidFill>
                    <a:ln w="9525">
                      <a:solidFill>
                        <a:schemeClr val="folHlink"/>
                      </a:solidFill>
                      <a:round/>
                      <a:headEnd/>
                      <a:tailEnd/>
                    </a:ln>
                  </p:spPr>
                  <p:txBody>
                    <a:bodyPr/>
                    <a:lstStyle/>
                    <a:p>
                      <a:endParaRPr lang="id-ID"/>
                    </a:p>
                  </p:txBody>
                </p:sp>
                <p:sp>
                  <p:nvSpPr>
                    <p:cNvPr id="68" name="Freeform 217"/>
                    <p:cNvSpPr>
                      <a:spLocks/>
                    </p:cNvSpPr>
                    <p:nvPr/>
                  </p:nvSpPr>
                  <p:spPr bwMode="auto">
                    <a:xfrm>
                      <a:off x="4445" y="3174"/>
                      <a:ext cx="358" cy="83"/>
                    </a:xfrm>
                    <a:custGeom>
                      <a:avLst/>
                      <a:gdLst/>
                      <a:ahLst/>
                      <a:cxnLst>
                        <a:cxn ang="0">
                          <a:pos x="37" y="409"/>
                        </a:cxn>
                        <a:cxn ang="0">
                          <a:pos x="53" y="408"/>
                        </a:cxn>
                        <a:cxn ang="0">
                          <a:pos x="69" y="407"/>
                        </a:cxn>
                        <a:cxn ang="0">
                          <a:pos x="85" y="406"/>
                        </a:cxn>
                        <a:cxn ang="0">
                          <a:pos x="102" y="406"/>
                        </a:cxn>
                        <a:cxn ang="0">
                          <a:pos x="118" y="404"/>
                        </a:cxn>
                        <a:cxn ang="0">
                          <a:pos x="134" y="403"/>
                        </a:cxn>
                        <a:cxn ang="0">
                          <a:pos x="150" y="403"/>
                        </a:cxn>
                        <a:cxn ang="0">
                          <a:pos x="167" y="402"/>
                        </a:cxn>
                        <a:cxn ang="0">
                          <a:pos x="183" y="402"/>
                        </a:cxn>
                        <a:cxn ang="0">
                          <a:pos x="200" y="401"/>
                        </a:cxn>
                        <a:cxn ang="0">
                          <a:pos x="216" y="401"/>
                        </a:cxn>
                        <a:cxn ang="0">
                          <a:pos x="233" y="401"/>
                        </a:cxn>
                        <a:cxn ang="0">
                          <a:pos x="249" y="399"/>
                        </a:cxn>
                        <a:cxn ang="0">
                          <a:pos x="266" y="399"/>
                        </a:cxn>
                        <a:cxn ang="0">
                          <a:pos x="282" y="399"/>
                        </a:cxn>
                        <a:cxn ang="0">
                          <a:pos x="299" y="399"/>
                        </a:cxn>
                        <a:cxn ang="0">
                          <a:pos x="320" y="399"/>
                        </a:cxn>
                        <a:cxn ang="0">
                          <a:pos x="340" y="399"/>
                        </a:cxn>
                        <a:cxn ang="0">
                          <a:pos x="360" y="401"/>
                        </a:cxn>
                        <a:cxn ang="0">
                          <a:pos x="380" y="401"/>
                        </a:cxn>
                        <a:cxn ang="0">
                          <a:pos x="400" y="401"/>
                        </a:cxn>
                        <a:cxn ang="0">
                          <a:pos x="421" y="402"/>
                        </a:cxn>
                        <a:cxn ang="0">
                          <a:pos x="441" y="403"/>
                        </a:cxn>
                        <a:cxn ang="0">
                          <a:pos x="462" y="403"/>
                        </a:cxn>
                        <a:cxn ang="0">
                          <a:pos x="482" y="404"/>
                        </a:cxn>
                        <a:cxn ang="0">
                          <a:pos x="501" y="406"/>
                        </a:cxn>
                        <a:cxn ang="0">
                          <a:pos x="521" y="407"/>
                        </a:cxn>
                        <a:cxn ang="0">
                          <a:pos x="541" y="408"/>
                        </a:cxn>
                        <a:cxn ang="0">
                          <a:pos x="561" y="409"/>
                        </a:cxn>
                        <a:cxn ang="0">
                          <a:pos x="581" y="411"/>
                        </a:cxn>
                        <a:cxn ang="0">
                          <a:pos x="600" y="413"/>
                        </a:cxn>
                        <a:cxn ang="0">
                          <a:pos x="620" y="414"/>
                        </a:cxn>
                        <a:cxn ang="0">
                          <a:pos x="627" y="367"/>
                        </a:cxn>
                        <a:cxn ang="0">
                          <a:pos x="633" y="318"/>
                        </a:cxn>
                        <a:cxn ang="0">
                          <a:pos x="640" y="269"/>
                        </a:cxn>
                        <a:cxn ang="0">
                          <a:pos x="644" y="217"/>
                        </a:cxn>
                        <a:cxn ang="0">
                          <a:pos x="649" y="165"/>
                        </a:cxn>
                        <a:cxn ang="0">
                          <a:pos x="652" y="111"/>
                        </a:cxn>
                        <a:cxn ang="0">
                          <a:pos x="654" y="56"/>
                        </a:cxn>
                        <a:cxn ang="0">
                          <a:pos x="657" y="0"/>
                        </a:cxn>
                        <a:cxn ang="0">
                          <a:pos x="0" y="0"/>
                        </a:cxn>
                        <a:cxn ang="0">
                          <a:pos x="3" y="55"/>
                        </a:cxn>
                        <a:cxn ang="0">
                          <a:pos x="5" y="111"/>
                        </a:cxn>
                        <a:cxn ang="0">
                          <a:pos x="8" y="163"/>
                        </a:cxn>
                        <a:cxn ang="0">
                          <a:pos x="12" y="215"/>
                        </a:cxn>
                        <a:cxn ang="0">
                          <a:pos x="17" y="265"/>
                        </a:cxn>
                        <a:cxn ang="0">
                          <a:pos x="24" y="315"/>
                        </a:cxn>
                        <a:cxn ang="0">
                          <a:pos x="30" y="363"/>
                        </a:cxn>
                        <a:cxn ang="0">
                          <a:pos x="37" y="409"/>
                        </a:cxn>
                      </a:cxnLst>
                      <a:rect l="0" t="0" r="r" b="b"/>
                      <a:pathLst>
                        <a:path w="657" h="414">
                          <a:moveTo>
                            <a:pt x="37" y="409"/>
                          </a:moveTo>
                          <a:lnTo>
                            <a:pt x="53" y="408"/>
                          </a:lnTo>
                          <a:lnTo>
                            <a:pt x="69" y="407"/>
                          </a:lnTo>
                          <a:lnTo>
                            <a:pt x="85" y="406"/>
                          </a:lnTo>
                          <a:lnTo>
                            <a:pt x="102" y="406"/>
                          </a:lnTo>
                          <a:lnTo>
                            <a:pt x="118" y="404"/>
                          </a:lnTo>
                          <a:lnTo>
                            <a:pt x="134" y="403"/>
                          </a:lnTo>
                          <a:lnTo>
                            <a:pt x="150" y="403"/>
                          </a:lnTo>
                          <a:lnTo>
                            <a:pt x="167" y="402"/>
                          </a:lnTo>
                          <a:lnTo>
                            <a:pt x="183" y="402"/>
                          </a:lnTo>
                          <a:lnTo>
                            <a:pt x="200" y="401"/>
                          </a:lnTo>
                          <a:lnTo>
                            <a:pt x="216" y="401"/>
                          </a:lnTo>
                          <a:lnTo>
                            <a:pt x="233" y="401"/>
                          </a:lnTo>
                          <a:lnTo>
                            <a:pt x="249" y="399"/>
                          </a:lnTo>
                          <a:lnTo>
                            <a:pt x="266" y="399"/>
                          </a:lnTo>
                          <a:lnTo>
                            <a:pt x="282" y="399"/>
                          </a:lnTo>
                          <a:lnTo>
                            <a:pt x="299" y="399"/>
                          </a:lnTo>
                          <a:lnTo>
                            <a:pt x="320" y="399"/>
                          </a:lnTo>
                          <a:lnTo>
                            <a:pt x="340" y="399"/>
                          </a:lnTo>
                          <a:lnTo>
                            <a:pt x="360" y="401"/>
                          </a:lnTo>
                          <a:lnTo>
                            <a:pt x="380" y="401"/>
                          </a:lnTo>
                          <a:lnTo>
                            <a:pt x="400" y="401"/>
                          </a:lnTo>
                          <a:lnTo>
                            <a:pt x="421" y="402"/>
                          </a:lnTo>
                          <a:lnTo>
                            <a:pt x="441" y="403"/>
                          </a:lnTo>
                          <a:lnTo>
                            <a:pt x="462" y="403"/>
                          </a:lnTo>
                          <a:lnTo>
                            <a:pt x="482" y="404"/>
                          </a:lnTo>
                          <a:lnTo>
                            <a:pt x="501" y="406"/>
                          </a:lnTo>
                          <a:lnTo>
                            <a:pt x="521" y="407"/>
                          </a:lnTo>
                          <a:lnTo>
                            <a:pt x="541" y="408"/>
                          </a:lnTo>
                          <a:lnTo>
                            <a:pt x="561" y="409"/>
                          </a:lnTo>
                          <a:lnTo>
                            <a:pt x="581" y="411"/>
                          </a:lnTo>
                          <a:lnTo>
                            <a:pt x="600" y="413"/>
                          </a:lnTo>
                          <a:lnTo>
                            <a:pt x="620" y="414"/>
                          </a:lnTo>
                          <a:lnTo>
                            <a:pt x="627" y="367"/>
                          </a:lnTo>
                          <a:lnTo>
                            <a:pt x="633" y="318"/>
                          </a:lnTo>
                          <a:lnTo>
                            <a:pt x="640" y="269"/>
                          </a:lnTo>
                          <a:lnTo>
                            <a:pt x="644" y="217"/>
                          </a:lnTo>
                          <a:lnTo>
                            <a:pt x="649" y="165"/>
                          </a:lnTo>
                          <a:lnTo>
                            <a:pt x="652" y="111"/>
                          </a:lnTo>
                          <a:lnTo>
                            <a:pt x="654" y="56"/>
                          </a:lnTo>
                          <a:lnTo>
                            <a:pt x="657" y="0"/>
                          </a:lnTo>
                          <a:lnTo>
                            <a:pt x="0" y="0"/>
                          </a:lnTo>
                          <a:lnTo>
                            <a:pt x="3" y="55"/>
                          </a:lnTo>
                          <a:lnTo>
                            <a:pt x="5" y="111"/>
                          </a:lnTo>
                          <a:lnTo>
                            <a:pt x="8" y="163"/>
                          </a:lnTo>
                          <a:lnTo>
                            <a:pt x="12" y="215"/>
                          </a:lnTo>
                          <a:lnTo>
                            <a:pt x="17" y="265"/>
                          </a:lnTo>
                          <a:lnTo>
                            <a:pt x="24" y="315"/>
                          </a:lnTo>
                          <a:lnTo>
                            <a:pt x="30" y="363"/>
                          </a:lnTo>
                          <a:lnTo>
                            <a:pt x="37" y="409"/>
                          </a:lnTo>
                          <a:close/>
                        </a:path>
                      </a:pathLst>
                    </a:custGeom>
                    <a:solidFill>
                      <a:schemeClr val="folHlink"/>
                    </a:solidFill>
                    <a:ln w="9525">
                      <a:solidFill>
                        <a:schemeClr val="folHlink"/>
                      </a:solidFill>
                      <a:round/>
                      <a:headEnd/>
                      <a:tailEnd/>
                    </a:ln>
                  </p:spPr>
                  <p:txBody>
                    <a:bodyPr/>
                    <a:lstStyle/>
                    <a:p>
                      <a:endParaRPr lang="id-ID"/>
                    </a:p>
                  </p:txBody>
                </p:sp>
                <p:sp>
                  <p:nvSpPr>
                    <p:cNvPr id="69" name="Freeform 218"/>
                    <p:cNvSpPr>
                      <a:spLocks/>
                    </p:cNvSpPr>
                    <p:nvPr/>
                  </p:nvSpPr>
                  <p:spPr bwMode="auto">
                    <a:xfrm>
                      <a:off x="4480" y="3282"/>
                      <a:ext cx="288" cy="91"/>
                    </a:xfrm>
                    <a:custGeom>
                      <a:avLst/>
                      <a:gdLst/>
                      <a:ahLst/>
                      <a:cxnLst>
                        <a:cxn ang="0">
                          <a:pos x="220" y="0"/>
                        </a:cxn>
                        <a:cxn ang="0">
                          <a:pos x="191" y="0"/>
                        </a:cxn>
                        <a:cxn ang="0">
                          <a:pos x="161" y="1"/>
                        </a:cxn>
                        <a:cxn ang="0">
                          <a:pos x="131" y="1"/>
                        </a:cxn>
                        <a:cxn ang="0">
                          <a:pos x="102" y="3"/>
                        </a:cxn>
                        <a:cxn ang="0">
                          <a:pos x="73" y="4"/>
                        </a:cxn>
                        <a:cxn ang="0">
                          <a:pos x="43" y="5"/>
                        </a:cxn>
                        <a:cxn ang="0">
                          <a:pos x="15" y="6"/>
                        </a:cxn>
                        <a:cxn ang="0">
                          <a:pos x="17" y="76"/>
                        </a:cxn>
                        <a:cxn ang="0">
                          <a:pos x="55" y="198"/>
                        </a:cxn>
                        <a:cxn ang="0">
                          <a:pos x="99" y="299"/>
                        </a:cxn>
                        <a:cxn ang="0">
                          <a:pos x="147" y="376"/>
                        </a:cxn>
                        <a:cxn ang="0">
                          <a:pos x="183" y="418"/>
                        </a:cxn>
                        <a:cxn ang="0">
                          <a:pos x="206" y="436"/>
                        </a:cxn>
                        <a:cxn ang="0">
                          <a:pos x="229" y="449"/>
                        </a:cxn>
                        <a:cxn ang="0">
                          <a:pos x="253" y="455"/>
                        </a:cxn>
                        <a:cxn ang="0">
                          <a:pos x="277" y="455"/>
                        </a:cxn>
                        <a:cxn ang="0">
                          <a:pos x="300" y="450"/>
                        </a:cxn>
                        <a:cxn ang="0">
                          <a:pos x="323" y="438"/>
                        </a:cxn>
                        <a:cxn ang="0">
                          <a:pos x="346" y="419"/>
                        </a:cxn>
                        <a:cxn ang="0">
                          <a:pos x="381" y="380"/>
                        </a:cxn>
                        <a:cxn ang="0">
                          <a:pos x="429" y="304"/>
                        </a:cxn>
                        <a:cxn ang="0">
                          <a:pos x="473" y="203"/>
                        </a:cxn>
                        <a:cxn ang="0">
                          <a:pos x="512" y="81"/>
                        </a:cxn>
                        <a:cxn ang="0">
                          <a:pos x="511" y="11"/>
                        </a:cxn>
                        <a:cxn ang="0">
                          <a:pos x="475" y="7"/>
                        </a:cxn>
                        <a:cxn ang="0">
                          <a:pos x="438" y="6"/>
                        </a:cxn>
                        <a:cxn ang="0">
                          <a:pos x="402" y="4"/>
                        </a:cxn>
                        <a:cxn ang="0">
                          <a:pos x="366" y="3"/>
                        </a:cxn>
                        <a:cxn ang="0">
                          <a:pos x="328" y="1"/>
                        </a:cxn>
                        <a:cxn ang="0">
                          <a:pos x="291" y="0"/>
                        </a:cxn>
                        <a:cxn ang="0">
                          <a:pos x="253" y="0"/>
                        </a:cxn>
                      </a:cxnLst>
                      <a:rect l="0" t="0" r="r" b="b"/>
                      <a:pathLst>
                        <a:path w="529" h="456">
                          <a:moveTo>
                            <a:pt x="235" y="0"/>
                          </a:moveTo>
                          <a:lnTo>
                            <a:pt x="220" y="0"/>
                          </a:lnTo>
                          <a:lnTo>
                            <a:pt x="205" y="0"/>
                          </a:lnTo>
                          <a:lnTo>
                            <a:pt x="191" y="0"/>
                          </a:lnTo>
                          <a:lnTo>
                            <a:pt x="175" y="0"/>
                          </a:lnTo>
                          <a:lnTo>
                            <a:pt x="161" y="1"/>
                          </a:lnTo>
                          <a:lnTo>
                            <a:pt x="146" y="1"/>
                          </a:lnTo>
                          <a:lnTo>
                            <a:pt x="131" y="1"/>
                          </a:lnTo>
                          <a:lnTo>
                            <a:pt x="117" y="1"/>
                          </a:lnTo>
                          <a:lnTo>
                            <a:pt x="102" y="3"/>
                          </a:lnTo>
                          <a:lnTo>
                            <a:pt x="87" y="3"/>
                          </a:lnTo>
                          <a:lnTo>
                            <a:pt x="73" y="4"/>
                          </a:lnTo>
                          <a:lnTo>
                            <a:pt x="59" y="4"/>
                          </a:lnTo>
                          <a:lnTo>
                            <a:pt x="43" y="5"/>
                          </a:lnTo>
                          <a:lnTo>
                            <a:pt x="29" y="6"/>
                          </a:lnTo>
                          <a:lnTo>
                            <a:pt x="15" y="6"/>
                          </a:lnTo>
                          <a:lnTo>
                            <a:pt x="0" y="7"/>
                          </a:lnTo>
                          <a:lnTo>
                            <a:pt x="17" y="76"/>
                          </a:lnTo>
                          <a:lnTo>
                            <a:pt x="35" y="140"/>
                          </a:lnTo>
                          <a:lnTo>
                            <a:pt x="55" y="198"/>
                          </a:lnTo>
                          <a:lnTo>
                            <a:pt x="77" y="251"/>
                          </a:lnTo>
                          <a:lnTo>
                            <a:pt x="99" y="299"/>
                          </a:lnTo>
                          <a:lnTo>
                            <a:pt x="122" y="341"/>
                          </a:lnTo>
                          <a:lnTo>
                            <a:pt x="147" y="376"/>
                          </a:lnTo>
                          <a:lnTo>
                            <a:pt x="171" y="406"/>
                          </a:lnTo>
                          <a:lnTo>
                            <a:pt x="183" y="418"/>
                          </a:lnTo>
                          <a:lnTo>
                            <a:pt x="194" y="428"/>
                          </a:lnTo>
                          <a:lnTo>
                            <a:pt x="206" y="436"/>
                          </a:lnTo>
                          <a:lnTo>
                            <a:pt x="218" y="444"/>
                          </a:lnTo>
                          <a:lnTo>
                            <a:pt x="229" y="449"/>
                          </a:lnTo>
                          <a:lnTo>
                            <a:pt x="241" y="452"/>
                          </a:lnTo>
                          <a:lnTo>
                            <a:pt x="253" y="455"/>
                          </a:lnTo>
                          <a:lnTo>
                            <a:pt x="266" y="456"/>
                          </a:lnTo>
                          <a:lnTo>
                            <a:pt x="277" y="455"/>
                          </a:lnTo>
                          <a:lnTo>
                            <a:pt x="288" y="454"/>
                          </a:lnTo>
                          <a:lnTo>
                            <a:pt x="300" y="450"/>
                          </a:lnTo>
                          <a:lnTo>
                            <a:pt x="311" y="444"/>
                          </a:lnTo>
                          <a:lnTo>
                            <a:pt x="323" y="438"/>
                          </a:lnTo>
                          <a:lnTo>
                            <a:pt x="334" y="429"/>
                          </a:lnTo>
                          <a:lnTo>
                            <a:pt x="346" y="419"/>
                          </a:lnTo>
                          <a:lnTo>
                            <a:pt x="357" y="408"/>
                          </a:lnTo>
                          <a:lnTo>
                            <a:pt x="381" y="380"/>
                          </a:lnTo>
                          <a:lnTo>
                            <a:pt x="405" y="344"/>
                          </a:lnTo>
                          <a:lnTo>
                            <a:pt x="429" y="304"/>
                          </a:lnTo>
                          <a:lnTo>
                            <a:pt x="452" y="256"/>
                          </a:lnTo>
                          <a:lnTo>
                            <a:pt x="473" y="203"/>
                          </a:lnTo>
                          <a:lnTo>
                            <a:pt x="494" y="145"/>
                          </a:lnTo>
                          <a:lnTo>
                            <a:pt x="512" y="81"/>
                          </a:lnTo>
                          <a:lnTo>
                            <a:pt x="529" y="12"/>
                          </a:lnTo>
                          <a:lnTo>
                            <a:pt x="511" y="11"/>
                          </a:lnTo>
                          <a:lnTo>
                            <a:pt x="494" y="10"/>
                          </a:lnTo>
                          <a:lnTo>
                            <a:pt x="475" y="7"/>
                          </a:lnTo>
                          <a:lnTo>
                            <a:pt x="457" y="6"/>
                          </a:lnTo>
                          <a:lnTo>
                            <a:pt x="438" y="6"/>
                          </a:lnTo>
                          <a:lnTo>
                            <a:pt x="421" y="5"/>
                          </a:lnTo>
                          <a:lnTo>
                            <a:pt x="402" y="4"/>
                          </a:lnTo>
                          <a:lnTo>
                            <a:pt x="383" y="3"/>
                          </a:lnTo>
                          <a:lnTo>
                            <a:pt x="366" y="3"/>
                          </a:lnTo>
                          <a:lnTo>
                            <a:pt x="347" y="1"/>
                          </a:lnTo>
                          <a:lnTo>
                            <a:pt x="328" y="1"/>
                          </a:lnTo>
                          <a:lnTo>
                            <a:pt x="310" y="1"/>
                          </a:lnTo>
                          <a:lnTo>
                            <a:pt x="291" y="0"/>
                          </a:lnTo>
                          <a:lnTo>
                            <a:pt x="272" y="0"/>
                          </a:lnTo>
                          <a:lnTo>
                            <a:pt x="253" y="0"/>
                          </a:lnTo>
                          <a:lnTo>
                            <a:pt x="235" y="0"/>
                          </a:lnTo>
                          <a:close/>
                        </a:path>
                      </a:pathLst>
                    </a:custGeom>
                    <a:solidFill>
                      <a:schemeClr val="folHlink"/>
                    </a:solidFill>
                    <a:ln w="9525">
                      <a:solidFill>
                        <a:schemeClr val="folHlink"/>
                      </a:solidFill>
                      <a:round/>
                      <a:headEnd/>
                      <a:tailEnd/>
                    </a:ln>
                  </p:spPr>
                  <p:txBody>
                    <a:bodyPr/>
                    <a:lstStyle/>
                    <a:p>
                      <a:endParaRPr lang="id-ID"/>
                    </a:p>
                  </p:txBody>
                </p:sp>
              </p:grpSp>
              <p:grpSp>
                <p:nvGrpSpPr>
                  <p:cNvPr id="8" name="Group 219"/>
                  <p:cNvGrpSpPr>
                    <a:grpSpLocks/>
                  </p:cNvGrpSpPr>
                  <p:nvPr/>
                </p:nvGrpSpPr>
                <p:grpSpPr bwMode="auto">
                  <a:xfrm>
                    <a:off x="4752" y="2959"/>
                    <a:ext cx="369" cy="403"/>
                    <a:chOff x="4761" y="2959"/>
                    <a:chExt cx="369" cy="403"/>
                  </a:xfrm>
                </p:grpSpPr>
                <p:sp>
                  <p:nvSpPr>
                    <p:cNvPr id="62" name="Freeform 220"/>
                    <p:cNvSpPr>
                      <a:spLocks/>
                    </p:cNvSpPr>
                    <p:nvPr/>
                  </p:nvSpPr>
                  <p:spPr bwMode="auto">
                    <a:xfrm>
                      <a:off x="4851" y="3046"/>
                      <a:ext cx="279" cy="100"/>
                    </a:xfrm>
                    <a:custGeom>
                      <a:avLst/>
                      <a:gdLst/>
                      <a:ahLst/>
                      <a:cxnLst>
                        <a:cxn ang="0">
                          <a:pos x="39" y="497"/>
                        </a:cxn>
                        <a:cxn ang="0">
                          <a:pos x="510" y="497"/>
                        </a:cxn>
                        <a:cxn ang="0">
                          <a:pos x="504" y="429"/>
                        </a:cxn>
                        <a:cxn ang="0">
                          <a:pos x="494" y="362"/>
                        </a:cxn>
                        <a:cxn ang="0">
                          <a:pos x="480" y="298"/>
                        </a:cxn>
                        <a:cxn ang="0">
                          <a:pos x="462" y="234"/>
                        </a:cxn>
                        <a:cxn ang="0">
                          <a:pos x="441" y="172"/>
                        </a:cxn>
                        <a:cxn ang="0">
                          <a:pos x="417" y="113"/>
                        </a:cxn>
                        <a:cxn ang="0">
                          <a:pos x="388" y="55"/>
                        </a:cxn>
                        <a:cxn ang="0">
                          <a:pos x="357" y="0"/>
                        </a:cxn>
                        <a:cxn ang="0">
                          <a:pos x="336" y="5"/>
                        </a:cxn>
                        <a:cxn ang="0">
                          <a:pos x="314" y="11"/>
                        </a:cxn>
                        <a:cxn ang="0">
                          <a:pos x="294" y="16"/>
                        </a:cxn>
                        <a:cxn ang="0">
                          <a:pos x="272" y="21"/>
                        </a:cxn>
                        <a:cxn ang="0">
                          <a:pos x="250" y="26"/>
                        </a:cxn>
                        <a:cxn ang="0">
                          <a:pos x="227" y="31"/>
                        </a:cxn>
                        <a:cxn ang="0">
                          <a:pos x="205" y="34"/>
                        </a:cxn>
                        <a:cxn ang="0">
                          <a:pos x="183" y="39"/>
                        </a:cxn>
                        <a:cxn ang="0">
                          <a:pos x="161" y="43"/>
                        </a:cxn>
                        <a:cxn ang="0">
                          <a:pos x="138" y="47"/>
                        </a:cxn>
                        <a:cxn ang="0">
                          <a:pos x="115" y="50"/>
                        </a:cxn>
                        <a:cxn ang="0">
                          <a:pos x="93" y="54"/>
                        </a:cxn>
                        <a:cxn ang="0">
                          <a:pos x="70" y="58"/>
                        </a:cxn>
                        <a:cxn ang="0">
                          <a:pos x="47" y="62"/>
                        </a:cxn>
                        <a:cxn ang="0">
                          <a:pos x="23" y="65"/>
                        </a:cxn>
                        <a:cxn ang="0">
                          <a:pos x="0" y="68"/>
                        </a:cxn>
                        <a:cxn ang="0">
                          <a:pos x="7" y="119"/>
                        </a:cxn>
                        <a:cxn ang="0">
                          <a:pos x="15" y="172"/>
                        </a:cxn>
                        <a:cxn ang="0">
                          <a:pos x="22" y="225"/>
                        </a:cxn>
                        <a:cxn ang="0">
                          <a:pos x="27" y="278"/>
                        </a:cxn>
                        <a:cxn ang="0">
                          <a:pos x="32" y="333"/>
                        </a:cxn>
                        <a:cxn ang="0">
                          <a:pos x="35" y="387"/>
                        </a:cxn>
                        <a:cxn ang="0">
                          <a:pos x="37" y="441"/>
                        </a:cxn>
                        <a:cxn ang="0">
                          <a:pos x="39" y="497"/>
                        </a:cxn>
                      </a:cxnLst>
                      <a:rect l="0" t="0" r="r" b="b"/>
                      <a:pathLst>
                        <a:path w="510" h="497">
                          <a:moveTo>
                            <a:pt x="39" y="497"/>
                          </a:moveTo>
                          <a:lnTo>
                            <a:pt x="510" y="497"/>
                          </a:lnTo>
                          <a:lnTo>
                            <a:pt x="504" y="429"/>
                          </a:lnTo>
                          <a:lnTo>
                            <a:pt x="494" y="362"/>
                          </a:lnTo>
                          <a:lnTo>
                            <a:pt x="480" y="298"/>
                          </a:lnTo>
                          <a:lnTo>
                            <a:pt x="462" y="234"/>
                          </a:lnTo>
                          <a:lnTo>
                            <a:pt x="441" y="172"/>
                          </a:lnTo>
                          <a:lnTo>
                            <a:pt x="417" y="113"/>
                          </a:lnTo>
                          <a:lnTo>
                            <a:pt x="388" y="55"/>
                          </a:lnTo>
                          <a:lnTo>
                            <a:pt x="357" y="0"/>
                          </a:lnTo>
                          <a:lnTo>
                            <a:pt x="336" y="5"/>
                          </a:lnTo>
                          <a:lnTo>
                            <a:pt x="314" y="11"/>
                          </a:lnTo>
                          <a:lnTo>
                            <a:pt x="294" y="16"/>
                          </a:lnTo>
                          <a:lnTo>
                            <a:pt x="272" y="21"/>
                          </a:lnTo>
                          <a:lnTo>
                            <a:pt x="250" y="26"/>
                          </a:lnTo>
                          <a:lnTo>
                            <a:pt x="227" y="31"/>
                          </a:lnTo>
                          <a:lnTo>
                            <a:pt x="205" y="34"/>
                          </a:lnTo>
                          <a:lnTo>
                            <a:pt x="183" y="39"/>
                          </a:lnTo>
                          <a:lnTo>
                            <a:pt x="161" y="43"/>
                          </a:lnTo>
                          <a:lnTo>
                            <a:pt x="138" y="47"/>
                          </a:lnTo>
                          <a:lnTo>
                            <a:pt x="115" y="50"/>
                          </a:lnTo>
                          <a:lnTo>
                            <a:pt x="93" y="54"/>
                          </a:lnTo>
                          <a:lnTo>
                            <a:pt x="70" y="58"/>
                          </a:lnTo>
                          <a:lnTo>
                            <a:pt x="47" y="62"/>
                          </a:lnTo>
                          <a:lnTo>
                            <a:pt x="23" y="65"/>
                          </a:lnTo>
                          <a:lnTo>
                            <a:pt x="0" y="68"/>
                          </a:lnTo>
                          <a:lnTo>
                            <a:pt x="7" y="119"/>
                          </a:lnTo>
                          <a:lnTo>
                            <a:pt x="15" y="172"/>
                          </a:lnTo>
                          <a:lnTo>
                            <a:pt x="22" y="225"/>
                          </a:lnTo>
                          <a:lnTo>
                            <a:pt x="27" y="278"/>
                          </a:lnTo>
                          <a:lnTo>
                            <a:pt x="32" y="333"/>
                          </a:lnTo>
                          <a:lnTo>
                            <a:pt x="35" y="387"/>
                          </a:lnTo>
                          <a:lnTo>
                            <a:pt x="37" y="441"/>
                          </a:lnTo>
                          <a:lnTo>
                            <a:pt x="39" y="497"/>
                          </a:lnTo>
                          <a:close/>
                        </a:path>
                      </a:pathLst>
                    </a:custGeom>
                    <a:solidFill>
                      <a:schemeClr val="folHlink"/>
                    </a:solidFill>
                    <a:ln w="9525">
                      <a:solidFill>
                        <a:schemeClr val="folHlink"/>
                      </a:solidFill>
                      <a:round/>
                      <a:headEnd/>
                      <a:tailEnd/>
                    </a:ln>
                  </p:spPr>
                  <p:txBody>
                    <a:bodyPr/>
                    <a:lstStyle/>
                    <a:p>
                      <a:endParaRPr lang="id-ID"/>
                    </a:p>
                  </p:txBody>
                </p:sp>
                <p:sp>
                  <p:nvSpPr>
                    <p:cNvPr id="63" name="Freeform 221"/>
                    <p:cNvSpPr>
                      <a:spLocks/>
                    </p:cNvSpPr>
                    <p:nvPr/>
                  </p:nvSpPr>
                  <p:spPr bwMode="auto">
                    <a:xfrm>
                      <a:off x="4765" y="2959"/>
                      <a:ext cx="234" cy="73"/>
                    </a:xfrm>
                    <a:custGeom>
                      <a:avLst/>
                      <a:gdLst/>
                      <a:ahLst/>
                      <a:cxnLst>
                        <a:cxn ang="0">
                          <a:pos x="429" y="312"/>
                        </a:cxn>
                        <a:cxn ang="0">
                          <a:pos x="409" y="286"/>
                        </a:cxn>
                        <a:cxn ang="0">
                          <a:pos x="385" y="262"/>
                        </a:cxn>
                        <a:cxn ang="0">
                          <a:pos x="362" y="237"/>
                        </a:cxn>
                        <a:cxn ang="0">
                          <a:pos x="338" y="214"/>
                        </a:cxn>
                        <a:cxn ang="0">
                          <a:pos x="313" y="190"/>
                        </a:cxn>
                        <a:cxn ang="0">
                          <a:pos x="287" y="168"/>
                        </a:cxn>
                        <a:cxn ang="0">
                          <a:pos x="261" y="146"/>
                        </a:cxn>
                        <a:cxn ang="0">
                          <a:pos x="233" y="125"/>
                        </a:cxn>
                        <a:cxn ang="0">
                          <a:pos x="206" y="106"/>
                        </a:cxn>
                        <a:cxn ang="0">
                          <a:pos x="177" y="86"/>
                        </a:cxn>
                        <a:cxn ang="0">
                          <a:pos x="149" y="69"/>
                        </a:cxn>
                        <a:cxn ang="0">
                          <a:pos x="120" y="52"/>
                        </a:cxn>
                        <a:cxn ang="0">
                          <a:pos x="90" y="37"/>
                        </a:cxn>
                        <a:cxn ang="0">
                          <a:pos x="61" y="23"/>
                        </a:cxn>
                        <a:cxn ang="0">
                          <a:pos x="30" y="11"/>
                        </a:cxn>
                        <a:cxn ang="0">
                          <a:pos x="0" y="0"/>
                        </a:cxn>
                        <a:cxn ang="0">
                          <a:pos x="19" y="37"/>
                        </a:cxn>
                        <a:cxn ang="0">
                          <a:pos x="36" y="77"/>
                        </a:cxn>
                        <a:cxn ang="0">
                          <a:pos x="55" y="122"/>
                        </a:cxn>
                        <a:cxn ang="0">
                          <a:pos x="73" y="168"/>
                        </a:cxn>
                        <a:cxn ang="0">
                          <a:pos x="89" y="216"/>
                        </a:cxn>
                        <a:cxn ang="0">
                          <a:pos x="105" y="265"/>
                        </a:cxn>
                        <a:cxn ang="0">
                          <a:pos x="119" y="315"/>
                        </a:cxn>
                        <a:cxn ang="0">
                          <a:pos x="131" y="364"/>
                        </a:cxn>
                        <a:cxn ang="0">
                          <a:pos x="151" y="361"/>
                        </a:cxn>
                        <a:cxn ang="0">
                          <a:pos x="170" y="359"/>
                        </a:cxn>
                        <a:cxn ang="0">
                          <a:pos x="189" y="356"/>
                        </a:cxn>
                        <a:cxn ang="0">
                          <a:pos x="208" y="354"/>
                        </a:cxn>
                        <a:cxn ang="0">
                          <a:pos x="228" y="350"/>
                        </a:cxn>
                        <a:cxn ang="0">
                          <a:pos x="247" y="348"/>
                        </a:cxn>
                        <a:cxn ang="0">
                          <a:pos x="265" y="345"/>
                        </a:cxn>
                        <a:cxn ang="0">
                          <a:pos x="284" y="342"/>
                        </a:cxn>
                        <a:cxn ang="0">
                          <a:pos x="303" y="338"/>
                        </a:cxn>
                        <a:cxn ang="0">
                          <a:pos x="322" y="335"/>
                        </a:cxn>
                        <a:cxn ang="0">
                          <a:pos x="339" y="332"/>
                        </a:cxn>
                        <a:cxn ang="0">
                          <a:pos x="358" y="328"/>
                        </a:cxn>
                        <a:cxn ang="0">
                          <a:pos x="375" y="324"/>
                        </a:cxn>
                        <a:cxn ang="0">
                          <a:pos x="394" y="321"/>
                        </a:cxn>
                        <a:cxn ang="0">
                          <a:pos x="412" y="316"/>
                        </a:cxn>
                        <a:cxn ang="0">
                          <a:pos x="429" y="312"/>
                        </a:cxn>
                      </a:cxnLst>
                      <a:rect l="0" t="0" r="r" b="b"/>
                      <a:pathLst>
                        <a:path w="429" h="364">
                          <a:moveTo>
                            <a:pt x="429" y="312"/>
                          </a:moveTo>
                          <a:lnTo>
                            <a:pt x="409" y="286"/>
                          </a:lnTo>
                          <a:lnTo>
                            <a:pt x="385" y="262"/>
                          </a:lnTo>
                          <a:lnTo>
                            <a:pt x="362" y="237"/>
                          </a:lnTo>
                          <a:lnTo>
                            <a:pt x="338" y="214"/>
                          </a:lnTo>
                          <a:lnTo>
                            <a:pt x="313" y="190"/>
                          </a:lnTo>
                          <a:lnTo>
                            <a:pt x="287" y="168"/>
                          </a:lnTo>
                          <a:lnTo>
                            <a:pt x="261" y="146"/>
                          </a:lnTo>
                          <a:lnTo>
                            <a:pt x="233" y="125"/>
                          </a:lnTo>
                          <a:lnTo>
                            <a:pt x="206" y="106"/>
                          </a:lnTo>
                          <a:lnTo>
                            <a:pt x="177" y="86"/>
                          </a:lnTo>
                          <a:lnTo>
                            <a:pt x="149" y="69"/>
                          </a:lnTo>
                          <a:lnTo>
                            <a:pt x="120" y="52"/>
                          </a:lnTo>
                          <a:lnTo>
                            <a:pt x="90" y="37"/>
                          </a:lnTo>
                          <a:lnTo>
                            <a:pt x="61" y="23"/>
                          </a:lnTo>
                          <a:lnTo>
                            <a:pt x="30" y="11"/>
                          </a:lnTo>
                          <a:lnTo>
                            <a:pt x="0" y="0"/>
                          </a:lnTo>
                          <a:lnTo>
                            <a:pt x="19" y="37"/>
                          </a:lnTo>
                          <a:lnTo>
                            <a:pt x="36" y="77"/>
                          </a:lnTo>
                          <a:lnTo>
                            <a:pt x="55" y="122"/>
                          </a:lnTo>
                          <a:lnTo>
                            <a:pt x="73" y="168"/>
                          </a:lnTo>
                          <a:lnTo>
                            <a:pt x="89" y="216"/>
                          </a:lnTo>
                          <a:lnTo>
                            <a:pt x="105" y="265"/>
                          </a:lnTo>
                          <a:lnTo>
                            <a:pt x="119" y="315"/>
                          </a:lnTo>
                          <a:lnTo>
                            <a:pt x="131" y="364"/>
                          </a:lnTo>
                          <a:lnTo>
                            <a:pt x="151" y="361"/>
                          </a:lnTo>
                          <a:lnTo>
                            <a:pt x="170" y="359"/>
                          </a:lnTo>
                          <a:lnTo>
                            <a:pt x="189" y="356"/>
                          </a:lnTo>
                          <a:lnTo>
                            <a:pt x="208" y="354"/>
                          </a:lnTo>
                          <a:lnTo>
                            <a:pt x="228" y="350"/>
                          </a:lnTo>
                          <a:lnTo>
                            <a:pt x="247" y="348"/>
                          </a:lnTo>
                          <a:lnTo>
                            <a:pt x="265" y="345"/>
                          </a:lnTo>
                          <a:lnTo>
                            <a:pt x="284" y="342"/>
                          </a:lnTo>
                          <a:lnTo>
                            <a:pt x="303" y="338"/>
                          </a:lnTo>
                          <a:lnTo>
                            <a:pt x="322" y="335"/>
                          </a:lnTo>
                          <a:lnTo>
                            <a:pt x="339" y="332"/>
                          </a:lnTo>
                          <a:lnTo>
                            <a:pt x="358" y="328"/>
                          </a:lnTo>
                          <a:lnTo>
                            <a:pt x="375" y="324"/>
                          </a:lnTo>
                          <a:lnTo>
                            <a:pt x="394" y="321"/>
                          </a:lnTo>
                          <a:lnTo>
                            <a:pt x="412" y="316"/>
                          </a:lnTo>
                          <a:lnTo>
                            <a:pt x="429" y="312"/>
                          </a:lnTo>
                          <a:close/>
                        </a:path>
                      </a:pathLst>
                    </a:custGeom>
                    <a:solidFill>
                      <a:schemeClr val="folHlink"/>
                    </a:solidFill>
                    <a:ln w="9525">
                      <a:solidFill>
                        <a:schemeClr val="folHlink"/>
                      </a:solidFill>
                      <a:round/>
                      <a:headEnd/>
                      <a:tailEnd/>
                    </a:ln>
                  </p:spPr>
                  <p:txBody>
                    <a:bodyPr/>
                    <a:lstStyle/>
                    <a:p>
                      <a:endParaRPr lang="id-ID"/>
                    </a:p>
                  </p:txBody>
                </p:sp>
                <p:sp>
                  <p:nvSpPr>
                    <p:cNvPr id="64" name="Freeform 222"/>
                    <p:cNvSpPr>
                      <a:spLocks/>
                    </p:cNvSpPr>
                    <p:nvPr/>
                  </p:nvSpPr>
                  <p:spPr bwMode="auto">
                    <a:xfrm>
                      <a:off x="4761" y="3287"/>
                      <a:ext cx="240" cy="75"/>
                    </a:xfrm>
                    <a:custGeom>
                      <a:avLst/>
                      <a:gdLst/>
                      <a:ahLst/>
                      <a:cxnLst>
                        <a:cxn ang="0">
                          <a:pos x="0" y="376"/>
                        </a:cxn>
                        <a:cxn ang="0">
                          <a:pos x="31" y="365"/>
                        </a:cxn>
                        <a:cxn ang="0">
                          <a:pos x="61" y="352"/>
                        </a:cxn>
                        <a:cxn ang="0">
                          <a:pos x="92" y="338"/>
                        </a:cxn>
                        <a:cxn ang="0">
                          <a:pos x="122" y="322"/>
                        </a:cxn>
                        <a:cxn ang="0">
                          <a:pos x="152" y="305"/>
                        </a:cxn>
                        <a:cxn ang="0">
                          <a:pos x="182" y="286"/>
                        </a:cxn>
                        <a:cxn ang="0">
                          <a:pos x="211" y="266"/>
                        </a:cxn>
                        <a:cxn ang="0">
                          <a:pos x="239" y="246"/>
                        </a:cxn>
                        <a:cxn ang="0">
                          <a:pos x="268" y="223"/>
                        </a:cxn>
                        <a:cxn ang="0">
                          <a:pos x="296" y="200"/>
                        </a:cxn>
                        <a:cxn ang="0">
                          <a:pos x="322" y="177"/>
                        </a:cxn>
                        <a:cxn ang="0">
                          <a:pos x="348" y="153"/>
                        </a:cxn>
                        <a:cxn ang="0">
                          <a:pos x="373" y="129"/>
                        </a:cxn>
                        <a:cxn ang="0">
                          <a:pos x="397" y="103"/>
                        </a:cxn>
                        <a:cxn ang="0">
                          <a:pos x="419" y="78"/>
                        </a:cxn>
                        <a:cxn ang="0">
                          <a:pos x="441" y="52"/>
                        </a:cxn>
                        <a:cxn ang="0">
                          <a:pos x="423" y="49"/>
                        </a:cxn>
                        <a:cxn ang="0">
                          <a:pos x="406" y="44"/>
                        </a:cxn>
                        <a:cxn ang="0">
                          <a:pos x="387" y="40"/>
                        </a:cxn>
                        <a:cxn ang="0">
                          <a:pos x="369" y="37"/>
                        </a:cxn>
                        <a:cxn ang="0">
                          <a:pos x="351" y="33"/>
                        </a:cxn>
                        <a:cxn ang="0">
                          <a:pos x="332" y="29"/>
                        </a:cxn>
                        <a:cxn ang="0">
                          <a:pos x="313" y="27"/>
                        </a:cxn>
                        <a:cxn ang="0">
                          <a:pos x="294" y="23"/>
                        </a:cxn>
                        <a:cxn ang="0">
                          <a:pos x="276" y="19"/>
                        </a:cxn>
                        <a:cxn ang="0">
                          <a:pos x="257" y="17"/>
                        </a:cxn>
                        <a:cxn ang="0">
                          <a:pos x="238" y="13"/>
                        </a:cxn>
                        <a:cxn ang="0">
                          <a:pos x="218" y="11"/>
                        </a:cxn>
                        <a:cxn ang="0">
                          <a:pos x="200" y="8"/>
                        </a:cxn>
                        <a:cxn ang="0">
                          <a:pos x="180" y="5"/>
                        </a:cxn>
                        <a:cxn ang="0">
                          <a:pos x="161" y="2"/>
                        </a:cxn>
                        <a:cxn ang="0">
                          <a:pos x="141" y="0"/>
                        </a:cxn>
                        <a:cxn ang="0">
                          <a:pos x="129" y="50"/>
                        </a:cxn>
                        <a:cxn ang="0">
                          <a:pos x="114" y="100"/>
                        </a:cxn>
                        <a:cxn ang="0">
                          <a:pos x="96" y="152"/>
                        </a:cxn>
                        <a:cxn ang="0">
                          <a:pos x="78" y="201"/>
                        </a:cxn>
                        <a:cxn ang="0">
                          <a:pos x="59" y="250"/>
                        </a:cxn>
                        <a:cxn ang="0">
                          <a:pos x="39" y="296"/>
                        </a:cxn>
                        <a:cxn ang="0">
                          <a:pos x="19" y="338"/>
                        </a:cxn>
                        <a:cxn ang="0">
                          <a:pos x="0" y="376"/>
                        </a:cxn>
                      </a:cxnLst>
                      <a:rect l="0" t="0" r="r" b="b"/>
                      <a:pathLst>
                        <a:path w="441" h="376">
                          <a:moveTo>
                            <a:pt x="0" y="376"/>
                          </a:moveTo>
                          <a:lnTo>
                            <a:pt x="31" y="365"/>
                          </a:lnTo>
                          <a:lnTo>
                            <a:pt x="61" y="352"/>
                          </a:lnTo>
                          <a:lnTo>
                            <a:pt x="92" y="338"/>
                          </a:lnTo>
                          <a:lnTo>
                            <a:pt x="122" y="322"/>
                          </a:lnTo>
                          <a:lnTo>
                            <a:pt x="152" y="305"/>
                          </a:lnTo>
                          <a:lnTo>
                            <a:pt x="182" y="286"/>
                          </a:lnTo>
                          <a:lnTo>
                            <a:pt x="211" y="266"/>
                          </a:lnTo>
                          <a:lnTo>
                            <a:pt x="239" y="246"/>
                          </a:lnTo>
                          <a:lnTo>
                            <a:pt x="268" y="223"/>
                          </a:lnTo>
                          <a:lnTo>
                            <a:pt x="296" y="200"/>
                          </a:lnTo>
                          <a:lnTo>
                            <a:pt x="322" y="177"/>
                          </a:lnTo>
                          <a:lnTo>
                            <a:pt x="348" y="153"/>
                          </a:lnTo>
                          <a:lnTo>
                            <a:pt x="373" y="129"/>
                          </a:lnTo>
                          <a:lnTo>
                            <a:pt x="397" y="103"/>
                          </a:lnTo>
                          <a:lnTo>
                            <a:pt x="419" y="78"/>
                          </a:lnTo>
                          <a:lnTo>
                            <a:pt x="441" y="52"/>
                          </a:lnTo>
                          <a:lnTo>
                            <a:pt x="423" y="49"/>
                          </a:lnTo>
                          <a:lnTo>
                            <a:pt x="406" y="44"/>
                          </a:lnTo>
                          <a:lnTo>
                            <a:pt x="387" y="40"/>
                          </a:lnTo>
                          <a:lnTo>
                            <a:pt x="369" y="37"/>
                          </a:lnTo>
                          <a:lnTo>
                            <a:pt x="351" y="33"/>
                          </a:lnTo>
                          <a:lnTo>
                            <a:pt x="332" y="29"/>
                          </a:lnTo>
                          <a:lnTo>
                            <a:pt x="313" y="27"/>
                          </a:lnTo>
                          <a:lnTo>
                            <a:pt x="294" y="23"/>
                          </a:lnTo>
                          <a:lnTo>
                            <a:pt x="276" y="19"/>
                          </a:lnTo>
                          <a:lnTo>
                            <a:pt x="257" y="17"/>
                          </a:lnTo>
                          <a:lnTo>
                            <a:pt x="238" y="13"/>
                          </a:lnTo>
                          <a:lnTo>
                            <a:pt x="218" y="11"/>
                          </a:lnTo>
                          <a:lnTo>
                            <a:pt x="200" y="8"/>
                          </a:lnTo>
                          <a:lnTo>
                            <a:pt x="180" y="5"/>
                          </a:lnTo>
                          <a:lnTo>
                            <a:pt x="161" y="2"/>
                          </a:lnTo>
                          <a:lnTo>
                            <a:pt x="141" y="0"/>
                          </a:lnTo>
                          <a:lnTo>
                            <a:pt x="129" y="50"/>
                          </a:lnTo>
                          <a:lnTo>
                            <a:pt x="114" y="100"/>
                          </a:lnTo>
                          <a:lnTo>
                            <a:pt x="96" y="152"/>
                          </a:lnTo>
                          <a:lnTo>
                            <a:pt x="78" y="201"/>
                          </a:lnTo>
                          <a:lnTo>
                            <a:pt x="59" y="250"/>
                          </a:lnTo>
                          <a:lnTo>
                            <a:pt x="39" y="296"/>
                          </a:lnTo>
                          <a:lnTo>
                            <a:pt x="19" y="338"/>
                          </a:lnTo>
                          <a:lnTo>
                            <a:pt x="0" y="376"/>
                          </a:lnTo>
                          <a:close/>
                        </a:path>
                      </a:pathLst>
                    </a:custGeom>
                    <a:solidFill>
                      <a:schemeClr val="folHlink"/>
                    </a:solidFill>
                    <a:ln w="9525">
                      <a:solidFill>
                        <a:schemeClr val="folHlink"/>
                      </a:solidFill>
                      <a:round/>
                      <a:headEnd/>
                      <a:tailEnd/>
                    </a:ln>
                  </p:spPr>
                  <p:txBody>
                    <a:bodyPr/>
                    <a:lstStyle/>
                    <a:p>
                      <a:endParaRPr lang="id-ID"/>
                    </a:p>
                  </p:txBody>
                </p:sp>
                <p:sp>
                  <p:nvSpPr>
                    <p:cNvPr id="65" name="Freeform 223"/>
                    <p:cNvSpPr>
                      <a:spLocks/>
                    </p:cNvSpPr>
                    <p:nvPr/>
                  </p:nvSpPr>
                  <p:spPr bwMode="auto">
                    <a:xfrm>
                      <a:off x="4852" y="3174"/>
                      <a:ext cx="278" cy="99"/>
                    </a:xfrm>
                    <a:custGeom>
                      <a:avLst/>
                      <a:gdLst/>
                      <a:ahLst/>
                      <a:cxnLst>
                        <a:cxn ang="0">
                          <a:pos x="37" y="0"/>
                        </a:cxn>
                        <a:cxn ang="0">
                          <a:pos x="35" y="54"/>
                        </a:cxn>
                        <a:cxn ang="0">
                          <a:pos x="33" y="109"/>
                        </a:cxn>
                        <a:cxn ang="0">
                          <a:pos x="30" y="163"/>
                        </a:cxn>
                        <a:cxn ang="0">
                          <a:pos x="25" y="217"/>
                        </a:cxn>
                        <a:cxn ang="0">
                          <a:pos x="21" y="270"/>
                        </a:cxn>
                        <a:cxn ang="0">
                          <a:pos x="14" y="323"/>
                        </a:cxn>
                        <a:cxn ang="0">
                          <a:pos x="7" y="376"/>
                        </a:cxn>
                        <a:cxn ang="0">
                          <a:pos x="0" y="428"/>
                        </a:cxn>
                        <a:cxn ang="0">
                          <a:pos x="23" y="431"/>
                        </a:cxn>
                        <a:cxn ang="0">
                          <a:pos x="47" y="434"/>
                        </a:cxn>
                        <a:cxn ang="0">
                          <a:pos x="70" y="438"/>
                        </a:cxn>
                        <a:cxn ang="0">
                          <a:pos x="93" y="441"/>
                        </a:cxn>
                        <a:cxn ang="0">
                          <a:pos x="116" y="445"/>
                        </a:cxn>
                        <a:cxn ang="0">
                          <a:pos x="139" y="449"/>
                        </a:cxn>
                        <a:cxn ang="0">
                          <a:pos x="162" y="452"/>
                        </a:cxn>
                        <a:cxn ang="0">
                          <a:pos x="185" y="457"/>
                        </a:cxn>
                        <a:cxn ang="0">
                          <a:pos x="207" y="461"/>
                        </a:cxn>
                        <a:cxn ang="0">
                          <a:pos x="229" y="466"/>
                        </a:cxn>
                        <a:cxn ang="0">
                          <a:pos x="251" y="471"/>
                        </a:cxn>
                        <a:cxn ang="0">
                          <a:pos x="273" y="476"/>
                        </a:cxn>
                        <a:cxn ang="0">
                          <a:pos x="295" y="481"/>
                        </a:cxn>
                        <a:cxn ang="0">
                          <a:pos x="316" y="485"/>
                        </a:cxn>
                        <a:cxn ang="0">
                          <a:pos x="338" y="492"/>
                        </a:cxn>
                        <a:cxn ang="0">
                          <a:pos x="359" y="497"/>
                        </a:cxn>
                        <a:cxn ang="0">
                          <a:pos x="390" y="441"/>
                        </a:cxn>
                        <a:cxn ang="0">
                          <a:pos x="417" y="383"/>
                        </a:cxn>
                        <a:cxn ang="0">
                          <a:pos x="441" y="324"/>
                        </a:cxn>
                        <a:cxn ang="0">
                          <a:pos x="462" y="263"/>
                        </a:cxn>
                        <a:cxn ang="0">
                          <a:pos x="479" y="199"/>
                        </a:cxn>
                        <a:cxn ang="0">
                          <a:pos x="493" y="135"/>
                        </a:cxn>
                        <a:cxn ang="0">
                          <a:pos x="502" y="68"/>
                        </a:cxn>
                        <a:cxn ang="0">
                          <a:pos x="508" y="0"/>
                        </a:cxn>
                        <a:cxn ang="0">
                          <a:pos x="37" y="0"/>
                        </a:cxn>
                      </a:cxnLst>
                      <a:rect l="0" t="0" r="r" b="b"/>
                      <a:pathLst>
                        <a:path w="508" h="497">
                          <a:moveTo>
                            <a:pt x="37" y="0"/>
                          </a:moveTo>
                          <a:lnTo>
                            <a:pt x="35" y="54"/>
                          </a:lnTo>
                          <a:lnTo>
                            <a:pt x="33" y="109"/>
                          </a:lnTo>
                          <a:lnTo>
                            <a:pt x="30" y="163"/>
                          </a:lnTo>
                          <a:lnTo>
                            <a:pt x="25" y="217"/>
                          </a:lnTo>
                          <a:lnTo>
                            <a:pt x="21" y="270"/>
                          </a:lnTo>
                          <a:lnTo>
                            <a:pt x="14" y="323"/>
                          </a:lnTo>
                          <a:lnTo>
                            <a:pt x="7" y="376"/>
                          </a:lnTo>
                          <a:lnTo>
                            <a:pt x="0" y="428"/>
                          </a:lnTo>
                          <a:lnTo>
                            <a:pt x="23" y="431"/>
                          </a:lnTo>
                          <a:lnTo>
                            <a:pt x="47" y="434"/>
                          </a:lnTo>
                          <a:lnTo>
                            <a:pt x="70" y="438"/>
                          </a:lnTo>
                          <a:lnTo>
                            <a:pt x="93" y="441"/>
                          </a:lnTo>
                          <a:lnTo>
                            <a:pt x="116" y="445"/>
                          </a:lnTo>
                          <a:lnTo>
                            <a:pt x="139" y="449"/>
                          </a:lnTo>
                          <a:lnTo>
                            <a:pt x="162" y="452"/>
                          </a:lnTo>
                          <a:lnTo>
                            <a:pt x="185" y="457"/>
                          </a:lnTo>
                          <a:lnTo>
                            <a:pt x="207" y="461"/>
                          </a:lnTo>
                          <a:lnTo>
                            <a:pt x="229" y="466"/>
                          </a:lnTo>
                          <a:lnTo>
                            <a:pt x="251" y="471"/>
                          </a:lnTo>
                          <a:lnTo>
                            <a:pt x="273" y="476"/>
                          </a:lnTo>
                          <a:lnTo>
                            <a:pt x="295" y="481"/>
                          </a:lnTo>
                          <a:lnTo>
                            <a:pt x="316" y="485"/>
                          </a:lnTo>
                          <a:lnTo>
                            <a:pt x="338" y="492"/>
                          </a:lnTo>
                          <a:lnTo>
                            <a:pt x="359" y="497"/>
                          </a:lnTo>
                          <a:lnTo>
                            <a:pt x="390" y="441"/>
                          </a:lnTo>
                          <a:lnTo>
                            <a:pt x="417" y="383"/>
                          </a:lnTo>
                          <a:lnTo>
                            <a:pt x="441" y="324"/>
                          </a:lnTo>
                          <a:lnTo>
                            <a:pt x="462" y="263"/>
                          </a:lnTo>
                          <a:lnTo>
                            <a:pt x="479" y="199"/>
                          </a:lnTo>
                          <a:lnTo>
                            <a:pt x="493" y="135"/>
                          </a:lnTo>
                          <a:lnTo>
                            <a:pt x="502" y="68"/>
                          </a:lnTo>
                          <a:lnTo>
                            <a:pt x="508" y="0"/>
                          </a:lnTo>
                          <a:lnTo>
                            <a:pt x="37" y="0"/>
                          </a:lnTo>
                          <a:close/>
                        </a:path>
                      </a:pathLst>
                    </a:custGeom>
                    <a:solidFill>
                      <a:schemeClr val="folHlink"/>
                    </a:solidFill>
                    <a:ln w="9525">
                      <a:solidFill>
                        <a:schemeClr val="folHlink"/>
                      </a:solidFill>
                      <a:round/>
                      <a:headEnd/>
                      <a:tailEnd/>
                    </a:ln>
                  </p:spPr>
                  <p:txBody>
                    <a:bodyPr/>
                    <a:lstStyle/>
                    <a:p>
                      <a:endParaRPr lang="id-ID"/>
                    </a:p>
                  </p:txBody>
                </p:sp>
              </p:grpSp>
            </p:grpSp>
            <p:sp>
              <p:nvSpPr>
                <p:cNvPr id="58" name="Freeform 224"/>
                <p:cNvSpPr>
                  <a:spLocks/>
                </p:cNvSpPr>
                <p:nvPr/>
              </p:nvSpPr>
              <p:spPr bwMode="auto">
                <a:xfrm rot="418631">
                  <a:off x="1697" y="2709"/>
                  <a:ext cx="2539" cy="365"/>
                </a:xfrm>
                <a:custGeom>
                  <a:avLst/>
                  <a:gdLst/>
                  <a:ahLst/>
                  <a:cxnLst>
                    <a:cxn ang="0">
                      <a:pos x="45" y="318"/>
                    </a:cxn>
                    <a:cxn ang="0">
                      <a:pos x="408" y="91"/>
                    </a:cxn>
                    <a:cxn ang="0">
                      <a:pos x="907" y="0"/>
                    </a:cxn>
                    <a:cxn ang="0">
                      <a:pos x="1406" y="91"/>
                    </a:cxn>
                    <a:cxn ang="0">
                      <a:pos x="1951" y="318"/>
                    </a:cxn>
                    <a:cxn ang="0">
                      <a:pos x="2313" y="363"/>
                    </a:cxn>
                    <a:cxn ang="0">
                      <a:pos x="2767" y="91"/>
                    </a:cxn>
                    <a:cxn ang="0">
                      <a:pos x="2722" y="227"/>
                    </a:cxn>
                    <a:cxn ang="0">
                      <a:pos x="2359" y="635"/>
                    </a:cxn>
                    <a:cxn ang="0">
                      <a:pos x="1860" y="635"/>
                    </a:cxn>
                    <a:cxn ang="0">
                      <a:pos x="1225" y="318"/>
                    </a:cxn>
                    <a:cxn ang="0">
                      <a:pos x="771" y="227"/>
                    </a:cxn>
                    <a:cxn ang="0">
                      <a:pos x="363" y="227"/>
                    </a:cxn>
                    <a:cxn ang="0">
                      <a:pos x="136" y="272"/>
                    </a:cxn>
                    <a:cxn ang="0">
                      <a:pos x="45" y="318"/>
                    </a:cxn>
                  </a:cxnLst>
                  <a:rect l="0" t="0" r="r" b="b"/>
                  <a:pathLst>
                    <a:path w="2835" h="703">
                      <a:moveTo>
                        <a:pt x="45" y="318"/>
                      </a:moveTo>
                      <a:cubicBezTo>
                        <a:pt x="90" y="288"/>
                        <a:pt x="264" y="144"/>
                        <a:pt x="408" y="91"/>
                      </a:cubicBezTo>
                      <a:cubicBezTo>
                        <a:pt x="552" y="38"/>
                        <a:pt x="741" y="0"/>
                        <a:pt x="907" y="0"/>
                      </a:cubicBezTo>
                      <a:cubicBezTo>
                        <a:pt x="1073" y="0"/>
                        <a:pt x="1232" y="38"/>
                        <a:pt x="1406" y="91"/>
                      </a:cubicBezTo>
                      <a:cubicBezTo>
                        <a:pt x="1580" y="144"/>
                        <a:pt x="1800" y="273"/>
                        <a:pt x="1951" y="318"/>
                      </a:cubicBezTo>
                      <a:cubicBezTo>
                        <a:pt x="2102" y="363"/>
                        <a:pt x="2177" y="401"/>
                        <a:pt x="2313" y="363"/>
                      </a:cubicBezTo>
                      <a:cubicBezTo>
                        <a:pt x="2449" y="325"/>
                        <a:pt x="2699" y="114"/>
                        <a:pt x="2767" y="91"/>
                      </a:cubicBezTo>
                      <a:cubicBezTo>
                        <a:pt x="2835" y="68"/>
                        <a:pt x="2790" y="136"/>
                        <a:pt x="2722" y="227"/>
                      </a:cubicBezTo>
                      <a:cubicBezTo>
                        <a:pt x="2654" y="318"/>
                        <a:pt x="2503" y="567"/>
                        <a:pt x="2359" y="635"/>
                      </a:cubicBezTo>
                      <a:cubicBezTo>
                        <a:pt x="2215" y="703"/>
                        <a:pt x="2049" y="688"/>
                        <a:pt x="1860" y="635"/>
                      </a:cubicBezTo>
                      <a:cubicBezTo>
                        <a:pt x="1671" y="582"/>
                        <a:pt x="1406" y="386"/>
                        <a:pt x="1225" y="318"/>
                      </a:cubicBezTo>
                      <a:cubicBezTo>
                        <a:pt x="1044" y="250"/>
                        <a:pt x="915" y="242"/>
                        <a:pt x="771" y="227"/>
                      </a:cubicBezTo>
                      <a:cubicBezTo>
                        <a:pt x="627" y="212"/>
                        <a:pt x="469" y="220"/>
                        <a:pt x="363" y="227"/>
                      </a:cubicBezTo>
                      <a:cubicBezTo>
                        <a:pt x="257" y="234"/>
                        <a:pt x="189" y="249"/>
                        <a:pt x="136" y="272"/>
                      </a:cubicBezTo>
                      <a:cubicBezTo>
                        <a:pt x="83" y="295"/>
                        <a:pt x="0" y="348"/>
                        <a:pt x="45" y="318"/>
                      </a:cubicBezTo>
                      <a:close/>
                    </a:path>
                  </a:pathLst>
                </a:custGeom>
                <a:solidFill>
                  <a:srgbClr val="0000CC"/>
                </a:solidFill>
                <a:ln w="9525">
                  <a:solidFill>
                    <a:schemeClr val="accent2"/>
                  </a:solidFill>
                  <a:round/>
                  <a:headEnd/>
                  <a:tailEnd/>
                </a:ln>
                <a:effectLst/>
              </p:spPr>
              <p:txBody>
                <a:bodyPr/>
                <a:lstStyle/>
                <a:p>
                  <a:endParaRPr lang="id-ID"/>
                </a:p>
              </p:txBody>
            </p:sp>
          </p:grpSp>
          <p:sp>
            <p:nvSpPr>
              <p:cNvPr id="54" name="Freeform 225"/>
              <p:cNvSpPr>
                <a:spLocks/>
              </p:cNvSpPr>
              <p:nvPr/>
            </p:nvSpPr>
            <p:spPr bwMode="auto">
              <a:xfrm>
                <a:off x="3456" y="845"/>
                <a:ext cx="337" cy="409"/>
              </a:xfrm>
              <a:custGeom>
                <a:avLst/>
                <a:gdLst/>
                <a:ahLst/>
                <a:cxnLst>
                  <a:cxn ang="0">
                    <a:pos x="0" y="816"/>
                  </a:cxn>
                  <a:cxn ang="0">
                    <a:pos x="499" y="1315"/>
                  </a:cxn>
                  <a:cxn ang="0">
                    <a:pos x="1224" y="0"/>
                  </a:cxn>
                  <a:cxn ang="0">
                    <a:pos x="499" y="1678"/>
                  </a:cxn>
                  <a:cxn ang="0">
                    <a:pos x="0" y="816"/>
                  </a:cxn>
                </a:cxnLst>
                <a:rect l="0" t="0" r="r" b="b"/>
                <a:pathLst>
                  <a:path w="1224" h="1678">
                    <a:moveTo>
                      <a:pt x="0" y="816"/>
                    </a:moveTo>
                    <a:lnTo>
                      <a:pt x="499" y="1315"/>
                    </a:lnTo>
                    <a:lnTo>
                      <a:pt x="1224" y="0"/>
                    </a:lnTo>
                    <a:lnTo>
                      <a:pt x="499" y="1678"/>
                    </a:lnTo>
                    <a:lnTo>
                      <a:pt x="0" y="816"/>
                    </a:lnTo>
                    <a:close/>
                  </a:path>
                </a:pathLst>
              </a:custGeom>
              <a:solidFill>
                <a:srgbClr val="CC3300"/>
              </a:solidFill>
              <a:ln w="9525">
                <a:noFill/>
                <a:round/>
                <a:headEnd/>
                <a:tailEnd/>
              </a:ln>
              <a:effectLst/>
            </p:spPr>
            <p:txBody>
              <a:bodyPr/>
              <a:lstStyle/>
              <a:p>
                <a:endParaRPr lang="id-ID"/>
              </a:p>
            </p:txBody>
          </p:sp>
        </p:grpSp>
        <p:sp>
          <p:nvSpPr>
            <p:cNvPr id="52" name="Text Box 268"/>
            <p:cNvSpPr txBox="1">
              <a:spLocks noChangeArrowheads="1"/>
            </p:cNvSpPr>
            <p:nvPr/>
          </p:nvSpPr>
          <p:spPr bwMode="auto">
            <a:xfrm>
              <a:off x="3415" y="1477"/>
              <a:ext cx="630" cy="209"/>
            </a:xfrm>
            <a:prstGeom prst="rect">
              <a:avLst/>
            </a:prstGeom>
            <a:noFill/>
            <a:ln w="9525">
              <a:noFill/>
              <a:miter lim="800000"/>
              <a:headEnd/>
              <a:tailEnd/>
            </a:ln>
            <a:effectLst/>
          </p:spPr>
          <p:txBody>
            <a:bodyPr>
              <a:spAutoFit/>
            </a:bodyPr>
            <a:lstStyle/>
            <a:p>
              <a:pPr algn="ctr">
                <a:spcBef>
                  <a:spcPct val="50000"/>
                </a:spcBef>
              </a:pPr>
              <a:r>
                <a:rPr lang="en-US" sz="1100" dirty="0">
                  <a:latin typeface="Bauhaus 93" pitchFamily="82" charset="0"/>
                </a:rPr>
                <a:t>BAN-PT</a:t>
              </a:r>
              <a:endParaRPr lang="en-US" sz="2000" dirty="0">
                <a:latin typeface="Bauhaus 93" pitchFamily="82" charset="0"/>
              </a:endParaRPr>
            </a:p>
          </p:txBody>
        </p:sp>
      </p:grpSp>
      <p:sp>
        <p:nvSpPr>
          <p:cNvPr id="30" name="TextBox 29"/>
          <p:cNvSpPr txBox="1"/>
          <p:nvPr/>
        </p:nvSpPr>
        <p:spPr>
          <a:xfrm>
            <a:off x="1245631" y="643058"/>
            <a:ext cx="6553200" cy="2308324"/>
          </a:xfrm>
          <a:prstGeom prst="rect">
            <a:avLst/>
          </a:prstGeom>
          <a:noFill/>
        </p:spPr>
        <p:txBody>
          <a:bodyPr wrap="square" rtlCol="0">
            <a:spAutoFit/>
          </a:bodyPr>
          <a:lstStyle/>
          <a:p>
            <a:pPr algn="ctr"/>
            <a:r>
              <a:rPr lang="id-ID" sz="3600" b="1" dirty="0">
                <a:latin typeface="Arial Narrow" pitchFamily="34" charset="0"/>
                <a:cs typeface="Aharoni" pitchFamily="2" charset="-79"/>
              </a:rPr>
              <a:t>KRITERIA PENILAIAN STANDAR 2 :</a:t>
            </a:r>
          </a:p>
          <a:p>
            <a:pPr algn="ctr"/>
            <a:r>
              <a:rPr lang="id-ID" sz="3600" b="1" dirty="0">
                <a:latin typeface="Arial Narrow" pitchFamily="34" charset="0"/>
              </a:rPr>
              <a:t>Tata pamong, kepemimpinan, sistem  pengelolaan, dan penjaminan mutu</a:t>
            </a:r>
            <a:endParaRPr lang="id-ID" sz="3600" b="1"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50800" dist="38100" dir="2700000" algn="tl" rotWithShape="0">
                  <a:prstClr val="black">
                    <a:alpha val="40000"/>
                  </a:prstClr>
                </a:outerShdw>
              </a:effectLst>
              <a:latin typeface="Arial Narrow" pitchFamily="34" charset="0"/>
              <a:cs typeface="Aharoni" pitchFamily="2" charset="-79"/>
            </a:endParaRPr>
          </a:p>
        </p:txBody>
      </p:sp>
      <p:sp>
        <p:nvSpPr>
          <p:cNvPr id="33" name="Subtitle 2"/>
          <p:cNvSpPr txBox="1">
            <a:spLocks/>
          </p:cNvSpPr>
          <p:nvPr/>
        </p:nvSpPr>
        <p:spPr>
          <a:xfrm>
            <a:off x="228600" y="4038600"/>
            <a:ext cx="8686800" cy="2197100"/>
          </a:xfrm>
          <a:prstGeom prst="rect">
            <a:avLst/>
          </a:prstGeom>
        </p:spPr>
        <p:txBody>
          <a:bodyPr vert="horz" anchor="ctr">
            <a:noAutofit/>
          </a:bodyPr>
          <a:lstStyle/>
          <a:p>
            <a:pPr marL="0" marR="0" lvl="0" indent="0" algn="ctr"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id-ID" sz="3200" b="0" i="0" u="none" strike="noStrike" kern="1200" cap="none" spc="0" normalizeH="0" baseline="0" noProof="0" dirty="0">
                <a:ln>
                  <a:noFill/>
                </a:ln>
                <a:solidFill>
                  <a:schemeClr val="accent1"/>
                </a:solidFill>
                <a:effectLst/>
                <a:uLnTx/>
                <a:uFillTx/>
                <a:latin typeface="+mn-lt"/>
                <a:ea typeface="+mn-ea"/>
                <a:cs typeface="+mn-cs"/>
              </a:rPr>
              <a:t>Badan Akreditasi Nasional Perguruan Tinggi</a:t>
            </a:r>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4813" indent="-404813"/>
            <a:endParaRPr lang="en-US" sz="1500" b="1" dirty="0">
              <a:solidFill>
                <a:schemeClr val="tx1"/>
              </a:solidFill>
              <a:latin typeface="Cambria" pitchFamily="18" charset="0"/>
            </a:endParaRPr>
          </a:p>
          <a:p>
            <a:pPr marL="465138" indent="-465138"/>
            <a:r>
              <a:rPr lang="id-ID" sz="1500" b="1" dirty="0">
                <a:solidFill>
                  <a:schemeClr val="tx1"/>
                </a:solidFill>
                <a:latin typeface="Cambria" pitchFamily="18" charset="0"/>
              </a:rPr>
              <a:t>2.1.1 PERGURUAN TINGGI MEMILIKI  TATA PAMONG YANG MEMUNGKINKAN TERLAKSANANYA SECARA KONSISTEN PRINSIP-PRINSIP TATA PAMONG, TERUTAMA YANG TERKAIT DENGAN PELAKU TATA PAMONG (AKTOR)  DAN SISTEM KETATAPAMONGAN YANG BAIK (KELEMBAGAAN, INSTRUMEN, PERANGKAT PENDUKUNG, KEBIJAKAN DAN PERATURAN, SERTA KODE ETIK)</a:t>
            </a:r>
            <a:endParaRPr lang="en-US" sz="1500" b="1" dirty="0">
              <a:solidFill>
                <a:schemeClr val="tx1"/>
              </a:solidFill>
              <a:latin typeface="Cambria" pitchFamily="18" charset="0"/>
            </a:endParaRPr>
          </a:p>
          <a:p>
            <a:pPr marL="404813" indent="-404813"/>
            <a:endParaRPr lang="en-US" sz="1500" b="1" dirty="0">
              <a:solidFill>
                <a:schemeClr val="tx1"/>
              </a:solidFill>
              <a:latin typeface="Cambria" pitchFamily="18" charset="0"/>
            </a:endParaRP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200" dirty="0">
                <a:solidFill>
                  <a:schemeClr val="tx1"/>
                </a:solidFill>
                <a:latin typeface="Book Antiqua" pitchFamily="18" charset="0"/>
              </a:rPr>
              <a:t>Peratura</a:t>
            </a:r>
            <a:r>
              <a:rPr lang="en-US" sz="1200" dirty="0">
                <a:solidFill>
                  <a:schemeClr val="tx1"/>
                </a:solidFill>
                <a:latin typeface="Book Antiqua" pitchFamily="18" charset="0"/>
              </a:rPr>
              <a:t>n</a:t>
            </a:r>
            <a:r>
              <a:rPr lang="id-ID" sz="1200" dirty="0">
                <a:solidFill>
                  <a:schemeClr val="tx1"/>
                </a:solidFill>
                <a:latin typeface="Book Antiqua" pitchFamily="18" charset="0"/>
              </a:rPr>
              <a:t>/pedoman/acuan terkait tata pamong</a:t>
            </a:r>
          </a:p>
          <a:p>
            <a:endParaRPr lang="en-US" sz="1200" dirty="0">
              <a:solidFill>
                <a:schemeClr val="tx1"/>
              </a:solidFill>
              <a:latin typeface="Book Antiqua" pitchFamily="18" charset="0"/>
            </a:endParaRPr>
          </a:p>
          <a:p>
            <a:r>
              <a:rPr lang="id-ID" sz="1200" dirty="0">
                <a:solidFill>
                  <a:schemeClr val="tx1"/>
                </a:solidFill>
                <a:latin typeface="Book Antiqua" pitchFamily="18" charset="0"/>
              </a:rPr>
              <a:t>-Kredibel : adanya legalitas lembaga serta WT (wewenang &amp; Tugas), mekanisme pemilihan yang demokratis, adanya mekanisme yang jelas dalam penentuan kebijakan mutu, sasaran mutu, renstra dan RKAT (Rencana Kerja Akademik Tahunan)</a:t>
            </a:r>
            <a:endParaRPr lang="en-US" sz="1200" dirty="0">
              <a:solidFill>
                <a:schemeClr val="tx1"/>
              </a:solidFill>
              <a:latin typeface="Book Antiqua" pitchFamily="18" charset="0"/>
            </a:endParaRPr>
          </a:p>
          <a:p>
            <a:r>
              <a:rPr lang="id-ID" sz="1200" dirty="0">
                <a:solidFill>
                  <a:schemeClr val="tx1"/>
                </a:solidFill>
                <a:latin typeface="Book Antiqua" pitchFamily="18" charset="0"/>
              </a:rPr>
              <a:t>-Transparasi : keterbukaan dan mekanisme komunikasi</a:t>
            </a:r>
          </a:p>
          <a:p>
            <a:r>
              <a:rPr lang="id-ID" sz="1200" dirty="0">
                <a:solidFill>
                  <a:schemeClr val="tx1"/>
                </a:solidFill>
                <a:latin typeface="Book Antiqua" pitchFamily="18" charset="0"/>
              </a:rPr>
              <a:t>-Akuntabilitas : dokumen dan informasi yang dapat diakses, adanya audit internal </a:t>
            </a:r>
            <a:r>
              <a:rPr lang="en-US" sz="1200" dirty="0" err="1">
                <a:solidFill>
                  <a:schemeClr val="tx1"/>
                </a:solidFill>
                <a:latin typeface="Book Antiqua" pitchFamily="18" charset="0"/>
              </a:rPr>
              <a:t>dan</a:t>
            </a:r>
            <a:r>
              <a:rPr lang="id-ID" sz="1200" dirty="0">
                <a:solidFill>
                  <a:schemeClr val="tx1"/>
                </a:solidFill>
                <a:latin typeface="Book Antiqua" pitchFamily="18" charset="0"/>
              </a:rPr>
              <a:t> eksternal</a:t>
            </a:r>
          </a:p>
          <a:p>
            <a:r>
              <a:rPr lang="id-ID" sz="1200" dirty="0">
                <a:solidFill>
                  <a:schemeClr val="tx1"/>
                </a:solidFill>
                <a:latin typeface="Book Antiqua" pitchFamily="18" charset="0"/>
              </a:rPr>
              <a:t>-Tanggung jawab : pertanggung jawaban dalam forum resmi (rapat tahunan)</a:t>
            </a:r>
            <a:endParaRPr lang="en-US" sz="1200" dirty="0">
              <a:solidFill>
                <a:schemeClr val="tx1"/>
              </a:solidFill>
              <a:latin typeface="Book Antiqua" pitchFamily="18" charset="0"/>
            </a:endParaRPr>
          </a:p>
          <a:p>
            <a:r>
              <a:rPr lang="id-ID" sz="1200" dirty="0">
                <a:solidFill>
                  <a:schemeClr val="tx1"/>
                </a:solidFill>
                <a:latin typeface="Book Antiqua" pitchFamily="18" charset="0"/>
              </a:rPr>
              <a:t>-Keadilan : Terbukanya kesempatan  bagi semua orang</a:t>
            </a:r>
          </a:p>
        </p:txBody>
      </p:sp>
      <p:sp>
        <p:nvSpPr>
          <p:cNvPr id="6" name="Content Placeholder 5"/>
          <p:cNvSpPr>
            <a:spLocks noGrp="1"/>
          </p:cNvSpPr>
          <p:nvPr>
            <p:ph idx="1"/>
          </p:nvPr>
        </p:nvSpPr>
        <p:spPr>
          <a:xfrm>
            <a:off x="0" y="1554162"/>
            <a:ext cx="7162800" cy="5303838"/>
          </a:xfrm>
        </p:spPr>
        <p:txBody>
          <a:bodyPr>
            <a:normAutofit lnSpcReduction="10000"/>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(2)</a:t>
            </a:r>
            <a:endParaRPr lang="en-US" sz="1800" b="1" dirty="0">
              <a:solidFill>
                <a:schemeClr val="tx1"/>
              </a:solidFill>
              <a:latin typeface="Arial" pitchFamily="34" charset="0"/>
              <a:cs typeface="Arial" pitchFamily="34" charset="0"/>
            </a:endParaRPr>
          </a:p>
          <a:p>
            <a:pPr lvl="0">
              <a:spcBef>
                <a:spcPts val="0"/>
              </a:spcBef>
              <a:buClrTx/>
              <a:buSzTx/>
              <a:buNone/>
              <a:defRPr/>
            </a:pPr>
            <a:r>
              <a:rPr lang="en-US" sz="1800" dirty="0">
                <a:solidFill>
                  <a:schemeClr val="tx1"/>
                </a:solidFill>
                <a:latin typeface="Arial"/>
                <a:ea typeface="Times New Roman"/>
              </a:rPr>
              <a:t>	</a:t>
            </a:r>
            <a:r>
              <a:rPr lang="id-ID" sz="1800" dirty="0">
                <a:solidFill>
                  <a:schemeClr val="tx1"/>
                </a:solidFill>
                <a:latin typeface="Arial"/>
                <a:ea typeface="Times New Roman"/>
              </a:rPr>
              <a:t>Dokumen, data dan informasi yang sahih dan andal bahwa sistem tata pamong menjamin terwujudnya visi, terlaksananya misi, tercapainya tujuan, berhasilnya strategi yang digunakan, memenuhi tiga  dari lima pilar berikut:</a:t>
            </a:r>
            <a:endParaRPr lang="id-ID" sz="1800" dirty="0">
              <a:solidFill>
                <a:schemeClr val="tx1"/>
              </a:solidFill>
              <a:latin typeface="Times New Roman"/>
              <a:ea typeface="Times New Roman"/>
            </a:endParaRPr>
          </a:p>
          <a:p>
            <a:pPr lvl="0">
              <a:spcBef>
                <a:spcPts val="0"/>
              </a:spcBef>
              <a:buClrTx/>
              <a:buSzTx/>
              <a:buNone/>
              <a:defRPr/>
            </a:pPr>
            <a:r>
              <a:rPr lang="id-ID" sz="1800" dirty="0">
                <a:solidFill>
                  <a:schemeClr val="tx1"/>
                </a:solidFill>
                <a:latin typeface="Arial"/>
                <a:ea typeface="Times New Roman"/>
              </a:rPr>
              <a:t> </a:t>
            </a:r>
            <a:r>
              <a:rPr lang="en-US" sz="1800" dirty="0">
                <a:solidFill>
                  <a:schemeClr val="tx1"/>
                </a:solidFill>
                <a:latin typeface="Arial"/>
                <a:ea typeface="Times New Roman"/>
              </a:rPr>
              <a:t>	</a:t>
            </a:r>
            <a:r>
              <a:rPr lang="id-ID" sz="1800" dirty="0">
                <a:solidFill>
                  <a:schemeClr val="tx1"/>
                </a:solidFill>
                <a:latin typeface="Arial"/>
                <a:ea typeface="Times New Roman"/>
              </a:rPr>
              <a:t>(1) kredibel</a:t>
            </a:r>
            <a:endParaRPr lang="id-ID" sz="1800" dirty="0">
              <a:solidFill>
                <a:schemeClr val="tx1"/>
              </a:solidFill>
              <a:latin typeface="Times New Roman"/>
              <a:ea typeface="Times New Roman"/>
            </a:endParaRPr>
          </a:p>
          <a:p>
            <a:pPr lvl="0">
              <a:spcBef>
                <a:spcPts val="0"/>
              </a:spcBef>
              <a:buClrTx/>
              <a:buSzTx/>
              <a:buNone/>
              <a:defRPr/>
            </a:pPr>
            <a:r>
              <a:rPr lang="en-US" sz="1800" dirty="0">
                <a:solidFill>
                  <a:schemeClr val="tx1"/>
                </a:solidFill>
                <a:latin typeface="Arial"/>
                <a:ea typeface="Times New Roman"/>
              </a:rPr>
              <a:t>	</a:t>
            </a:r>
            <a:r>
              <a:rPr lang="id-ID" sz="1800" dirty="0">
                <a:solidFill>
                  <a:schemeClr val="tx1"/>
                </a:solidFill>
                <a:latin typeface="Arial"/>
                <a:ea typeface="Times New Roman"/>
              </a:rPr>
              <a:t>(2) transparan</a:t>
            </a:r>
            <a:endParaRPr lang="id-ID" sz="1800" dirty="0">
              <a:solidFill>
                <a:schemeClr val="tx1"/>
              </a:solidFill>
              <a:latin typeface="Times New Roman"/>
              <a:ea typeface="Times New Roman"/>
            </a:endParaRPr>
          </a:p>
          <a:p>
            <a:pPr lvl="0">
              <a:spcBef>
                <a:spcPts val="0"/>
              </a:spcBef>
              <a:buClrTx/>
              <a:buSzTx/>
              <a:buNone/>
              <a:defRPr/>
            </a:pPr>
            <a:r>
              <a:rPr lang="en-US" sz="1800" dirty="0">
                <a:solidFill>
                  <a:schemeClr val="tx1"/>
                </a:solidFill>
                <a:latin typeface="Arial"/>
                <a:ea typeface="Times New Roman"/>
              </a:rPr>
              <a:t>	</a:t>
            </a:r>
            <a:r>
              <a:rPr lang="id-ID" sz="1800" dirty="0">
                <a:solidFill>
                  <a:schemeClr val="tx1"/>
                </a:solidFill>
                <a:latin typeface="Arial"/>
                <a:ea typeface="Times New Roman"/>
              </a:rPr>
              <a:t>(3) akuntabel</a:t>
            </a:r>
            <a:endParaRPr lang="en-US" sz="1800" dirty="0">
              <a:solidFill>
                <a:schemeClr val="tx1"/>
              </a:solidFill>
              <a:latin typeface="Times New Roman"/>
              <a:ea typeface="Times New Roman"/>
            </a:endParaRPr>
          </a:p>
          <a:p>
            <a:pPr lvl="0">
              <a:spcBef>
                <a:spcPts val="0"/>
              </a:spcBef>
              <a:buClrTx/>
              <a:buSzTx/>
              <a:buNone/>
              <a:defRPr/>
            </a:pPr>
            <a:r>
              <a:rPr lang="en-US" sz="1800" dirty="0">
                <a:solidFill>
                  <a:schemeClr val="tx1"/>
                </a:solidFill>
                <a:latin typeface="Times New Roman"/>
                <a:ea typeface="Times New Roman"/>
              </a:rPr>
              <a:t>	</a:t>
            </a:r>
            <a:r>
              <a:rPr lang="id-ID" sz="1800" dirty="0">
                <a:solidFill>
                  <a:schemeClr val="tx1"/>
                </a:solidFill>
                <a:latin typeface="Arial"/>
                <a:ea typeface="Times New Roman"/>
              </a:rPr>
              <a:t>(4) bertanggung jawab </a:t>
            </a:r>
            <a:endParaRPr lang="id-ID" sz="1800" dirty="0">
              <a:solidFill>
                <a:schemeClr val="tx1"/>
              </a:solidFill>
              <a:latin typeface="Times New Roman"/>
              <a:ea typeface="Times New Roman"/>
            </a:endParaRPr>
          </a:p>
          <a:p>
            <a:pPr lvl="0">
              <a:spcBef>
                <a:spcPts val="0"/>
              </a:spcBef>
              <a:buClrTx/>
              <a:buSzTx/>
              <a:buNone/>
              <a:defRPr/>
            </a:pPr>
            <a:r>
              <a:rPr lang="en-US" sz="1800" dirty="0">
                <a:solidFill>
                  <a:schemeClr val="tx1"/>
                </a:solidFill>
                <a:latin typeface="Arial"/>
                <a:ea typeface="Times New Roman"/>
              </a:rPr>
              <a:t>	</a:t>
            </a:r>
            <a:r>
              <a:rPr lang="id-ID" sz="1800" dirty="0">
                <a:solidFill>
                  <a:schemeClr val="tx1"/>
                </a:solidFill>
                <a:latin typeface="Arial"/>
                <a:ea typeface="Times New Roman"/>
              </a:rPr>
              <a:t>(5) adil</a:t>
            </a:r>
            <a:endParaRPr lang="id-ID" sz="1800" dirty="0">
              <a:solidFill>
                <a:schemeClr val="tx1"/>
              </a:solidFill>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(1)</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b="1" dirty="0">
                <a:solidFill>
                  <a:schemeClr val="tx1"/>
                </a:solidFill>
                <a:latin typeface="Arial" pitchFamily="34" charset="0"/>
                <a:ea typeface="Times New Roman"/>
                <a:cs typeface="Arial" pitchFamily="34" charset="0"/>
              </a:rPr>
              <a:t>	</a:t>
            </a:r>
            <a:r>
              <a:rPr lang="id-ID" sz="1800" dirty="0">
                <a:solidFill>
                  <a:schemeClr val="tx1"/>
                </a:solidFill>
                <a:latin typeface="Arial"/>
                <a:ea typeface="Times New Roman"/>
              </a:rPr>
              <a:t>Dokumen, data dan informasi yang sahih dan andal bahwa sistem tata pamong menjamin terwujudnya visi, terlaksananya misi, tercapainya tujuan, berhasilnya strategi yang digunakan, memenuhi 1 s.d. 2 dari lima pilar berikut:</a:t>
            </a:r>
            <a:endParaRPr lang="id-ID" sz="1800" dirty="0">
              <a:solidFill>
                <a:schemeClr val="tx1"/>
              </a:solidFill>
              <a:latin typeface="Times New Roman"/>
              <a:ea typeface="Times New Roman"/>
            </a:endParaRPr>
          </a:p>
          <a:p>
            <a:pPr lvl="0">
              <a:spcBef>
                <a:spcPts val="0"/>
              </a:spcBef>
              <a:buClrTx/>
              <a:buSzTx/>
              <a:buNone/>
              <a:defRPr/>
            </a:pPr>
            <a:r>
              <a:rPr lang="en-US" sz="1800" dirty="0">
                <a:solidFill>
                  <a:schemeClr val="tx1"/>
                </a:solidFill>
                <a:latin typeface="Arial"/>
                <a:ea typeface="Times New Roman"/>
              </a:rPr>
              <a:t>	</a:t>
            </a:r>
            <a:r>
              <a:rPr lang="id-ID" sz="1800" dirty="0">
                <a:solidFill>
                  <a:schemeClr val="tx1"/>
                </a:solidFill>
                <a:latin typeface="Arial"/>
                <a:ea typeface="Times New Roman"/>
              </a:rPr>
              <a:t>(1) kredibel</a:t>
            </a:r>
            <a:endParaRPr lang="id-ID" sz="1800" dirty="0">
              <a:solidFill>
                <a:schemeClr val="tx1"/>
              </a:solidFill>
              <a:latin typeface="Times New Roman"/>
              <a:ea typeface="Times New Roman"/>
            </a:endParaRPr>
          </a:p>
          <a:p>
            <a:pPr lvl="0">
              <a:spcBef>
                <a:spcPts val="0"/>
              </a:spcBef>
              <a:buClrTx/>
              <a:buSzTx/>
              <a:buNone/>
              <a:defRPr/>
            </a:pPr>
            <a:r>
              <a:rPr lang="en-US" sz="1800" dirty="0">
                <a:solidFill>
                  <a:schemeClr val="tx1"/>
                </a:solidFill>
                <a:latin typeface="Arial"/>
                <a:ea typeface="Times New Roman"/>
              </a:rPr>
              <a:t>	</a:t>
            </a:r>
            <a:r>
              <a:rPr lang="id-ID" sz="1800" dirty="0">
                <a:solidFill>
                  <a:schemeClr val="tx1"/>
                </a:solidFill>
                <a:latin typeface="Arial"/>
                <a:ea typeface="Times New Roman"/>
              </a:rPr>
              <a:t>(2) transparan</a:t>
            </a:r>
            <a:endParaRPr lang="id-ID" sz="1800" dirty="0">
              <a:solidFill>
                <a:schemeClr val="tx1"/>
              </a:solidFill>
              <a:latin typeface="Times New Roman"/>
              <a:ea typeface="Times New Roman"/>
            </a:endParaRPr>
          </a:p>
          <a:p>
            <a:pPr lvl="0">
              <a:spcBef>
                <a:spcPts val="0"/>
              </a:spcBef>
              <a:buClrTx/>
              <a:buSzTx/>
              <a:buNone/>
              <a:defRPr/>
            </a:pPr>
            <a:r>
              <a:rPr lang="en-US" sz="1800" dirty="0">
                <a:solidFill>
                  <a:schemeClr val="tx1"/>
                </a:solidFill>
                <a:latin typeface="Arial"/>
                <a:ea typeface="Times New Roman"/>
              </a:rPr>
              <a:t>	</a:t>
            </a:r>
            <a:r>
              <a:rPr lang="id-ID" sz="1800" dirty="0">
                <a:solidFill>
                  <a:schemeClr val="tx1"/>
                </a:solidFill>
                <a:latin typeface="Arial"/>
                <a:ea typeface="Times New Roman"/>
              </a:rPr>
              <a:t>(3) akuntabel</a:t>
            </a:r>
            <a:endParaRPr lang="en-US" sz="1800" dirty="0">
              <a:solidFill>
                <a:schemeClr val="tx1"/>
              </a:solidFill>
              <a:latin typeface="Times New Roman"/>
              <a:ea typeface="Times New Roman"/>
            </a:endParaRPr>
          </a:p>
          <a:p>
            <a:pPr lvl="0">
              <a:spcBef>
                <a:spcPts val="0"/>
              </a:spcBef>
              <a:buClrTx/>
              <a:buSzTx/>
              <a:buNone/>
              <a:defRPr/>
            </a:pPr>
            <a:r>
              <a:rPr lang="en-US" sz="1800" dirty="0">
                <a:solidFill>
                  <a:schemeClr val="tx1"/>
                </a:solidFill>
                <a:latin typeface="Times New Roman"/>
                <a:ea typeface="Times New Roman"/>
              </a:rPr>
              <a:t>	</a:t>
            </a:r>
            <a:r>
              <a:rPr lang="id-ID" sz="1800" dirty="0">
                <a:solidFill>
                  <a:schemeClr val="tx1"/>
                </a:solidFill>
                <a:latin typeface="Arial"/>
                <a:ea typeface="Times New Roman"/>
              </a:rPr>
              <a:t>(4) bertanggung jawab</a:t>
            </a:r>
            <a:endParaRPr lang="en-US" sz="1800" dirty="0">
              <a:solidFill>
                <a:schemeClr val="tx1"/>
              </a:solidFill>
              <a:latin typeface="Times New Roman"/>
              <a:ea typeface="Times New Roman"/>
            </a:endParaRPr>
          </a:p>
          <a:p>
            <a:pPr lvl="0">
              <a:spcBef>
                <a:spcPts val="0"/>
              </a:spcBef>
              <a:buClrTx/>
              <a:buSzTx/>
              <a:buNone/>
              <a:defRPr/>
            </a:pPr>
            <a:r>
              <a:rPr lang="en-US" sz="1800" dirty="0">
                <a:solidFill>
                  <a:schemeClr val="tx1"/>
                </a:solidFill>
                <a:latin typeface="Times New Roman"/>
                <a:ea typeface="Times New Roman"/>
              </a:rPr>
              <a:t>	</a:t>
            </a:r>
            <a:r>
              <a:rPr lang="id-ID" sz="1800" dirty="0">
                <a:solidFill>
                  <a:schemeClr val="tx1"/>
                </a:solidFill>
                <a:latin typeface="Arial"/>
                <a:ea typeface="Times New Roman"/>
              </a:rPr>
              <a:t>(5) adil</a:t>
            </a:r>
            <a:endParaRPr lang="id-ID" sz="1800" dirty="0">
              <a:solidFill>
                <a:schemeClr val="tx1"/>
              </a:solidFill>
              <a:latin typeface="Times New Roman"/>
              <a:ea typeface="Times New Roman"/>
            </a:endParaRPr>
          </a:p>
        </p:txBody>
      </p:sp>
      <p:sp>
        <p:nvSpPr>
          <p:cNvPr id="7" name="Rectangle 6"/>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id-ID" b="1" dirty="0">
                <a:solidFill>
                  <a:srgbClr val="FFFF00"/>
                </a:solidFill>
              </a:rPr>
              <a:t>1.4</a:t>
            </a:r>
            <a:r>
              <a:rPr lang="en-US" b="1" dirty="0">
                <a:solidFill>
                  <a:srgbClr val="FFFF00"/>
                </a:solidFill>
              </a:rPr>
              <a:t>8</a:t>
            </a:r>
            <a:endParaRPr lang="id-ID" b="1" dirty="0">
              <a:solidFill>
                <a:srgbClr val="FFFF00"/>
              </a:solidFill>
            </a:endParaRP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id-ID" sz="2000" b="1" dirty="0">
                <a:solidFill>
                  <a:schemeClr val="tx1"/>
                </a:solidFill>
                <a:latin typeface="Cambria" pitchFamily="18" charset="0"/>
              </a:rPr>
              <a:t>2.1.2 KELENGKAPAN DAN KEEFEKTIFAN STRUKTUR ORGANISASI YANG DISESUAIKAN  DENGAN KEBUTUHAN PENYELENGGARAAN DAN PENGEMBANGAN PERGURUAN TINGGI YANG BERMUTU</a:t>
            </a:r>
            <a:endParaRPr lang="en-US" sz="2000" b="1" dirty="0">
              <a:solidFill>
                <a:schemeClr val="tx1"/>
              </a:solidFill>
              <a:latin typeface="Cambria" pitchFamily="18" charset="0"/>
            </a:endParaRP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500" dirty="0">
                <a:solidFill>
                  <a:schemeClr val="tx1"/>
                </a:solidFill>
                <a:latin typeface="Book Antiqua" pitchFamily="18" charset="0"/>
              </a:rPr>
              <a:t>Struktur organisasi mengacu dalam 8 organ :</a:t>
            </a:r>
            <a:endParaRPr lang="en-US" sz="1500" dirty="0">
              <a:solidFill>
                <a:schemeClr val="tx1"/>
              </a:solidFill>
              <a:latin typeface="Book Antiqua" pitchFamily="18" charset="0"/>
            </a:endParaRPr>
          </a:p>
          <a:p>
            <a:pPr marL="225425" indent="-225425">
              <a:buFont typeface="+mj-lt"/>
              <a:buAutoNum type="arabicParenR"/>
            </a:pPr>
            <a:r>
              <a:rPr lang="id-ID" sz="1500" dirty="0">
                <a:solidFill>
                  <a:schemeClr val="tx1"/>
                </a:solidFill>
                <a:latin typeface="Book Antiqua" pitchFamily="18" charset="0"/>
              </a:rPr>
              <a:t>Pimpinan </a:t>
            </a:r>
            <a:endParaRPr lang="en-US" sz="1500" dirty="0">
              <a:solidFill>
                <a:schemeClr val="tx1"/>
              </a:solidFill>
              <a:latin typeface="Book Antiqua" pitchFamily="18" charset="0"/>
            </a:endParaRPr>
          </a:p>
          <a:p>
            <a:pPr marL="225425" indent="-225425">
              <a:buFont typeface="+mj-lt"/>
              <a:buAutoNum type="arabicParenR"/>
            </a:pPr>
            <a:r>
              <a:rPr lang="id-ID" sz="1500" dirty="0">
                <a:solidFill>
                  <a:schemeClr val="tx1"/>
                </a:solidFill>
                <a:latin typeface="Book Antiqua" pitchFamily="18" charset="0"/>
              </a:rPr>
              <a:t>Senat </a:t>
            </a:r>
            <a:endParaRPr lang="en-US" sz="1500" dirty="0">
              <a:solidFill>
                <a:schemeClr val="tx1"/>
              </a:solidFill>
              <a:latin typeface="Book Antiqua" pitchFamily="18" charset="0"/>
            </a:endParaRPr>
          </a:p>
          <a:p>
            <a:pPr marL="225425" indent="-225425">
              <a:buFont typeface="+mj-lt"/>
              <a:buAutoNum type="arabicParenR"/>
            </a:pPr>
            <a:r>
              <a:rPr lang="id-ID" sz="1500" dirty="0">
                <a:solidFill>
                  <a:schemeClr val="tx1"/>
                </a:solidFill>
                <a:latin typeface="Book Antiqua" pitchFamily="18" charset="0"/>
              </a:rPr>
              <a:t>Dewan pengawas</a:t>
            </a:r>
            <a:endParaRPr lang="en-US" sz="1500" dirty="0">
              <a:solidFill>
                <a:schemeClr val="tx1"/>
              </a:solidFill>
              <a:latin typeface="Book Antiqua" pitchFamily="18" charset="0"/>
            </a:endParaRPr>
          </a:p>
          <a:p>
            <a:pPr marL="225425" indent="-225425">
              <a:buFont typeface="+mj-lt"/>
              <a:buAutoNum type="arabicParenR"/>
            </a:pPr>
            <a:r>
              <a:rPr lang="id-ID" sz="1500" dirty="0">
                <a:solidFill>
                  <a:schemeClr val="tx1"/>
                </a:solidFill>
                <a:latin typeface="Book Antiqua" pitchFamily="18" charset="0"/>
              </a:rPr>
              <a:t>Dewan  pertimbangan</a:t>
            </a:r>
            <a:endParaRPr lang="en-US" sz="1500" dirty="0">
              <a:solidFill>
                <a:schemeClr val="tx1"/>
              </a:solidFill>
              <a:latin typeface="Book Antiqua" pitchFamily="18" charset="0"/>
            </a:endParaRPr>
          </a:p>
          <a:p>
            <a:pPr marL="225425" indent="-225425">
              <a:buFont typeface="+mj-lt"/>
              <a:buAutoNum type="arabicParenR"/>
            </a:pPr>
            <a:r>
              <a:rPr lang="id-ID" sz="1500" dirty="0">
                <a:solidFill>
                  <a:schemeClr val="tx1"/>
                </a:solidFill>
                <a:latin typeface="Book Antiqua" pitchFamily="18" charset="0"/>
              </a:rPr>
              <a:t>Pelaksana kegiatan akademik </a:t>
            </a:r>
            <a:endParaRPr lang="en-US" sz="1500" dirty="0">
              <a:solidFill>
                <a:schemeClr val="tx1"/>
              </a:solidFill>
              <a:latin typeface="Book Antiqua" pitchFamily="18" charset="0"/>
            </a:endParaRPr>
          </a:p>
          <a:p>
            <a:pPr marL="225425" indent="-225425">
              <a:buFont typeface="+mj-lt"/>
              <a:buAutoNum type="arabicParenR"/>
            </a:pPr>
            <a:r>
              <a:rPr lang="id-ID" sz="1500" dirty="0">
                <a:solidFill>
                  <a:schemeClr val="tx1"/>
                </a:solidFill>
                <a:latin typeface="Book Antiqua" pitchFamily="18" charset="0"/>
              </a:rPr>
              <a:t>Pelaksana administrasi, pelayanan dan pendukung</a:t>
            </a:r>
            <a:endParaRPr lang="en-US" sz="1500" dirty="0">
              <a:solidFill>
                <a:schemeClr val="tx1"/>
              </a:solidFill>
              <a:latin typeface="Book Antiqua" pitchFamily="18" charset="0"/>
            </a:endParaRPr>
          </a:p>
          <a:p>
            <a:pPr marL="225425" indent="-225425">
              <a:buFont typeface="+mj-lt"/>
              <a:buAutoNum type="arabicParenR"/>
            </a:pPr>
            <a:r>
              <a:rPr lang="id-ID" sz="1500" dirty="0">
                <a:solidFill>
                  <a:schemeClr val="tx1"/>
                </a:solidFill>
                <a:latin typeface="Book Antiqua" pitchFamily="18" charset="0"/>
              </a:rPr>
              <a:t>Pelaksana  penjaminan mutu </a:t>
            </a:r>
            <a:endParaRPr lang="en-US" sz="1500" dirty="0">
              <a:solidFill>
                <a:schemeClr val="tx1"/>
              </a:solidFill>
              <a:latin typeface="Book Antiqua" pitchFamily="18" charset="0"/>
            </a:endParaRPr>
          </a:p>
          <a:p>
            <a:pPr marL="225425" indent="-225425">
              <a:buFont typeface="+mj-lt"/>
              <a:buAutoNum type="arabicParenR"/>
            </a:pPr>
            <a:r>
              <a:rPr lang="id-ID" sz="1500" dirty="0">
                <a:solidFill>
                  <a:schemeClr val="tx1"/>
                </a:solidFill>
                <a:latin typeface="Book Antiqua" pitchFamily="18" charset="0"/>
              </a:rPr>
              <a:t>Unit perencana dan pengembangan tri dharma </a:t>
            </a:r>
          </a:p>
        </p:txBody>
      </p:sp>
      <p:sp>
        <p:nvSpPr>
          <p:cNvPr id="6" name="Content Placeholder 5"/>
          <p:cNvSpPr>
            <a:spLocks noGrp="1"/>
          </p:cNvSpPr>
          <p:nvPr>
            <p:ph idx="1"/>
          </p:nvPr>
        </p:nvSpPr>
        <p:spPr>
          <a:xfrm>
            <a:off x="0" y="1554162"/>
            <a:ext cx="7162800" cy="5303838"/>
          </a:xfrm>
        </p:spPr>
        <p:txBody>
          <a:bodyPr>
            <a:normAutofit lnSpcReduction="10000"/>
          </a:bodyPr>
          <a:lstStyle/>
          <a:p>
            <a:pPr lvl="0">
              <a:spcBef>
                <a:spcPts val="0"/>
              </a:spcBef>
              <a:buClrTx/>
              <a:buSzTx/>
              <a:buFont typeface="Wingdings"/>
              <a:buChar char="à"/>
              <a:defRPr/>
            </a:pPr>
            <a:r>
              <a:rPr lang="id-ID" sz="1800" b="1" dirty="0">
                <a:solidFill>
                  <a:prstClr val="black"/>
                </a:solidFill>
                <a:latin typeface="Arial" pitchFamily="34" charset="0"/>
                <a:cs typeface="Arial" pitchFamily="34" charset="0"/>
              </a:rPr>
              <a:t>Point (</a:t>
            </a:r>
            <a:r>
              <a:rPr lang="en-US" sz="1800" b="1" dirty="0">
                <a:solidFill>
                  <a:prstClr val="black"/>
                </a:solidFill>
                <a:latin typeface="Arial" pitchFamily="34" charset="0"/>
                <a:cs typeface="Arial" pitchFamily="34" charset="0"/>
              </a:rPr>
              <a:t>4</a:t>
            </a:r>
            <a:r>
              <a:rPr lang="id-ID" sz="1800" b="1" dirty="0">
                <a:solidFill>
                  <a:prstClr val="black"/>
                </a:solidFill>
                <a:latin typeface="Arial" pitchFamily="34" charset="0"/>
                <a:cs typeface="Arial" pitchFamily="34" charset="0"/>
              </a:rPr>
              <a:t>)</a:t>
            </a:r>
            <a:endParaRPr lang="en-US" sz="1800" b="1" dirty="0">
              <a:solidFill>
                <a:prstClr val="black"/>
              </a:solidFill>
              <a:latin typeface="Arial" pitchFamily="34" charset="0"/>
              <a:cs typeface="Arial" pitchFamily="34" charset="0"/>
            </a:endParaRPr>
          </a:p>
          <a:p>
            <a:pPr marL="344488" indent="-344488">
              <a:buNone/>
            </a:pPr>
            <a:r>
              <a:rPr lang="en-US" sz="1800" b="1" dirty="0">
                <a:solidFill>
                  <a:prstClr val="black"/>
                </a:solidFill>
                <a:latin typeface="Arial" pitchFamily="34" charset="0"/>
                <a:ea typeface="Times New Roman"/>
                <a:cs typeface="Arial" pitchFamily="34" charset="0"/>
              </a:rPr>
              <a:t>	</a:t>
            </a:r>
            <a:r>
              <a:rPr lang="id-ID" sz="1800" dirty="0">
                <a:solidFill>
                  <a:srgbClr val="000000"/>
                </a:solidFill>
                <a:latin typeface="Arial"/>
                <a:ea typeface="Times New Roman"/>
              </a:rPr>
              <a:t>Kelengkapan dan keefektifan, serta dokumentasi struktur organisasi yang meliputi delapan organ dan </a:t>
            </a:r>
            <a:r>
              <a:rPr lang="en-US" sz="1800" dirty="0" err="1">
                <a:solidFill>
                  <a:srgbClr val="000000"/>
                </a:solidFill>
                <a:latin typeface="Arial"/>
                <a:ea typeface="Times New Roman"/>
              </a:rPr>
              <a:t>dilengkapi</a:t>
            </a:r>
            <a:r>
              <a:rPr lang="en-US" sz="1800" dirty="0">
                <a:solidFill>
                  <a:srgbClr val="000000"/>
                </a:solidFill>
                <a:latin typeface="Arial"/>
                <a:ea typeface="Times New Roman"/>
              </a:rPr>
              <a:t> </a:t>
            </a:r>
            <a:r>
              <a:rPr lang="en-US" sz="1800" dirty="0" err="1">
                <a:solidFill>
                  <a:srgbClr val="000000"/>
                </a:solidFill>
                <a:latin typeface="Arial"/>
                <a:ea typeface="Times New Roman"/>
              </a:rPr>
              <a:t>dengan</a:t>
            </a:r>
            <a:r>
              <a:rPr lang="en-US" sz="1800" dirty="0">
                <a:solidFill>
                  <a:srgbClr val="000000"/>
                </a:solidFill>
                <a:latin typeface="Arial"/>
                <a:ea typeface="Times New Roman"/>
              </a:rPr>
              <a:t> </a:t>
            </a:r>
            <a:r>
              <a:rPr lang="en-US" sz="1800" dirty="0" err="1">
                <a:solidFill>
                  <a:srgbClr val="000000"/>
                </a:solidFill>
                <a:latin typeface="Arial"/>
                <a:ea typeface="Times New Roman"/>
              </a:rPr>
              <a:t>deskripsi</a:t>
            </a:r>
            <a:r>
              <a:rPr lang="en-US" sz="1800" dirty="0">
                <a:solidFill>
                  <a:srgbClr val="000000"/>
                </a:solidFill>
                <a:latin typeface="Arial"/>
                <a:ea typeface="Times New Roman"/>
              </a:rPr>
              <a:t> </a:t>
            </a:r>
            <a:r>
              <a:rPr lang="id-ID" sz="1800" dirty="0">
                <a:solidFill>
                  <a:srgbClr val="000000"/>
                </a:solidFill>
                <a:latin typeface="Arial"/>
                <a:ea typeface="Times New Roman"/>
              </a:rPr>
              <a:t>tertulis </a:t>
            </a:r>
            <a:r>
              <a:rPr lang="en-US" sz="1800" dirty="0">
                <a:solidFill>
                  <a:srgbClr val="000000"/>
                </a:solidFill>
                <a:latin typeface="Arial"/>
                <a:ea typeface="Times New Roman"/>
              </a:rPr>
              <a:t>yang </a:t>
            </a:r>
            <a:r>
              <a:rPr lang="en-US" sz="1800" dirty="0" err="1">
                <a:solidFill>
                  <a:srgbClr val="000000"/>
                </a:solidFill>
                <a:latin typeface="Arial"/>
                <a:ea typeface="Times New Roman"/>
              </a:rPr>
              <a:t>jelas</a:t>
            </a:r>
            <a:r>
              <a:rPr lang="en-US" sz="1800" dirty="0">
                <a:solidFill>
                  <a:srgbClr val="000000"/>
                </a:solidFill>
                <a:latin typeface="Arial"/>
                <a:ea typeface="Times New Roman"/>
              </a:rPr>
              <a:t> </a:t>
            </a:r>
            <a:r>
              <a:rPr lang="en-US" sz="1800" dirty="0" err="1">
                <a:solidFill>
                  <a:srgbClr val="000000"/>
                </a:solidFill>
                <a:latin typeface="Arial"/>
                <a:ea typeface="Times New Roman"/>
              </a:rPr>
              <a:t>tentang</a:t>
            </a:r>
            <a:r>
              <a:rPr lang="en-US" sz="1800" dirty="0">
                <a:solidFill>
                  <a:srgbClr val="000000"/>
                </a:solidFill>
                <a:latin typeface="Arial"/>
                <a:ea typeface="Times New Roman"/>
              </a:rPr>
              <a:t> </a:t>
            </a:r>
            <a:r>
              <a:rPr lang="en-US" sz="1800" dirty="0" err="1">
                <a:solidFill>
                  <a:srgbClr val="000000"/>
                </a:solidFill>
                <a:latin typeface="Arial"/>
                <a:ea typeface="Times New Roman"/>
              </a:rPr>
              <a:t>tugas</a:t>
            </a:r>
            <a:r>
              <a:rPr lang="en-US" sz="1800" dirty="0">
                <a:solidFill>
                  <a:srgbClr val="000000"/>
                </a:solidFill>
                <a:latin typeface="Arial"/>
                <a:ea typeface="Times New Roman"/>
              </a:rPr>
              <a:t>, </a:t>
            </a:r>
            <a:r>
              <a:rPr lang="en-US" sz="1800" dirty="0" err="1">
                <a:solidFill>
                  <a:srgbClr val="000000"/>
                </a:solidFill>
                <a:latin typeface="Arial"/>
                <a:ea typeface="Times New Roman"/>
              </a:rPr>
              <a:t>fungsi</a:t>
            </a:r>
            <a:r>
              <a:rPr lang="en-US" sz="1800" dirty="0">
                <a:solidFill>
                  <a:srgbClr val="000000"/>
                </a:solidFill>
                <a:latin typeface="Arial"/>
                <a:ea typeface="Times New Roman"/>
              </a:rPr>
              <a:t>, </a:t>
            </a:r>
            <a:r>
              <a:rPr lang="en-US" sz="1800" dirty="0" err="1">
                <a:solidFill>
                  <a:srgbClr val="000000"/>
                </a:solidFill>
                <a:latin typeface="Arial"/>
                <a:ea typeface="Times New Roman"/>
              </a:rPr>
              <a:t>wewenang</a:t>
            </a:r>
            <a:r>
              <a:rPr lang="en-US" sz="1800" dirty="0">
                <a:solidFill>
                  <a:srgbClr val="000000"/>
                </a:solidFill>
                <a:latin typeface="Arial"/>
                <a:ea typeface="Times New Roman"/>
              </a:rPr>
              <a:t>, </a:t>
            </a:r>
            <a:r>
              <a:rPr lang="en-US" sz="1800" dirty="0" err="1">
                <a:solidFill>
                  <a:srgbClr val="000000"/>
                </a:solidFill>
                <a:latin typeface="Arial"/>
                <a:ea typeface="Times New Roman"/>
              </a:rPr>
              <a:t>dan</a:t>
            </a:r>
            <a:r>
              <a:rPr lang="en-US" sz="1800" dirty="0">
                <a:solidFill>
                  <a:srgbClr val="000000"/>
                </a:solidFill>
                <a:latin typeface="Arial"/>
                <a:ea typeface="Times New Roman"/>
              </a:rPr>
              <a:t> </a:t>
            </a:r>
            <a:r>
              <a:rPr lang="en-US" sz="1800" dirty="0" err="1">
                <a:solidFill>
                  <a:srgbClr val="000000"/>
                </a:solidFill>
                <a:latin typeface="Arial"/>
                <a:ea typeface="Times New Roman"/>
              </a:rPr>
              <a:t>tanggung</a:t>
            </a:r>
            <a:r>
              <a:rPr lang="en-US" sz="1800" dirty="0">
                <a:solidFill>
                  <a:srgbClr val="000000"/>
                </a:solidFill>
                <a:latin typeface="Arial"/>
                <a:ea typeface="Times New Roman"/>
              </a:rPr>
              <a:t> </a:t>
            </a:r>
            <a:r>
              <a:rPr lang="en-US" sz="1800" dirty="0" err="1">
                <a:solidFill>
                  <a:srgbClr val="000000"/>
                </a:solidFill>
                <a:latin typeface="Arial"/>
                <a:ea typeface="Times New Roman"/>
              </a:rPr>
              <a:t>jawab</a:t>
            </a:r>
            <a:r>
              <a:rPr lang="id-ID" sz="1800" dirty="0">
                <a:solidFill>
                  <a:srgbClr val="000000"/>
                </a:solidFill>
                <a:latin typeface="Arial"/>
                <a:ea typeface="Times New Roman"/>
              </a:rPr>
              <a:t>.</a:t>
            </a:r>
            <a:endParaRPr lang="en-US" sz="1800" dirty="0"/>
          </a:p>
          <a:p>
            <a:pPr lvl="0">
              <a:spcBef>
                <a:spcPts val="0"/>
              </a:spcBef>
              <a:buClrTx/>
              <a:buSzTx/>
              <a:buNone/>
              <a:defRPr/>
            </a:pPr>
            <a:endParaRPr lang="id-ID" sz="1800" dirty="0">
              <a:solidFill>
                <a:prstClr val="black"/>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prstClr val="black"/>
                </a:solidFill>
                <a:latin typeface="Arial" pitchFamily="34" charset="0"/>
                <a:ea typeface="Times New Roman"/>
                <a:cs typeface="Arial" pitchFamily="34" charset="0"/>
                <a:sym typeface="Wingdings" pitchFamily="2" charset="2"/>
              </a:rPr>
              <a:t>Point </a:t>
            </a:r>
            <a:r>
              <a:rPr lang="id-ID" sz="1800" b="1" dirty="0">
                <a:solidFill>
                  <a:prstClr val="black"/>
                </a:solidFill>
                <a:latin typeface="Arial" pitchFamily="34" charset="0"/>
                <a:ea typeface="Times New Roman"/>
                <a:cs typeface="Arial" pitchFamily="34" charset="0"/>
              </a:rPr>
              <a:t>(</a:t>
            </a:r>
            <a:r>
              <a:rPr lang="en-US" sz="1800" b="1" dirty="0">
                <a:solidFill>
                  <a:prstClr val="black"/>
                </a:solidFill>
                <a:latin typeface="Arial" pitchFamily="34" charset="0"/>
                <a:ea typeface="Times New Roman"/>
                <a:cs typeface="Arial" pitchFamily="34" charset="0"/>
              </a:rPr>
              <a:t>3</a:t>
            </a:r>
            <a:r>
              <a:rPr lang="id-ID" sz="1800" b="1" dirty="0">
                <a:solidFill>
                  <a:prstClr val="black"/>
                </a:solidFill>
                <a:latin typeface="Arial" pitchFamily="34" charset="0"/>
                <a:ea typeface="Times New Roman"/>
                <a:cs typeface="Arial" pitchFamily="34" charset="0"/>
              </a:rPr>
              <a:t>)</a:t>
            </a:r>
            <a:endParaRPr lang="en-US" sz="1800" b="1" dirty="0">
              <a:solidFill>
                <a:prstClr val="black"/>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Kelengkapan dan keefektifan, serta dokumentasi struktur organisasi yang hanya meliputi enam organ pertama dan satu dari dua organ lainnya, dilengkapi dengan deskripsi tertulis yang jelas tentang tugas, fungsi, wewenang, dan tanggung jawab.</a:t>
            </a:r>
            <a:endParaRPr lang="en-US" sz="1800" dirty="0">
              <a:solidFill>
                <a:srgbClr val="000000"/>
              </a:solidFill>
              <a:latin typeface="Arial"/>
              <a:ea typeface="Times New Roman"/>
            </a:endParaRPr>
          </a:p>
          <a:p>
            <a:pPr lvl="0">
              <a:spcBef>
                <a:spcPts val="0"/>
              </a:spcBef>
              <a:buClrTx/>
              <a:buSzTx/>
              <a:buNone/>
              <a:defRPr/>
            </a:pPr>
            <a:endParaRPr lang="en-US" sz="1800" dirty="0">
              <a:solidFill>
                <a:srgbClr val="000000"/>
              </a:solidFill>
              <a:latin typeface="Arial"/>
              <a:ea typeface="Times New Roman"/>
            </a:endParaRPr>
          </a:p>
          <a:p>
            <a:pPr lvl="0">
              <a:spcBef>
                <a:spcPts val="0"/>
              </a:spcBef>
              <a:buClrTx/>
              <a:buSzTx/>
              <a:buFont typeface="Wingdings"/>
              <a:buChar char="à"/>
              <a:defRPr/>
            </a:pPr>
            <a:r>
              <a:rPr lang="en-US" sz="1800" b="1" dirty="0">
                <a:solidFill>
                  <a:srgbClr val="000000"/>
                </a:solidFill>
                <a:latin typeface="Arial"/>
              </a:rPr>
              <a:t>Point (2)</a:t>
            </a: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Kelengkapan dan keefektifan, serta dokumentasi struktur organisasi yang hanya meliputi enam organ pertama dilengkapi dengan deskripsi tertulis yang jelas tentang tugas, fungsi, wewenang, dan tanggung jawab.</a:t>
            </a:r>
            <a:endParaRPr lang="id-ID" sz="1800" dirty="0">
              <a:solidFill>
                <a:prstClr val="black"/>
              </a:solidFill>
            </a:endParaRPr>
          </a:p>
          <a:p>
            <a:pPr lvl="0">
              <a:spcBef>
                <a:spcPts val="0"/>
              </a:spcBef>
              <a:buClrTx/>
              <a:buSzTx/>
              <a:buFont typeface="Wingdings"/>
              <a:buChar char="à"/>
              <a:defRPr/>
            </a:pPr>
            <a:endParaRPr lang="en-US" sz="1800" b="1" dirty="0">
              <a:solidFill>
                <a:srgbClr val="000000"/>
              </a:solidFill>
              <a:latin typeface="Arial"/>
            </a:endParaRPr>
          </a:p>
          <a:p>
            <a:pPr lvl="0">
              <a:spcBef>
                <a:spcPts val="0"/>
              </a:spcBef>
              <a:buClrTx/>
              <a:buSzTx/>
              <a:buFont typeface="Wingdings"/>
              <a:buChar char="à"/>
              <a:defRPr/>
            </a:pPr>
            <a:r>
              <a:rPr lang="en-US" sz="1800" b="1" dirty="0">
                <a:solidFill>
                  <a:srgbClr val="000000"/>
                </a:solidFill>
                <a:latin typeface="Arial"/>
              </a:rPr>
              <a:t>Point (1)</a:t>
            </a: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Lima organ pertama dalam struktur organisasi tidak</a:t>
            </a:r>
            <a:r>
              <a:rPr lang="en-US" sz="1800" dirty="0">
                <a:solidFill>
                  <a:srgbClr val="000000"/>
                </a:solidFill>
                <a:latin typeface="Arial"/>
                <a:ea typeface="Times New Roman"/>
              </a:rPr>
              <a:t> </a:t>
            </a:r>
            <a:r>
              <a:rPr lang="en-US" sz="1800" dirty="0" err="1">
                <a:solidFill>
                  <a:srgbClr val="000000"/>
                </a:solidFill>
                <a:latin typeface="Arial"/>
                <a:ea typeface="Times New Roman"/>
              </a:rPr>
              <a:t>lengkap</a:t>
            </a:r>
            <a:endParaRPr lang="en-US" sz="1800" dirty="0">
              <a:solidFill>
                <a:schemeClr val="tx1"/>
              </a:solidFill>
            </a:endParaRPr>
          </a:p>
          <a:p>
            <a:pPr lvl="0">
              <a:spcBef>
                <a:spcPts val="0"/>
              </a:spcBef>
              <a:buClrTx/>
              <a:buSzTx/>
              <a:buFont typeface="Wingdings"/>
              <a:buChar char="à"/>
              <a:defRPr/>
            </a:pPr>
            <a:endParaRPr lang="id-ID" sz="1800" b="1" dirty="0"/>
          </a:p>
        </p:txBody>
      </p:sp>
      <p:sp>
        <p:nvSpPr>
          <p:cNvPr id="7" name="Rectangle 6"/>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id-ID" b="1" dirty="0">
                <a:solidFill>
                  <a:srgbClr val="FFFF00"/>
                </a:solidFill>
              </a:rPr>
              <a:t>1.4</a:t>
            </a:r>
            <a:r>
              <a:rPr lang="en-US" b="1" dirty="0">
                <a:solidFill>
                  <a:srgbClr val="FFFF00"/>
                </a:solidFill>
              </a:rPr>
              <a:t>8</a:t>
            </a:r>
            <a:endParaRPr lang="id-ID" b="1" dirty="0">
              <a:solidFill>
                <a:srgbClr val="FFFF00"/>
              </a:solidFill>
            </a:endParaRP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400" b="1" dirty="0">
                <a:solidFill>
                  <a:schemeClr val="tx1"/>
                </a:solidFill>
                <a:latin typeface="Cambria" pitchFamily="18" charset="0"/>
              </a:rPr>
              <a:t>2.1.3 KEBERADAAN LEMBAGA, MUTU, SOP, DAN EFEKTIFITAS PELAKSANAAN KODE ETIK</a:t>
            </a: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Badan Etika dan Hukum (BEH)</a:t>
            </a:r>
          </a:p>
          <a:p>
            <a:pPr marL="225425" lvl="1" indent="-225425">
              <a:buFont typeface="Wingdings" pitchFamily="2" charset="2"/>
              <a:buChar char="ü"/>
            </a:pPr>
            <a:r>
              <a:rPr lang="id-ID" sz="1600" dirty="0">
                <a:solidFill>
                  <a:schemeClr val="tx1"/>
                </a:solidFill>
                <a:latin typeface="Book Antiqua" pitchFamily="18" charset="0"/>
              </a:rPr>
              <a:t>Dewan petimbangan pegawai</a:t>
            </a:r>
            <a:endParaRPr lang="en-US" sz="1600" dirty="0">
              <a:solidFill>
                <a:schemeClr val="tx1"/>
              </a:solidFill>
              <a:latin typeface="Book Antiqua" pitchFamily="18" charset="0"/>
            </a:endParaRPr>
          </a:p>
          <a:p>
            <a:pPr marL="225425" lvl="1" indent="-225425">
              <a:buFont typeface="Wingdings" pitchFamily="2" charset="2"/>
              <a:buChar char="ü"/>
            </a:pPr>
            <a:r>
              <a:rPr lang="id-ID" sz="1600" dirty="0">
                <a:solidFill>
                  <a:schemeClr val="tx1"/>
                </a:solidFill>
                <a:latin typeface="Book Antiqua" pitchFamily="18" charset="0"/>
              </a:rPr>
              <a:t>Dewan Etika dosen</a:t>
            </a:r>
          </a:p>
          <a:p>
            <a:endParaRPr lang="en-US" sz="1600" dirty="0">
              <a:solidFill>
                <a:schemeClr val="tx1"/>
              </a:solidFill>
              <a:latin typeface="Book Antiqua" pitchFamily="18" charset="0"/>
            </a:endParaRPr>
          </a:p>
          <a:p>
            <a:r>
              <a:rPr lang="id-ID" sz="1600" dirty="0">
                <a:solidFill>
                  <a:schemeClr val="tx1"/>
                </a:solidFill>
                <a:latin typeface="Book Antiqua" pitchFamily="18" charset="0"/>
              </a:rPr>
              <a:t>Pedoman yang digunakan BEH adalah kode etik dosen, kode etik tenaga kependidikan, peraturan disiplin mahasiswa</a:t>
            </a:r>
          </a:p>
        </p:txBody>
      </p:sp>
      <p:sp>
        <p:nvSpPr>
          <p:cNvPr id="6" name="Content Placeholder 5"/>
          <p:cNvSpPr>
            <a:spLocks noGrp="1"/>
          </p:cNvSpPr>
          <p:nvPr>
            <p:ph idx="1"/>
          </p:nvPr>
        </p:nvSpPr>
        <p:spPr>
          <a:xfrm>
            <a:off x="0" y="1554162"/>
            <a:ext cx="7162800" cy="5303838"/>
          </a:xfrm>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(4)</a:t>
            </a:r>
          </a:p>
          <a:p>
            <a:pPr lvl="0">
              <a:spcBef>
                <a:spcPts val="0"/>
              </a:spcBef>
              <a:buClrTx/>
              <a:buSzTx/>
              <a:buNone/>
              <a:defRPr/>
            </a:pPr>
            <a:r>
              <a:rPr lang="id-ID" sz="1800" dirty="0">
                <a:solidFill>
                  <a:srgbClr val="000000"/>
                </a:solidFill>
                <a:latin typeface="Arial"/>
                <a:ea typeface="Times New Roman"/>
              </a:rPr>
              <a:t>	Pelaksanaan kode etik sangat lengkap, meliputi:</a:t>
            </a:r>
            <a:endParaRPr lang="id-ID" sz="1800" dirty="0">
              <a:solidFill>
                <a:srgbClr val="000000"/>
              </a:solidFill>
              <a:latin typeface="Times New Roman"/>
              <a:ea typeface="Times New Roman"/>
            </a:endParaRPr>
          </a:p>
          <a:p>
            <a:pPr lvl="0">
              <a:spcBef>
                <a:spcPts val="0"/>
              </a:spcBef>
              <a:buClrTx/>
              <a:buSzTx/>
              <a:buNone/>
              <a:defRPr/>
            </a:pPr>
            <a:r>
              <a:rPr lang="id-ID" sz="1800" dirty="0">
                <a:solidFill>
                  <a:srgbClr val="000000"/>
                </a:solidFill>
                <a:latin typeface="Arial"/>
                <a:ea typeface="Times New Roman"/>
              </a:rPr>
              <a:t>      (1)  Lembaga tersendiri,</a:t>
            </a:r>
            <a:endParaRPr lang="id-ID" sz="1800" dirty="0">
              <a:solidFill>
                <a:srgbClr val="000000"/>
              </a:solidFill>
              <a:latin typeface="Times New Roman"/>
              <a:ea typeface="Times New Roman"/>
            </a:endParaRPr>
          </a:p>
          <a:p>
            <a:pPr marL="793750" lvl="0" indent="-793750">
              <a:spcBef>
                <a:spcPts val="0"/>
              </a:spcBef>
              <a:buClrTx/>
              <a:buSzTx/>
              <a:buNone/>
              <a:defRPr/>
            </a:pPr>
            <a:r>
              <a:rPr lang="id-ID" sz="1800" dirty="0">
                <a:solidFill>
                  <a:srgbClr val="000000"/>
                </a:solidFill>
                <a:latin typeface="Times New Roman"/>
                <a:ea typeface="Times New Roman"/>
              </a:rPr>
              <a:t>       </a:t>
            </a:r>
            <a:r>
              <a:rPr lang="id-ID" sz="1800" dirty="0">
                <a:solidFill>
                  <a:srgbClr val="000000"/>
                </a:solidFill>
                <a:latin typeface="Arial"/>
                <a:ea typeface="Times New Roman"/>
              </a:rPr>
              <a:t>(2)  Mencakup masalah akademik (termasuk penelitian dan  karya  ilmiah), dan non-akademik,</a:t>
            </a:r>
            <a:endParaRPr lang="id-ID" sz="1800" dirty="0">
              <a:solidFill>
                <a:srgbClr val="000000"/>
              </a:solidFill>
              <a:latin typeface="Times New Roman"/>
              <a:ea typeface="Times New Roman"/>
            </a:endParaRPr>
          </a:p>
          <a:p>
            <a:pPr lvl="0">
              <a:spcBef>
                <a:spcPts val="0"/>
              </a:spcBef>
              <a:buClrTx/>
              <a:buSzTx/>
              <a:buNone/>
              <a:defRPr/>
            </a:pPr>
            <a:r>
              <a:rPr lang="id-ID" sz="1800" dirty="0">
                <a:solidFill>
                  <a:srgbClr val="000000"/>
                </a:solidFill>
                <a:latin typeface="Arial"/>
                <a:ea typeface="Times New Roman"/>
              </a:rPr>
              <a:t>	(3)  SOP sangat lengkap dan jelas,</a:t>
            </a:r>
            <a:endParaRPr lang="id-ID" sz="1800" dirty="0">
              <a:solidFill>
                <a:srgbClr val="000000"/>
              </a:solidFill>
              <a:latin typeface="Times New Roman"/>
              <a:ea typeface="Times New Roman"/>
            </a:endParaRPr>
          </a:p>
          <a:p>
            <a:pPr lvl="0">
              <a:spcBef>
                <a:spcPts val="0"/>
              </a:spcBef>
              <a:buClrTx/>
              <a:buSzTx/>
              <a:buNone/>
              <a:defRPr/>
            </a:pPr>
            <a:r>
              <a:rPr lang="id-ID" sz="1800" dirty="0">
                <a:solidFill>
                  <a:srgbClr val="000000"/>
                </a:solidFill>
                <a:latin typeface="Arial"/>
                <a:ea typeface="Times New Roman"/>
              </a:rPr>
              <a:t>	(4)  SOP dilaksanakan secara efektif.</a:t>
            </a:r>
            <a:endParaRPr lang="id-ID" sz="1800" dirty="0">
              <a:latin typeface="Times New Roman"/>
              <a:ea typeface="Times New Roman"/>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(3)</a:t>
            </a:r>
          </a:p>
          <a:p>
            <a:pPr lvl="0">
              <a:spcBef>
                <a:spcPts val="0"/>
              </a:spcBef>
              <a:buClrTx/>
              <a:buSzTx/>
              <a:buNone/>
              <a:defRPr/>
            </a:pPr>
            <a:r>
              <a:rPr lang="id-ID" sz="1800" dirty="0">
                <a:solidFill>
                  <a:srgbClr val="000000"/>
                </a:solidFill>
                <a:latin typeface="Arial"/>
                <a:ea typeface="Times New Roman"/>
              </a:rPr>
              <a:t>	Pelaksanaan kode etik, meliputi:</a:t>
            </a:r>
            <a:endParaRPr lang="id-ID" sz="1800" dirty="0">
              <a:solidFill>
                <a:srgbClr val="000000"/>
              </a:solidFill>
              <a:latin typeface="Times New Roman"/>
              <a:ea typeface="Times New Roman"/>
            </a:endParaRPr>
          </a:p>
          <a:p>
            <a:pPr lvl="0">
              <a:spcBef>
                <a:spcPts val="0"/>
              </a:spcBef>
              <a:buClrTx/>
              <a:buSzTx/>
              <a:buNone/>
              <a:defRPr/>
            </a:pPr>
            <a:r>
              <a:rPr lang="id-ID" sz="1800" dirty="0">
                <a:solidFill>
                  <a:srgbClr val="000000"/>
                </a:solidFill>
                <a:latin typeface="Times New Roman"/>
                <a:ea typeface="Times New Roman"/>
              </a:rPr>
              <a:t>	(1)   </a:t>
            </a:r>
            <a:r>
              <a:rPr lang="id-ID" sz="1800" dirty="0">
                <a:solidFill>
                  <a:srgbClr val="000000"/>
                </a:solidFill>
                <a:latin typeface="Arial"/>
                <a:ea typeface="Times New Roman"/>
              </a:rPr>
              <a:t>Komisi </a:t>
            </a:r>
            <a:r>
              <a:rPr lang="id-ID" sz="1800" i="1" dirty="0">
                <a:solidFill>
                  <a:srgbClr val="000000"/>
                </a:solidFill>
                <a:latin typeface="Arial"/>
                <a:ea typeface="Times New Roman"/>
              </a:rPr>
              <a:t>ad hoc</a:t>
            </a:r>
            <a:r>
              <a:rPr lang="id-ID" sz="1800" dirty="0">
                <a:solidFill>
                  <a:srgbClr val="000000"/>
                </a:solidFill>
                <a:latin typeface="Arial"/>
                <a:ea typeface="Times New Roman"/>
              </a:rPr>
              <a:t>,</a:t>
            </a:r>
            <a:endParaRPr lang="id-ID" sz="1800" dirty="0">
              <a:solidFill>
                <a:srgbClr val="000000"/>
              </a:solidFill>
              <a:latin typeface="Times New Roman"/>
              <a:ea typeface="Times New Roman"/>
            </a:endParaRPr>
          </a:p>
          <a:p>
            <a:pPr marL="793750" lvl="0" indent="-793750">
              <a:spcBef>
                <a:spcPts val="0"/>
              </a:spcBef>
              <a:buClrTx/>
              <a:buSzTx/>
              <a:buNone/>
              <a:defRPr/>
            </a:pPr>
            <a:r>
              <a:rPr lang="id-ID" sz="1800" dirty="0">
                <a:solidFill>
                  <a:srgbClr val="000000"/>
                </a:solidFill>
                <a:latin typeface="Times New Roman"/>
                <a:ea typeface="Times New Roman"/>
              </a:rPr>
              <a:t>        (2)   </a:t>
            </a:r>
            <a:r>
              <a:rPr lang="id-ID" sz="1800" dirty="0">
                <a:solidFill>
                  <a:srgbClr val="000000"/>
                </a:solidFill>
                <a:latin typeface="Arial"/>
                <a:ea typeface="Times New Roman"/>
              </a:rPr>
              <a:t>Mencakup masalah akademik (termasuk penelitian dan karya ilmiah), dan non-akademik,</a:t>
            </a:r>
            <a:endParaRPr lang="id-ID" sz="1800" dirty="0">
              <a:solidFill>
                <a:srgbClr val="000000"/>
              </a:solidFill>
              <a:latin typeface="Times New Roman"/>
              <a:ea typeface="Times New Roman"/>
            </a:endParaRPr>
          </a:p>
          <a:p>
            <a:pPr lvl="0">
              <a:spcBef>
                <a:spcPts val="0"/>
              </a:spcBef>
              <a:buClrTx/>
              <a:buSzTx/>
              <a:buNone/>
              <a:defRPr/>
            </a:pPr>
            <a:r>
              <a:rPr lang="id-ID" sz="1800" dirty="0">
                <a:solidFill>
                  <a:srgbClr val="000000"/>
                </a:solidFill>
                <a:latin typeface="Times New Roman"/>
                <a:ea typeface="Times New Roman"/>
              </a:rPr>
              <a:t>	(3)   </a:t>
            </a:r>
            <a:r>
              <a:rPr lang="id-ID" sz="1800" dirty="0">
                <a:solidFill>
                  <a:srgbClr val="000000"/>
                </a:solidFill>
                <a:latin typeface="Arial"/>
                <a:ea typeface="Times New Roman"/>
              </a:rPr>
              <a:t>SOP lengkap dan jelas,</a:t>
            </a:r>
            <a:endParaRPr lang="id-ID" sz="1800" dirty="0">
              <a:solidFill>
                <a:srgbClr val="000000"/>
              </a:solidFill>
              <a:latin typeface="Times New Roman"/>
              <a:ea typeface="Times New Roman"/>
            </a:endParaRPr>
          </a:p>
          <a:p>
            <a:pPr lvl="0">
              <a:spcBef>
                <a:spcPts val="0"/>
              </a:spcBef>
              <a:buClrTx/>
              <a:buSzTx/>
              <a:buNone/>
              <a:defRPr/>
            </a:pPr>
            <a:r>
              <a:rPr lang="id-ID" sz="1800" dirty="0">
                <a:solidFill>
                  <a:srgbClr val="000000"/>
                </a:solidFill>
                <a:latin typeface="Times New Roman"/>
                <a:ea typeface="Times New Roman"/>
              </a:rPr>
              <a:t>	(4)   </a:t>
            </a:r>
            <a:r>
              <a:rPr lang="id-ID" sz="1800" dirty="0">
                <a:solidFill>
                  <a:srgbClr val="000000"/>
                </a:solidFill>
                <a:latin typeface="Arial"/>
                <a:ea typeface="Times New Roman"/>
              </a:rPr>
              <a:t>SOP dilaksanakan secara efektif.</a:t>
            </a:r>
            <a:endParaRPr lang="id-ID" sz="1800" dirty="0">
              <a:latin typeface="Times New Roman"/>
              <a:ea typeface="Times New Roman"/>
            </a:endParaRPr>
          </a:p>
        </p:txBody>
      </p:sp>
      <p:sp>
        <p:nvSpPr>
          <p:cNvPr id="7" name="Rectangle 6"/>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en-US" b="1" dirty="0">
                <a:solidFill>
                  <a:srgbClr val="FFFF00"/>
                </a:solidFill>
              </a:rPr>
              <a:t>0.</a:t>
            </a:r>
            <a:r>
              <a:rPr lang="id-ID" b="1" dirty="0">
                <a:solidFill>
                  <a:srgbClr val="FFFF00"/>
                </a:solidFill>
              </a:rPr>
              <a:t>74</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400" b="1" dirty="0">
                <a:solidFill>
                  <a:schemeClr val="tx1"/>
                </a:solidFill>
                <a:latin typeface="Cambria" pitchFamily="18" charset="0"/>
              </a:rPr>
              <a:t>2.1.3 KEBERADAAN LEMBAGA, MUTU, SOP, DAN EFEKTIFITAS PELAKSANAAN KODE ETIK</a:t>
            </a: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Badan Etika dan Hukum (BEH)</a:t>
            </a:r>
          </a:p>
          <a:p>
            <a:pPr marL="225425" lvl="1" indent="-225425">
              <a:buFont typeface="Wingdings" pitchFamily="2" charset="2"/>
              <a:buChar char="ü"/>
            </a:pPr>
            <a:r>
              <a:rPr lang="id-ID" sz="1600" dirty="0">
                <a:solidFill>
                  <a:schemeClr val="tx1"/>
                </a:solidFill>
                <a:latin typeface="Book Antiqua" pitchFamily="18" charset="0"/>
              </a:rPr>
              <a:t>Dewan petimbangan pegawai</a:t>
            </a:r>
            <a:endParaRPr lang="en-US" sz="1600" dirty="0">
              <a:solidFill>
                <a:schemeClr val="tx1"/>
              </a:solidFill>
              <a:latin typeface="Book Antiqua" pitchFamily="18" charset="0"/>
            </a:endParaRPr>
          </a:p>
          <a:p>
            <a:pPr marL="225425" lvl="1" indent="-225425">
              <a:buFont typeface="Wingdings" pitchFamily="2" charset="2"/>
              <a:buChar char="ü"/>
            </a:pPr>
            <a:r>
              <a:rPr lang="id-ID" sz="1600" dirty="0">
                <a:solidFill>
                  <a:schemeClr val="tx1"/>
                </a:solidFill>
                <a:latin typeface="Book Antiqua" pitchFamily="18" charset="0"/>
              </a:rPr>
              <a:t>Dewan Etika dosen</a:t>
            </a:r>
          </a:p>
          <a:p>
            <a:endParaRPr lang="en-US" sz="1600" dirty="0">
              <a:solidFill>
                <a:schemeClr val="tx1"/>
              </a:solidFill>
              <a:latin typeface="Book Antiqua" pitchFamily="18" charset="0"/>
            </a:endParaRPr>
          </a:p>
          <a:p>
            <a:r>
              <a:rPr lang="id-ID" sz="1600" dirty="0">
                <a:solidFill>
                  <a:schemeClr val="tx1"/>
                </a:solidFill>
                <a:latin typeface="Book Antiqua" pitchFamily="18" charset="0"/>
              </a:rPr>
              <a:t>Pedoman yang digunakan BEH adalah kode etik dosen, kode etik tenaga kependidikan, peraturan disiplin mahasiswa</a:t>
            </a:r>
          </a:p>
        </p:txBody>
      </p:sp>
      <p:sp>
        <p:nvSpPr>
          <p:cNvPr id="6" name="Content Placeholder 5"/>
          <p:cNvSpPr>
            <a:spLocks noGrp="1"/>
          </p:cNvSpPr>
          <p:nvPr>
            <p:ph idx="1"/>
          </p:nvPr>
        </p:nvSpPr>
        <p:spPr>
          <a:xfrm>
            <a:off x="0" y="1554162"/>
            <a:ext cx="7162800" cy="5303838"/>
          </a:xfrm>
        </p:spPr>
        <p:txBody>
          <a:bodyPr>
            <a:noAutofit/>
          </a:bodyPr>
          <a:lstStyle/>
          <a:p>
            <a:pPr lvl="0">
              <a:spcBef>
                <a:spcPts val="0"/>
              </a:spcBef>
              <a:buClrTx/>
              <a:buSzTx/>
              <a:buFont typeface="Wingdings"/>
              <a:buChar char="à"/>
              <a:defRPr/>
            </a:pPr>
            <a:r>
              <a:rPr lang="id-ID" sz="1800" b="1" dirty="0">
                <a:solidFill>
                  <a:srgbClr val="000000"/>
                </a:solidFill>
                <a:latin typeface="Arial"/>
              </a:rPr>
              <a:t>Point (2)</a:t>
            </a:r>
          </a:p>
          <a:p>
            <a:pPr lvl="0">
              <a:spcBef>
                <a:spcPts val="0"/>
              </a:spcBef>
              <a:buClrTx/>
              <a:buSzTx/>
              <a:buNone/>
              <a:defRPr/>
            </a:pPr>
            <a:r>
              <a:rPr lang="id-ID" sz="1800" b="1" dirty="0">
                <a:solidFill>
                  <a:srgbClr val="000000"/>
                </a:solidFill>
                <a:latin typeface="Arial"/>
                <a:ea typeface="Times New Roman"/>
              </a:rPr>
              <a:t>	</a:t>
            </a:r>
            <a:r>
              <a:rPr lang="id-ID" sz="1800" dirty="0">
                <a:solidFill>
                  <a:srgbClr val="000000"/>
                </a:solidFill>
                <a:latin typeface="Arial"/>
                <a:ea typeface="Times New Roman"/>
              </a:rPr>
              <a:t>Pelaksanaan kode etik:</a:t>
            </a:r>
            <a:endParaRPr lang="id-ID" sz="1800" dirty="0">
              <a:solidFill>
                <a:schemeClr val="tx1"/>
              </a:solidFill>
              <a:latin typeface="Times New Roman"/>
              <a:ea typeface="Times New Roman"/>
            </a:endParaRPr>
          </a:p>
          <a:p>
            <a:pPr lvl="0">
              <a:spcBef>
                <a:spcPts val="0"/>
              </a:spcBef>
              <a:buClrTx/>
              <a:buSzTx/>
              <a:buNone/>
              <a:tabLst>
                <a:tab pos="252095" algn="l"/>
              </a:tabLst>
              <a:defRPr/>
            </a:pPr>
            <a:r>
              <a:rPr lang="id-ID" sz="1800" dirty="0">
                <a:solidFill>
                  <a:srgbClr val="000000"/>
                </a:solidFill>
                <a:latin typeface="Arial"/>
                <a:ea typeface="Times New Roman"/>
              </a:rPr>
              <a:t>	(1)   Komisi </a:t>
            </a:r>
            <a:r>
              <a:rPr lang="id-ID" sz="1800" i="1" dirty="0">
                <a:solidFill>
                  <a:srgbClr val="000000"/>
                </a:solidFill>
                <a:latin typeface="Arial"/>
                <a:ea typeface="Times New Roman"/>
              </a:rPr>
              <a:t>ad hoc</a:t>
            </a:r>
            <a:r>
              <a:rPr lang="id-ID" sz="1800" dirty="0">
                <a:solidFill>
                  <a:srgbClr val="000000"/>
                </a:solidFill>
                <a:latin typeface="Arial"/>
                <a:ea typeface="Times New Roman"/>
              </a:rPr>
              <a:t>,</a:t>
            </a:r>
            <a:endParaRPr lang="id-ID" sz="1800" dirty="0">
              <a:solidFill>
                <a:schemeClr val="tx1"/>
              </a:solidFill>
              <a:latin typeface="Times New Roman"/>
              <a:ea typeface="Times New Roman"/>
            </a:endParaRPr>
          </a:p>
          <a:p>
            <a:pPr marL="688975" lvl="0" indent="-688975">
              <a:spcBef>
                <a:spcPts val="0"/>
              </a:spcBef>
              <a:buClrTx/>
              <a:buSzTx/>
              <a:buNone/>
              <a:tabLst>
                <a:tab pos="252095" algn="l"/>
              </a:tabLst>
              <a:defRPr/>
            </a:pPr>
            <a:r>
              <a:rPr lang="id-ID" sz="1800" dirty="0">
                <a:solidFill>
                  <a:srgbClr val="000000"/>
                </a:solidFill>
                <a:latin typeface="Arial"/>
                <a:ea typeface="Times New Roman"/>
              </a:rPr>
              <a:t>	(2)   Hanya mencakup masalah akademik (termasuk penelitian dan karya ilmiah), </a:t>
            </a:r>
            <a:endParaRPr lang="id-ID" sz="1800" dirty="0">
              <a:solidFill>
                <a:schemeClr val="tx1"/>
              </a:solidFill>
              <a:latin typeface="Times New Roman"/>
              <a:ea typeface="Times New Roman"/>
            </a:endParaRPr>
          </a:p>
          <a:p>
            <a:pPr lvl="0">
              <a:spcBef>
                <a:spcPts val="0"/>
              </a:spcBef>
              <a:buClrTx/>
              <a:buSzTx/>
              <a:buNone/>
              <a:tabLst>
                <a:tab pos="252095" algn="l"/>
              </a:tabLst>
              <a:defRPr/>
            </a:pPr>
            <a:r>
              <a:rPr lang="id-ID" sz="1800" dirty="0">
                <a:solidFill>
                  <a:srgbClr val="000000"/>
                </a:solidFill>
                <a:latin typeface="Arial"/>
                <a:ea typeface="Times New Roman"/>
              </a:rPr>
              <a:t>	(3)   SOP cukup lengkap dan jelas, </a:t>
            </a:r>
            <a:endParaRPr lang="id-ID" sz="1800" dirty="0">
              <a:solidFill>
                <a:schemeClr val="tx1"/>
              </a:solidFill>
              <a:latin typeface="Times New Roman"/>
              <a:ea typeface="Times New Roman"/>
            </a:endParaRPr>
          </a:p>
          <a:p>
            <a:pPr lvl="0">
              <a:spcBef>
                <a:spcPts val="0"/>
              </a:spcBef>
              <a:buClrTx/>
              <a:buSzTx/>
              <a:buNone/>
              <a:tabLst>
                <a:tab pos="252095" algn="l"/>
              </a:tabLst>
              <a:defRPr/>
            </a:pPr>
            <a:r>
              <a:rPr lang="id-ID" sz="1800" dirty="0">
                <a:solidFill>
                  <a:srgbClr val="000000"/>
                </a:solidFill>
                <a:latin typeface="Arial"/>
                <a:ea typeface="Times New Roman"/>
              </a:rPr>
              <a:t>	(4)   SOP dilaksanakan kurang efektif.</a:t>
            </a:r>
            <a:endParaRPr lang="id-ID" sz="1800" dirty="0">
              <a:solidFill>
                <a:schemeClr val="tx1"/>
              </a:solidFill>
              <a:latin typeface="Times New Roman"/>
              <a:ea typeface="Times New Roman"/>
            </a:endParaRPr>
          </a:p>
          <a:p>
            <a:pPr>
              <a:spcBef>
                <a:spcPts val="0"/>
              </a:spcBef>
              <a:buClrTx/>
              <a:buSzTx/>
              <a:buNone/>
              <a:defRPr/>
            </a:pPr>
            <a:endParaRPr lang="id-ID" sz="1800" b="1" dirty="0">
              <a:solidFill>
                <a:srgbClr val="000000"/>
              </a:solidFill>
              <a:latin typeface="Arial"/>
            </a:endParaRPr>
          </a:p>
          <a:p>
            <a:pPr lvl="0">
              <a:spcBef>
                <a:spcPts val="0"/>
              </a:spcBef>
              <a:buClrTx/>
              <a:buSzTx/>
              <a:buFont typeface="Wingdings"/>
              <a:buChar char="à"/>
              <a:defRPr/>
            </a:pPr>
            <a:r>
              <a:rPr lang="id-ID" sz="1800" b="1" dirty="0">
                <a:solidFill>
                  <a:srgbClr val="000000"/>
                </a:solidFill>
                <a:latin typeface="Arial"/>
              </a:rPr>
              <a:t>Point (1)</a:t>
            </a:r>
          </a:p>
          <a:p>
            <a:pPr lvl="0">
              <a:spcBef>
                <a:spcPts val="0"/>
              </a:spcBef>
              <a:buClrTx/>
              <a:buSzTx/>
              <a:buNone/>
              <a:defRPr/>
            </a:pPr>
            <a:r>
              <a:rPr lang="id-ID" sz="1800" b="1" dirty="0">
                <a:solidFill>
                  <a:srgbClr val="000000"/>
                </a:solidFill>
                <a:latin typeface="Arial"/>
                <a:ea typeface="Times New Roman"/>
              </a:rPr>
              <a:t>	</a:t>
            </a:r>
            <a:r>
              <a:rPr lang="id-ID" sz="1800" dirty="0">
                <a:solidFill>
                  <a:srgbClr val="000000"/>
                </a:solidFill>
                <a:latin typeface="Arial"/>
                <a:ea typeface="Times New Roman"/>
              </a:rPr>
              <a:t>Pelaksanaan kode etik:</a:t>
            </a:r>
            <a:endParaRPr lang="id-ID" sz="1800" dirty="0">
              <a:solidFill>
                <a:schemeClr val="tx1"/>
              </a:solidFill>
              <a:latin typeface="Times New Roman"/>
              <a:ea typeface="Times New Roman"/>
            </a:endParaRPr>
          </a:p>
          <a:p>
            <a:pPr lvl="0">
              <a:spcBef>
                <a:spcPts val="0"/>
              </a:spcBef>
              <a:buClrTx/>
              <a:buSzTx/>
              <a:buNone/>
              <a:defRPr/>
            </a:pPr>
            <a:r>
              <a:rPr lang="id-ID" sz="1800" dirty="0">
                <a:solidFill>
                  <a:schemeClr val="tx1"/>
                </a:solidFill>
                <a:latin typeface="Times New Roman"/>
                <a:ea typeface="Times New Roman"/>
              </a:rPr>
              <a:t>	</a:t>
            </a:r>
            <a:r>
              <a:rPr lang="id-ID" sz="1800" dirty="0">
                <a:solidFill>
                  <a:srgbClr val="000000"/>
                </a:solidFill>
                <a:latin typeface="Arial"/>
                <a:ea typeface="Times New Roman"/>
              </a:rPr>
              <a:t>(1)  Tidak ada lembaga khusus, </a:t>
            </a:r>
            <a:endParaRPr lang="id-ID" sz="1800" dirty="0">
              <a:solidFill>
                <a:schemeClr val="tx1"/>
              </a:solidFill>
              <a:latin typeface="Times New Roman"/>
              <a:ea typeface="Times New Roman"/>
            </a:endParaRPr>
          </a:p>
          <a:p>
            <a:pPr marL="793750" lvl="0" indent="-793750">
              <a:spcBef>
                <a:spcPts val="0"/>
              </a:spcBef>
              <a:buClrTx/>
              <a:buSzTx/>
              <a:buNone/>
              <a:tabLst>
                <a:tab pos="252095" algn="l"/>
              </a:tabLst>
              <a:defRPr/>
            </a:pPr>
            <a:r>
              <a:rPr lang="id-ID" sz="1800" dirty="0">
                <a:solidFill>
                  <a:srgbClr val="000000"/>
                </a:solidFill>
                <a:latin typeface="Arial"/>
                <a:ea typeface="Times New Roman"/>
              </a:rPr>
              <a:t>	  (2)  Mencakup masalah akademik (termasuk penelitian dan karya ilmiah), disiplin,</a:t>
            </a:r>
            <a:endParaRPr lang="id-ID" sz="1800" dirty="0">
              <a:solidFill>
                <a:schemeClr val="tx1"/>
              </a:solidFill>
              <a:latin typeface="Times New Roman"/>
              <a:ea typeface="Times New Roman"/>
            </a:endParaRPr>
          </a:p>
          <a:p>
            <a:pPr lvl="0">
              <a:spcBef>
                <a:spcPts val="0"/>
              </a:spcBef>
              <a:buClrTx/>
              <a:buSzTx/>
              <a:buNone/>
              <a:tabLst>
                <a:tab pos="252095" algn="l"/>
              </a:tabLst>
              <a:defRPr/>
            </a:pPr>
            <a:r>
              <a:rPr lang="id-ID" sz="1800" dirty="0">
                <a:solidFill>
                  <a:srgbClr val="000000"/>
                </a:solidFill>
                <a:latin typeface="Arial"/>
                <a:ea typeface="Times New Roman"/>
              </a:rPr>
              <a:t>		(3)   SOP tidak ada.</a:t>
            </a:r>
            <a:endParaRPr lang="id-ID" sz="1800" dirty="0">
              <a:solidFill>
                <a:schemeClr val="tx1"/>
              </a:solidFill>
              <a:latin typeface="Times New Roman"/>
              <a:ea typeface="Times New Roman"/>
            </a:endParaRPr>
          </a:p>
          <a:p>
            <a:pPr lvl="0">
              <a:spcBef>
                <a:spcPts val="0"/>
              </a:spcBef>
              <a:buClrTx/>
              <a:buSzTx/>
              <a:buFont typeface="Wingdings"/>
              <a:buChar char="à"/>
              <a:defRPr/>
            </a:pPr>
            <a:endParaRPr lang="id-ID" sz="1800" b="1" dirty="0">
              <a:solidFill>
                <a:srgbClr val="000000"/>
              </a:solidFill>
              <a:latin typeface="Arial"/>
            </a:endParaRPr>
          </a:p>
          <a:p>
            <a:pPr>
              <a:spcBef>
                <a:spcPts val="0"/>
              </a:spcBef>
              <a:buClrTx/>
              <a:buSzTx/>
              <a:buNone/>
              <a:defRPr/>
            </a:pPr>
            <a:r>
              <a:rPr lang="id-ID" sz="1800" dirty="0">
                <a:solidFill>
                  <a:srgbClr val="000000"/>
                </a:solidFill>
                <a:latin typeface="Arial"/>
                <a:ea typeface="Times New Roman"/>
              </a:rPr>
              <a:t>	</a:t>
            </a:r>
            <a:endParaRPr lang="id-ID" sz="1800" dirty="0">
              <a:solidFill>
                <a:schemeClr val="tx1"/>
              </a:solidFill>
            </a:endParaRPr>
          </a:p>
        </p:txBody>
      </p:sp>
      <p:sp>
        <p:nvSpPr>
          <p:cNvPr id="7" name="Rectangle 6"/>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en-US" b="1" dirty="0">
                <a:solidFill>
                  <a:srgbClr val="FFFF00"/>
                </a:solidFill>
              </a:rPr>
              <a:t>0.</a:t>
            </a:r>
            <a:r>
              <a:rPr lang="id-ID" b="1" dirty="0">
                <a:solidFill>
                  <a:srgbClr val="FFFF00"/>
                </a:solidFill>
              </a:rPr>
              <a:t>74</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0866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4813" indent="-404813"/>
            <a:r>
              <a:rPr lang="en-US" sz="2000" b="1" dirty="0">
                <a:solidFill>
                  <a:schemeClr val="tx1"/>
                </a:solidFill>
                <a:latin typeface="Cambria" pitchFamily="18" charset="0"/>
              </a:rPr>
              <a:t>2.2 KARAKTERISTIK KEPEMIMPINAN YANG EFEKTIF DALAM KEPEMIMPINAN OPERASIONAL, KEPEMIMPINAN ORGANISASI, DAN KEPEMIMPINAN PUBLIK</a:t>
            </a:r>
          </a:p>
        </p:txBody>
      </p:sp>
      <p:sp>
        <p:nvSpPr>
          <p:cNvPr id="16" name="Rectangle 15"/>
          <p:cNvSpPr/>
          <p:nvPr/>
        </p:nvSpPr>
        <p:spPr>
          <a:xfrm>
            <a:off x="7010400" y="1524000"/>
            <a:ext cx="21336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500" dirty="0">
                <a:solidFill>
                  <a:schemeClr val="tx1"/>
                </a:solidFill>
                <a:latin typeface="Book Antiqua" pitchFamily="18" charset="0"/>
              </a:rPr>
              <a:t>Kepemimpinan operasional : kemampuan menjabarkan visi, misi dan tujuan strategis dalam renstra dan RKAT</a:t>
            </a:r>
          </a:p>
          <a:p>
            <a:endParaRPr lang="en-US" sz="1500" dirty="0">
              <a:solidFill>
                <a:schemeClr val="tx1"/>
              </a:solidFill>
              <a:latin typeface="Book Antiqua" pitchFamily="18" charset="0"/>
            </a:endParaRPr>
          </a:p>
          <a:p>
            <a:r>
              <a:rPr lang="id-ID" sz="1500" dirty="0">
                <a:solidFill>
                  <a:schemeClr val="tx1"/>
                </a:solidFill>
                <a:latin typeface="Book Antiqua" pitchFamily="18" charset="0"/>
              </a:rPr>
              <a:t>Kepemimpinan  organisasional : pemahaman tata kerja unit dalam organisasi (WT, tata kerja organisasi, mekanisme</a:t>
            </a:r>
            <a:r>
              <a:rPr lang="en-US" sz="1500" dirty="0">
                <a:solidFill>
                  <a:schemeClr val="tx1"/>
                </a:solidFill>
                <a:latin typeface="Book Antiqua" pitchFamily="18" charset="0"/>
              </a:rPr>
              <a:t>/</a:t>
            </a:r>
            <a:r>
              <a:rPr lang="id-ID" sz="1500" dirty="0">
                <a:solidFill>
                  <a:schemeClr val="tx1"/>
                </a:solidFill>
                <a:latin typeface="Book Antiqua" pitchFamily="18" charset="0"/>
              </a:rPr>
              <a:t>prosedur kerja)</a:t>
            </a:r>
          </a:p>
          <a:p>
            <a:endParaRPr lang="en-US" sz="1500" dirty="0">
              <a:solidFill>
                <a:schemeClr val="tx1"/>
              </a:solidFill>
              <a:latin typeface="Book Antiqua" pitchFamily="18" charset="0"/>
            </a:endParaRPr>
          </a:p>
          <a:p>
            <a:r>
              <a:rPr lang="id-ID" sz="1500" dirty="0">
                <a:solidFill>
                  <a:schemeClr val="tx1"/>
                </a:solidFill>
                <a:latin typeface="Book Antiqua" pitchFamily="18" charset="0"/>
              </a:rPr>
              <a:t>Kepemimpinan publik : kiprah pimpinan di masyarakat</a:t>
            </a:r>
          </a:p>
        </p:txBody>
      </p:sp>
      <p:sp>
        <p:nvSpPr>
          <p:cNvPr id="6" name="Content Placeholder 5"/>
          <p:cNvSpPr>
            <a:spLocks noGrp="1"/>
          </p:cNvSpPr>
          <p:nvPr>
            <p:ph idx="1"/>
          </p:nvPr>
        </p:nvSpPr>
        <p:spPr>
          <a:xfrm>
            <a:off x="0" y="1554162"/>
            <a:ext cx="6934200" cy="5303838"/>
          </a:xfrm>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a:t>
            </a:r>
            <a:r>
              <a:rPr lang="en-US" sz="1800" b="1" dirty="0">
                <a:solidFill>
                  <a:schemeClr val="tx1"/>
                </a:solidFill>
                <a:latin typeface="Arial" pitchFamily="34" charset="0"/>
                <a:cs typeface="Arial" pitchFamily="34" charset="0"/>
              </a:rPr>
              <a:t>4</a:t>
            </a:r>
            <a:r>
              <a:rPr lang="id-ID" sz="1800" b="1" dirty="0">
                <a:solidFill>
                  <a:schemeClr val="tx1"/>
                </a:solidFill>
                <a:latin typeface="Arial" pitchFamily="34" charset="0"/>
                <a:cs typeface="Arial" pitchFamily="34" charset="0"/>
              </a:rPr>
              <a:t>)</a:t>
            </a:r>
            <a:endParaRPr lang="en-US" sz="1800" b="1" dirty="0">
              <a:solidFill>
                <a:schemeClr val="tx1"/>
              </a:solidFill>
              <a:latin typeface="Arial" pitchFamily="34" charset="0"/>
              <a:cs typeface="Arial" pitchFamily="34" charset="0"/>
            </a:endParaRPr>
          </a:p>
          <a:p>
            <a:pPr lvl="0">
              <a:spcBef>
                <a:spcPts val="0"/>
              </a:spcBef>
              <a:buClrTx/>
              <a:buSzTx/>
              <a:buNone/>
              <a:defRPr/>
            </a:pPr>
            <a:r>
              <a:rPr lang="fi-FI" sz="1800" dirty="0">
                <a:solidFill>
                  <a:srgbClr val="000000"/>
                </a:solidFill>
                <a:latin typeface="Arial"/>
                <a:ea typeface="Times New Roman"/>
              </a:rPr>
              <a:t>	Kepemimpinan perguruan tinggi memiliki karakteristik: </a:t>
            </a:r>
            <a:endParaRPr lang="en-US" sz="1800" dirty="0">
              <a:solidFill>
                <a:srgbClr val="000000"/>
              </a:solidFill>
              <a:latin typeface="Times New Roman"/>
              <a:ea typeface="Times New Roman"/>
            </a:endParaRPr>
          </a:p>
          <a:p>
            <a:pPr lvl="0">
              <a:spcBef>
                <a:spcPts val="0"/>
              </a:spcBef>
              <a:buClrTx/>
              <a:buSzTx/>
              <a:buNone/>
              <a:defRPr/>
            </a:pPr>
            <a:r>
              <a:rPr lang="fi-FI" sz="1800" dirty="0">
                <a:solidFill>
                  <a:srgbClr val="000000"/>
                </a:solidFill>
                <a:latin typeface="Arial"/>
                <a:ea typeface="Times New Roman"/>
              </a:rPr>
              <a:t>	(1) kepemimpinan operasional, </a:t>
            </a:r>
            <a:endParaRPr lang="en-US" sz="1800" dirty="0">
              <a:solidFill>
                <a:srgbClr val="000000"/>
              </a:solidFill>
              <a:latin typeface="Times New Roman"/>
              <a:ea typeface="Times New Roman"/>
            </a:endParaRPr>
          </a:p>
          <a:p>
            <a:pPr lvl="0">
              <a:spcBef>
                <a:spcPts val="0"/>
              </a:spcBef>
              <a:buClrTx/>
              <a:buSzTx/>
              <a:buNone/>
              <a:defRPr/>
            </a:pPr>
            <a:r>
              <a:rPr lang="fi-FI" sz="1800" dirty="0">
                <a:solidFill>
                  <a:srgbClr val="000000"/>
                </a:solidFill>
                <a:latin typeface="Arial"/>
                <a:ea typeface="Times New Roman"/>
              </a:rPr>
              <a:t>	(2) kepemimpinan organisasi, </a:t>
            </a:r>
            <a:endParaRPr lang="en-US" sz="1800" dirty="0">
              <a:solidFill>
                <a:srgbClr val="000000"/>
              </a:solidFill>
              <a:latin typeface="Times New Roman"/>
              <a:ea typeface="Times New Roman"/>
            </a:endParaRPr>
          </a:p>
          <a:p>
            <a:pPr lvl="0">
              <a:spcBef>
                <a:spcPts val="0"/>
              </a:spcBef>
              <a:buClrTx/>
              <a:buSzTx/>
              <a:buNone/>
              <a:defRPr/>
            </a:pPr>
            <a:r>
              <a:rPr lang="fi-FI" sz="1800" dirty="0">
                <a:solidFill>
                  <a:srgbClr val="000000"/>
                </a:solidFill>
                <a:latin typeface="Arial"/>
                <a:ea typeface="Times New Roman"/>
              </a:rPr>
              <a:t>	(3) kepemimpinan publik</a:t>
            </a:r>
            <a:endParaRPr lang="en-US" sz="1800" dirty="0"/>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fi-FI" sz="1800" dirty="0">
                <a:solidFill>
                  <a:srgbClr val="000000"/>
                </a:solidFill>
                <a:latin typeface="Arial"/>
                <a:ea typeface="Times New Roman"/>
              </a:rPr>
              <a:t>	Kepemimpinan perguruan tinggi memiliki dua dari karakteristik berikut:</a:t>
            </a:r>
          </a:p>
          <a:p>
            <a:pPr lvl="0">
              <a:spcBef>
                <a:spcPts val="0"/>
              </a:spcBef>
              <a:buClrTx/>
              <a:buSzTx/>
              <a:buNone/>
              <a:defRPr/>
            </a:pPr>
            <a:r>
              <a:rPr lang="fi-FI" sz="1800" dirty="0">
                <a:solidFill>
                  <a:srgbClr val="000000"/>
                </a:solidFill>
                <a:latin typeface="Arial"/>
                <a:ea typeface="Times New Roman"/>
              </a:rPr>
              <a:t>	(1) kepemimpinan operasional,</a:t>
            </a:r>
          </a:p>
          <a:p>
            <a:pPr lvl="0">
              <a:spcBef>
                <a:spcPts val="0"/>
              </a:spcBef>
              <a:buClrTx/>
              <a:buSzTx/>
              <a:buNone/>
              <a:defRPr/>
            </a:pPr>
            <a:r>
              <a:rPr lang="fi-FI" sz="1800" dirty="0">
                <a:solidFill>
                  <a:srgbClr val="000000"/>
                </a:solidFill>
                <a:latin typeface="Arial"/>
                <a:ea typeface="Times New Roman"/>
              </a:rPr>
              <a:t>	(2) kepemimpinan organisasi, </a:t>
            </a:r>
            <a:endParaRPr lang="en-US" sz="1800" dirty="0">
              <a:solidFill>
                <a:srgbClr val="000000"/>
              </a:solidFill>
              <a:latin typeface="Times New Roman"/>
              <a:ea typeface="Times New Roman"/>
            </a:endParaRPr>
          </a:p>
          <a:p>
            <a:pPr lvl="0">
              <a:spcBef>
                <a:spcPts val="0"/>
              </a:spcBef>
              <a:buClrTx/>
              <a:buSzTx/>
              <a:buNone/>
              <a:defRPr/>
            </a:pPr>
            <a:r>
              <a:rPr lang="fi-FI" sz="1800" dirty="0">
                <a:solidFill>
                  <a:srgbClr val="000000"/>
                </a:solidFill>
                <a:latin typeface="Arial"/>
                <a:ea typeface="Times New Roman"/>
              </a:rPr>
              <a:t>	(3) kepemimpinan publik</a:t>
            </a:r>
            <a:endParaRPr lang="en-US" sz="1800" dirty="0"/>
          </a:p>
          <a:p>
            <a:pPr lvl="0">
              <a:spcBef>
                <a:spcPts val="0"/>
              </a:spcBef>
              <a:buClrTx/>
              <a:buSzTx/>
              <a:buNone/>
              <a:defRPr/>
            </a:pPr>
            <a:endParaRPr lang="en-US" sz="1800" dirty="0">
              <a:solidFill>
                <a:srgbClr val="000000"/>
              </a:solidFill>
              <a:latin typeface="Arial" pitchFamily="34" charset="0"/>
              <a:ea typeface="Times New Roman"/>
              <a:cs typeface="Arial" pitchFamily="34" charset="0"/>
            </a:endParaRPr>
          </a:p>
        </p:txBody>
      </p:sp>
      <p:sp>
        <p:nvSpPr>
          <p:cNvPr id="7" name="Rectangle 6"/>
          <p:cNvSpPr/>
          <p:nvPr/>
        </p:nvSpPr>
        <p:spPr>
          <a:xfrm>
            <a:off x="7010400" y="0"/>
            <a:ext cx="21336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id-ID" b="1" dirty="0">
                <a:solidFill>
                  <a:srgbClr val="FFFF00"/>
                </a:solidFill>
              </a:rPr>
              <a:t>1,48</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0104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4813" indent="-404813"/>
            <a:r>
              <a:rPr lang="en-US" sz="2000" b="1" dirty="0">
                <a:solidFill>
                  <a:schemeClr val="tx1"/>
                </a:solidFill>
                <a:latin typeface="Cambria" pitchFamily="18" charset="0"/>
              </a:rPr>
              <a:t>2.2 KARAKTERISTIK KEPEMIMPINAN YANG EFEKTIF DALAM KEPEMIMPINAN OPERASIONAL, KEPEMIMPINAN ORGANISASI, DAN KEPEMIMPINAN PUBLIK</a:t>
            </a:r>
          </a:p>
        </p:txBody>
      </p:sp>
      <p:sp>
        <p:nvSpPr>
          <p:cNvPr id="16" name="Rectangle 15"/>
          <p:cNvSpPr/>
          <p:nvPr/>
        </p:nvSpPr>
        <p:spPr>
          <a:xfrm>
            <a:off x="7010400" y="1524000"/>
            <a:ext cx="21336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500" dirty="0">
                <a:solidFill>
                  <a:schemeClr val="tx1"/>
                </a:solidFill>
                <a:latin typeface="Book Antiqua" pitchFamily="18" charset="0"/>
              </a:rPr>
              <a:t>Kepemimpinan operasional : kemampuan menjabarkan visi, misi dan tujuan strategis dalam renstra dan RKAT</a:t>
            </a:r>
          </a:p>
          <a:p>
            <a:endParaRPr lang="en-US" sz="1500" dirty="0">
              <a:solidFill>
                <a:schemeClr val="tx1"/>
              </a:solidFill>
              <a:latin typeface="Book Antiqua" pitchFamily="18" charset="0"/>
            </a:endParaRPr>
          </a:p>
          <a:p>
            <a:r>
              <a:rPr lang="id-ID" sz="1500" dirty="0">
                <a:solidFill>
                  <a:schemeClr val="tx1"/>
                </a:solidFill>
                <a:latin typeface="Book Antiqua" pitchFamily="18" charset="0"/>
              </a:rPr>
              <a:t>Kepemimpinan  organisasional : pemahaman tata kerja unit dalam organisasi (WT, tata kerja organisasi, mekanisme</a:t>
            </a:r>
            <a:r>
              <a:rPr lang="en-US" sz="1500" dirty="0">
                <a:solidFill>
                  <a:schemeClr val="tx1"/>
                </a:solidFill>
                <a:latin typeface="Book Antiqua" pitchFamily="18" charset="0"/>
              </a:rPr>
              <a:t>/</a:t>
            </a:r>
            <a:r>
              <a:rPr lang="id-ID" sz="1500" dirty="0">
                <a:solidFill>
                  <a:schemeClr val="tx1"/>
                </a:solidFill>
                <a:latin typeface="Book Antiqua" pitchFamily="18" charset="0"/>
              </a:rPr>
              <a:t>prosedur kerja)</a:t>
            </a:r>
          </a:p>
          <a:p>
            <a:endParaRPr lang="en-US" sz="1500" dirty="0">
              <a:solidFill>
                <a:schemeClr val="tx1"/>
              </a:solidFill>
              <a:latin typeface="Book Antiqua" pitchFamily="18" charset="0"/>
            </a:endParaRPr>
          </a:p>
          <a:p>
            <a:r>
              <a:rPr lang="id-ID" sz="1500" dirty="0">
                <a:solidFill>
                  <a:schemeClr val="tx1"/>
                </a:solidFill>
                <a:latin typeface="Book Antiqua" pitchFamily="18" charset="0"/>
              </a:rPr>
              <a:t>Kepemimpinan publik : kiprah pimpinan di masyarakat</a:t>
            </a:r>
          </a:p>
        </p:txBody>
      </p:sp>
      <p:sp>
        <p:nvSpPr>
          <p:cNvPr id="6" name="Content Placeholder 5"/>
          <p:cNvSpPr>
            <a:spLocks noGrp="1"/>
          </p:cNvSpPr>
          <p:nvPr>
            <p:ph idx="1"/>
          </p:nvPr>
        </p:nvSpPr>
        <p:spPr>
          <a:xfrm>
            <a:off x="0" y="1554162"/>
            <a:ext cx="7010400" cy="5303838"/>
          </a:xfrm>
        </p:spPr>
        <p:txBody>
          <a:bodyPr>
            <a:noAutofit/>
          </a:bodyPr>
          <a:lstStyle/>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(2)</a:t>
            </a:r>
          </a:p>
          <a:p>
            <a:pPr lvl="0">
              <a:spcBef>
                <a:spcPts val="0"/>
              </a:spcBef>
              <a:buClrTx/>
              <a:buSzTx/>
              <a:buNone/>
              <a:defRPr/>
            </a:pPr>
            <a:r>
              <a:rPr lang="fi-FI" sz="1800" dirty="0">
                <a:solidFill>
                  <a:srgbClr val="000000"/>
                </a:solidFill>
                <a:latin typeface="Arial"/>
                <a:ea typeface="Times New Roman"/>
              </a:rPr>
              <a:t>	Kepemimpinan perguruan tinggi memiliki satu dari karakteristik berikut:</a:t>
            </a:r>
          </a:p>
          <a:p>
            <a:pPr lvl="0">
              <a:spcBef>
                <a:spcPts val="0"/>
              </a:spcBef>
              <a:buClrTx/>
              <a:buSzTx/>
              <a:buNone/>
              <a:defRPr/>
            </a:pPr>
            <a:r>
              <a:rPr lang="fi-FI" sz="1800" dirty="0">
                <a:solidFill>
                  <a:srgbClr val="000000"/>
                </a:solidFill>
                <a:latin typeface="Arial"/>
                <a:ea typeface="Times New Roman"/>
              </a:rPr>
              <a:t>	(1) kepemimpinan operasional, </a:t>
            </a:r>
            <a:endParaRPr lang="en-US" sz="1800" dirty="0">
              <a:solidFill>
                <a:schemeClr val="tx1"/>
              </a:solidFill>
              <a:latin typeface="Times New Roman"/>
              <a:ea typeface="Times New Roman"/>
            </a:endParaRPr>
          </a:p>
          <a:p>
            <a:pPr lvl="0">
              <a:spcBef>
                <a:spcPts val="0"/>
              </a:spcBef>
              <a:buClrTx/>
              <a:buSzTx/>
              <a:buNone/>
              <a:defRPr/>
            </a:pPr>
            <a:r>
              <a:rPr lang="fi-FI" sz="1800" dirty="0">
                <a:solidFill>
                  <a:srgbClr val="000000"/>
                </a:solidFill>
                <a:latin typeface="Arial"/>
                <a:ea typeface="Times New Roman"/>
              </a:rPr>
              <a:t>	(2) kepemimpinan organisasi, </a:t>
            </a:r>
            <a:endParaRPr lang="en-US" sz="1800" dirty="0">
              <a:solidFill>
                <a:schemeClr val="tx1"/>
              </a:solidFill>
              <a:latin typeface="Times New Roman"/>
              <a:ea typeface="Times New Roman"/>
            </a:endParaRPr>
          </a:p>
          <a:p>
            <a:pPr lvl="0">
              <a:spcBef>
                <a:spcPts val="0"/>
              </a:spcBef>
              <a:buClrTx/>
              <a:buSzTx/>
              <a:buNone/>
              <a:defRPr/>
            </a:pPr>
            <a:r>
              <a:rPr lang="fi-FI" sz="1800" dirty="0">
                <a:solidFill>
                  <a:srgbClr val="000000"/>
                </a:solidFill>
                <a:latin typeface="Arial"/>
                <a:ea typeface="Times New Roman"/>
              </a:rPr>
              <a:t>	(3) kepemimpinan publik</a:t>
            </a:r>
            <a:endParaRPr lang="en-US" sz="1800" dirty="0">
              <a:solidFill>
                <a:schemeClr val="tx1"/>
              </a:solidFill>
            </a:endParaRPr>
          </a:p>
          <a:p>
            <a:pPr>
              <a:spcBef>
                <a:spcPts val="0"/>
              </a:spcBef>
              <a:buClrTx/>
              <a:buSzTx/>
              <a:buNone/>
              <a:defRPr/>
            </a:pPr>
            <a:endParaRPr lang="en-US" sz="1800" b="1"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(1)</a:t>
            </a:r>
          </a:p>
          <a:p>
            <a:pPr lvl="0">
              <a:spcBef>
                <a:spcPts val="0"/>
              </a:spcBef>
              <a:buClrTx/>
              <a:buSzTx/>
              <a:buNone/>
              <a:defRPr/>
            </a:pPr>
            <a:r>
              <a:rPr lang="fi-FI" sz="1800" dirty="0">
                <a:solidFill>
                  <a:srgbClr val="000000"/>
                </a:solidFill>
                <a:latin typeface="Arial"/>
                <a:ea typeface="Times New Roman"/>
              </a:rPr>
              <a:t>	Kepemimpinan perguruan tinggi tidak memiliki karakteristik berikut: </a:t>
            </a:r>
            <a:endParaRPr lang="en-US" sz="1800" dirty="0">
              <a:solidFill>
                <a:schemeClr val="tx1"/>
              </a:solidFill>
              <a:latin typeface="Times New Roman"/>
              <a:ea typeface="Times New Roman"/>
            </a:endParaRPr>
          </a:p>
          <a:p>
            <a:pPr lvl="0">
              <a:spcBef>
                <a:spcPts val="0"/>
              </a:spcBef>
              <a:buClrTx/>
              <a:buSzTx/>
              <a:buNone/>
              <a:defRPr/>
            </a:pPr>
            <a:r>
              <a:rPr lang="fi-FI" sz="1800" dirty="0">
                <a:solidFill>
                  <a:srgbClr val="000000"/>
                </a:solidFill>
                <a:latin typeface="Arial"/>
                <a:ea typeface="Times New Roman"/>
              </a:rPr>
              <a:t>	(1) kepemimpinan operasional, </a:t>
            </a:r>
            <a:endParaRPr lang="en-US" sz="1800" dirty="0">
              <a:solidFill>
                <a:schemeClr val="tx1"/>
              </a:solidFill>
              <a:latin typeface="Times New Roman"/>
              <a:ea typeface="Times New Roman"/>
            </a:endParaRPr>
          </a:p>
          <a:p>
            <a:pPr lvl="0">
              <a:spcBef>
                <a:spcPts val="0"/>
              </a:spcBef>
              <a:buClrTx/>
              <a:buSzTx/>
              <a:buNone/>
              <a:defRPr/>
            </a:pPr>
            <a:r>
              <a:rPr lang="fi-FI" sz="1800" dirty="0">
                <a:solidFill>
                  <a:srgbClr val="000000"/>
                </a:solidFill>
                <a:latin typeface="Arial"/>
                <a:ea typeface="Times New Roman"/>
              </a:rPr>
              <a:t>	(2) kepemimpinan organisasi, </a:t>
            </a:r>
            <a:endParaRPr lang="en-US" sz="1800" dirty="0">
              <a:solidFill>
                <a:schemeClr val="tx1"/>
              </a:solidFill>
              <a:latin typeface="Times New Roman"/>
              <a:ea typeface="Times New Roman"/>
            </a:endParaRPr>
          </a:p>
          <a:p>
            <a:pPr lvl="0">
              <a:spcBef>
                <a:spcPts val="0"/>
              </a:spcBef>
              <a:buClrTx/>
              <a:buSzTx/>
              <a:buNone/>
              <a:defRPr/>
            </a:pPr>
            <a:r>
              <a:rPr lang="fi-FI" sz="1800" dirty="0">
                <a:solidFill>
                  <a:srgbClr val="000000"/>
                </a:solidFill>
                <a:latin typeface="Arial"/>
                <a:ea typeface="Times New Roman"/>
              </a:rPr>
              <a:t>	(3) kepemimpinan publik</a:t>
            </a:r>
            <a:endParaRPr lang="en-US" sz="1800" b="1" dirty="0">
              <a:solidFill>
                <a:srgbClr val="000000"/>
              </a:solidFill>
              <a:latin typeface="Arial" pitchFamily="34" charset="0"/>
              <a:cs typeface="Arial" pitchFamily="34" charset="0"/>
            </a:endParaRPr>
          </a:p>
          <a:p>
            <a:pPr lvl="0">
              <a:spcBef>
                <a:spcPts val="0"/>
              </a:spcBef>
              <a:buClrTx/>
              <a:buSzTx/>
              <a:buFont typeface="Wingdings"/>
              <a:buChar char="à"/>
              <a:defRPr/>
            </a:pPr>
            <a:endParaRPr lang="en-US" sz="1800" b="1" dirty="0">
              <a:solidFill>
                <a:srgbClr val="000000"/>
              </a:solidFill>
              <a:latin typeface="Arial" pitchFamily="34" charset="0"/>
              <a:cs typeface="Arial" pitchFamily="34" charset="0"/>
            </a:endParaRPr>
          </a:p>
          <a:p>
            <a:pPr>
              <a:spcBef>
                <a:spcPts val="0"/>
              </a:spcBef>
              <a:buClrTx/>
              <a:buSzTx/>
              <a:buNone/>
              <a:defRPr/>
            </a:pPr>
            <a:r>
              <a:rPr lang="en-US" sz="1800" dirty="0">
                <a:solidFill>
                  <a:srgbClr val="000000"/>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spcBef>
                <a:spcPts val="0"/>
              </a:spcBef>
              <a:buNone/>
            </a:pPr>
            <a:endParaRPr lang="en-US" sz="1800" dirty="0">
              <a:latin typeface="Arial" pitchFamily="34" charset="0"/>
              <a:cs typeface="Arial" pitchFamily="34" charset="0"/>
            </a:endParaRPr>
          </a:p>
        </p:txBody>
      </p:sp>
      <p:sp>
        <p:nvSpPr>
          <p:cNvPr id="7" name="Rectangle 6"/>
          <p:cNvSpPr/>
          <p:nvPr/>
        </p:nvSpPr>
        <p:spPr>
          <a:xfrm>
            <a:off x="7010400" y="0"/>
            <a:ext cx="21336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id-ID" b="1" dirty="0">
                <a:solidFill>
                  <a:srgbClr val="FFFF00"/>
                </a:solidFill>
              </a:rPr>
              <a:t>1,48</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09588" indent="-509588"/>
            <a:r>
              <a:rPr lang="id-ID" sz="1600" b="1" dirty="0">
                <a:solidFill>
                  <a:schemeClr val="tx1"/>
                </a:solidFill>
                <a:latin typeface="Cambria" pitchFamily="18" charset="0"/>
              </a:rPr>
              <a:t>2.3.1 SISTEM PENGELOLAAN FUNGSIONAL DAN OPERASIONAL PERGURUAN TINGGI MENCAKUP FUNGSI PENGELOLAAN (PLANNING,  ORGANIZING,  STAFFING, LEADING, DAN CONTROLLING), YANG DILAKSANAKAN SECARA EFEKTIF UNTUK MEWUJUDKAN VISI DAN MELAKSANAKAN MISI PERGURUAN TINGGI</a:t>
            </a:r>
            <a:endParaRPr lang="en-US" sz="1600" b="1" dirty="0">
              <a:solidFill>
                <a:schemeClr val="tx1"/>
              </a:solidFill>
              <a:latin typeface="Cambria" pitchFamily="18" charset="0"/>
            </a:endParaRP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200" dirty="0">
                <a:solidFill>
                  <a:schemeClr val="tx1"/>
                </a:solidFill>
                <a:latin typeface="Book Antiqua" pitchFamily="18" charset="0"/>
              </a:rPr>
              <a:t>Planning : perencanaan dilakukan secara terstruktur oleh rektor</a:t>
            </a:r>
          </a:p>
          <a:p>
            <a:endParaRPr lang="en-US" sz="1200" dirty="0">
              <a:solidFill>
                <a:schemeClr val="tx1"/>
              </a:solidFill>
              <a:latin typeface="Book Antiqua" pitchFamily="18" charset="0"/>
            </a:endParaRPr>
          </a:p>
          <a:p>
            <a:r>
              <a:rPr lang="id-ID" sz="1200" dirty="0">
                <a:solidFill>
                  <a:schemeClr val="tx1"/>
                </a:solidFill>
                <a:latin typeface="Book Antiqua" pitchFamily="18" charset="0"/>
              </a:rPr>
              <a:t>Organizing : rektor dibantu oleh WR1, WR2, WR3 mengelola aktivitas, proses dan sumber daya yang dibutuhkan untuk meningkatkan efektivitas kinerja institusi.</a:t>
            </a:r>
          </a:p>
          <a:p>
            <a:endParaRPr lang="en-US" sz="1200" dirty="0">
              <a:solidFill>
                <a:schemeClr val="tx1"/>
              </a:solidFill>
              <a:latin typeface="Book Antiqua" pitchFamily="18" charset="0"/>
            </a:endParaRPr>
          </a:p>
          <a:p>
            <a:r>
              <a:rPr lang="id-ID" sz="1200" dirty="0">
                <a:solidFill>
                  <a:schemeClr val="tx1"/>
                </a:solidFill>
                <a:latin typeface="Book Antiqua" pitchFamily="18" charset="0"/>
              </a:rPr>
              <a:t>Staffing : penempatan dan pengembangan personil mengacu pada struktur organisasi.</a:t>
            </a:r>
          </a:p>
          <a:p>
            <a:endParaRPr lang="en-US" sz="1200" dirty="0">
              <a:solidFill>
                <a:schemeClr val="tx1"/>
              </a:solidFill>
              <a:latin typeface="Book Antiqua" pitchFamily="18" charset="0"/>
            </a:endParaRPr>
          </a:p>
          <a:p>
            <a:r>
              <a:rPr lang="id-ID" sz="1200" dirty="0">
                <a:solidFill>
                  <a:schemeClr val="tx1"/>
                </a:solidFill>
                <a:latin typeface="Book Antiqua" pitchFamily="18" charset="0"/>
              </a:rPr>
              <a:t>Leading  : Rektor menjalankan tugasnya sesuai dengan WT (wewenang &amp; tugas)</a:t>
            </a:r>
          </a:p>
          <a:p>
            <a:endParaRPr lang="en-US" sz="1200" dirty="0">
              <a:solidFill>
                <a:schemeClr val="tx1"/>
              </a:solidFill>
              <a:latin typeface="Book Antiqua" pitchFamily="18" charset="0"/>
            </a:endParaRPr>
          </a:p>
          <a:p>
            <a:r>
              <a:rPr lang="id-ID" sz="1200" dirty="0">
                <a:solidFill>
                  <a:schemeClr val="tx1"/>
                </a:solidFill>
                <a:latin typeface="Book Antiqua" pitchFamily="18" charset="0"/>
              </a:rPr>
              <a:t>Controlling : Melaksanakan fungsi pengendalian implementasi semua aktivitas</a:t>
            </a:r>
          </a:p>
        </p:txBody>
      </p:sp>
      <p:sp>
        <p:nvSpPr>
          <p:cNvPr id="6" name="Content Placeholder 5"/>
          <p:cNvSpPr>
            <a:spLocks noGrp="1"/>
          </p:cNvSpPr>
          <p:nvPr>
            <p:ph idx="1"/>
          </p:nvPr>
        </p:nvSpPr>
        <p:spPr>
          <a:xfrm>
            <a:off x="0" y="1554162"/>
            <a:ext cx="7162800" cy="5303838"/>
          </a:xfrm>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a:t>
            </a:r>
            <a:r>
              <a:rPr lang="en-US" sz="1800" b="1" dirty="0">
                <a:solidFill>
                  <a:schemeClr val="tx1"/>
                </a:solidFill>
                <a:latin typeface="Arial" pitchFamily="34" charset="0"/>
                <a:cs typeface="Arial" pitchFamily="34" charset="0"/>
              </a:rPr>
              <a:t>4</a:t>
            </a:r>
            <a:r>
              <a:rPr lang="id-ID" sz="1800" b="1" dirty="0">
                <a:solidFill>
                  <a:schemeClr val="tx1"/>
                </a:solidFill>
                <a:latin typeface="Arial" pitchFamily="34" charset="0"/>
                <a:cs typeface="Arial" pitchFamily="34" charset="0"/>
              </a:rPr>
              <a:t>)</a:t>
            </a:r>
            <a:endParaRPr lang="en-US" sz="1800" b="1" dirty="0">
              <a:solidFill>
                <a:schemeClr val="tx1"/>
              </a:solidFill>
              <a:latin typeface="Arial" pitchFamily="34" charset="0"/>
              <a:cs typeface="Arial" pitchFamily="34" charset="0"/>
            </a:endParaRPr>
          </a:p>
          <a:p>
            <a:pPr>
              <a:spcBef>
                <a:spcPts val="0"/>
              </a:spcBef>
              <a:buClrTx/>
              <a:buSzTx/>
              <a:buNone/>
              <a:defRPr/>
            </a:pPr>
            <a:r>
              <a:rPr lang="en-US" sz="1800" b="1" dirty="0">
                <a:solidFill>
                  <a:schemeClr val="tx1"/>
                </a:solidFill>
                <a:latin typeface="Arial" pitchFamily="34" charset="0"/>
                <a:ea typeface="Times New Roman"/>
                <a:cs typeface="Arial" pitchFamily="34" charset="0"/>
              </a:rPr>
              <a:t>	</a:t>
            </a:r>
            <a:r>
              <a:rPr lang="id-ID" sz="1800" dirty="0">
                <a:solidFill>
                  <a:schemeClr val="tx1"/>
                </a:solidFill>
                <a:latin typeface="Arial" pitchFamily="34" charset="0"/>
                <a:ea typeface="Times New Roman"/>
                <a:cs typeface="Arial" pitchFamily="34" charset="0"/>
              </a:rPr>
              <a:t>Sistem pengelolaan fungsional dan operasional </a:t>
            </a:r>
            <a:r>
              <a:rPr lang="nb-NO" sz="1800" dirty="0">
                <a:solidFill>
                  <a:schemeClr val="tx1"/>
                </a:solidFill>
                <a:latin typeface="Arial" pitchFamily="34" charset="0"/>
                <a:ea typeface="Times New Roman"/>
                <a:cs typeface="Arial" pitchFamily="34" charset="0"/>
              </a:rPr>
              <a:t>p</a:t>
            </a:r>
            <a:r>
              <a:rPr lang="id-ID" sz="1800" dirty="0">
                <a:solidFill>
                  <a:schemeClr val="tx1"/>
                </a:solidFill>
                <a:latin typeface="Arial" pitchFamily="34" charset="0"/>
                <a:ea typeface="Times New Roman"/>
                <a:cs typeface="Arial" pitchFamily="34" charset="0"/>
              </a:rPr>
              <a:t>erguruan tinggi mencakup semua (lima) fungsi pengelolaan yang dilaksanakan secara efektif.</a:t>
            </a: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chemeClr val="tx1"/>
                </a:solidFill>
                <a:latin typeface="Arial" pitchFamily="34" charset="0"/>
                <a:ea typeface="Times New Roman"/>
                <a:cs typeface="Arial" pitchFamily="34" charset="0"/>
              </a:rPr>
              <a:t>Sistem pengelolaan fungsional dan operasional </a:t>
            </a:r>
            <a:r>
              <a:rPr lang="nb-NO" sz="1800" dirty="0">
                <a:solidFill>
                  <a:schemeClr val="tx1"/>
                </a:solidFill>
                <a:latin typeface="Arial" pitchFamily="34" charset="0"/>
                <a:ea typeface="Times New Roman"/>
                <a:cs typeface="Arial" pitchFamily="34" charset="0"/>
              </a:rPr>
              <a:t>p</a:t>
            </a:r>
            <a:r>
              <a:rPr lang="id-ID" sz="1800" dirty="0">
                <a:solidFill>
                  <a:schemeClr val="tx1"/>
                </a:solidFill>
                <a:latin typeface="Arial" pitchFamily="34" charset="0"/>
                <a:ea typeface="Times New Roman"/>
                <a:cs typeface="Arial" pitchFamily="34" charset="0"/>
              </a:rPr>
              <a:t>erguruan tinggi mencakup empat dari lima fungsi pengelolaan yang dilaksanakan secara efektif.</a:t>
            </a:r>
          </a:p>
          <a:p>
            <a:pPr lvl="0">
              <a:spcBef>
                <a:spcPts val="0"/>
              </a:spcBef>
              <a:buClrTx/>
              <a:buSzTx/>
              <a:buNone/>
              <a:defRPr/>
            </a:pPr>
            <a:endParaRPr lang="en-US"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(2)</a:t>
            </a:r>
          </a:p>
          <a:p>
            <a:pPr lvl="0">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chemeClr val="tx1"/>
                </a:solidFill>
                <a:latin typeface="Arial" pitchFamily="34" charset="0"/>
                <a:ea typeface="Times New Roman"/>
                <a:cs typeface="Arial" pitchFamily="34" charset="0"/>
              </a:rPr>
              <a:t>Sistem pengelolaan fungsional dan operasional </a:t>
            </a:r>
            <a:r>
              <a:rPr lang="nb-NO" sz="1800" dirty="0">
                <a:solidFill>
                  <a:schemeClr val="tx1"/>
                </a:solidFill>
                <a:latin typeface="Arial" pitchFamily="34" charset="0"/>
                <a:ea typeface="Times New Roman"/>
                <a:cs typeface="Arial" pitchFamily="34" charset="0"/>
              </a:rPr>
              <a:t>p</a:t>
            </a:r>
            <a:r>
              <a:rPr lang="id-ID" sz="1800" dirty="0">
                <a:solidFill>
                  <a:schemeClr val="tx1"/>
                </a:solidFill>
                <a:latin typeface="Arial" pitchFamily="34" charset="0"/>
                <a:ea typeface="Times New Roman"/>
                <a:cs typeface="Arial" pitchFamily="34" charset="0"/>
              </a:rPr>
              <a:t>erguruan tinggi mencakup tiga dari lima fungsi pengelolaan yang dilaksanakan secara efektif.</a:t>
            </a:r>
          </a:p>
          <a:p>
            <a:pPr>
              <a:spcBef>
                <a:spcPts val="0"/>
              </a:spcBef>
              <a:buClrTx/>
              <a:buSzTx/>
              <a:buNone/>
              <a:defRPr/>
            </a:pPr>
            <a:endParaRPr lang="en-US"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(1)</a:t>
            </a:r>
          </a:p>
          <a:p>
            <a:pPr>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chemeClr val="tx1"/>
                </a:solidFill>
                <a:latin typeface="Arial" pitchFamily="34" charset="0"/>
                <a:ea typeface="Times New Roman"/>
                <a:cs typeface="Arial" pitchFamily="34" charset="0"/>
              </a:rPr>
              <a:t>Sistem pengelolaan fungsional dan operasional </a:t>
            </a:r>
            <a:r>
              <a:rPr lang="nb-NO" sz="1800" dirty="0">
                <a:solidFill>
                  <a:schemeClr val="tx1"/>
                </a:solidFill>
                <a:latin typeface="Arial" pitchFamily="34" charset="0"/>
                <a:ea typeface="Times New Roman"/>
                <a:cs typeface="Arial" pitchFamily="34" charset="0"/>
              </a:rPr>
              <a:t>p</a:t>
            </a:r>
            <a:r>
              <a:rPr lang="id-ID" sz="1800" dirty="0">
                <a:solidFill>
                  <a:schemeClr val="tx1"/>
                </a:solidFill>
                <a:latin typeface="Arial" pitchFamily="34" charset="0"/>
                <a:ea typeface="Times New Roman"/>
                <a:cs typeface="Arial" pitchFamily="34" charset="0"/>
              </a:rPr>
              <a:t>erguruan tinggi kurang (kurang atau sama dengan dua yang efektif).</a:t>
            </a:r>
            <a:endParaRPr lang="en-US" sz="1800" dirty="0">
              <a:solidFill>
                <a:schemeClr val="tx1"/>
              </a:solidFill>
              <a:latin typeface="Arial" pitchFamily="34" charset="0"/>
              <a:cs typeface="Arial" pitchFamily="34" charset="0"/>
            </a:endParaRPr>
          </a:p>
          <a:p>
            <a:pPr lvl="0">
              <a:spcBef>
                <a:spcPts val="0"/>
              </a:spcBef>
              <a:buClrTx/>
              <a:buSzTx/>
              <a:buNone/>
              <a:defRPr/>
            </a:pPr>
            <a:endParaRPr lang="en-US" sz="1800" b="1" dirty="0">
              <a:solidFill>
                <a:schemeClr val="tx1"/>
              </a:solidFill>
              <a:latin typeface="Arial" pitchFamily="34" charset="0"/>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buNone/>
            </a:pPr>
            <a:endParaRPr lang="en-US" sz="1800" dirty="0">
              <a:solidFill>
                <a:schemeClr val="tx1"/>
              </a:solidFill>
              <a:latin typeface="Arial" pitchFamily="34" charset="0"/>
              <a:cs typeface="Arial" pitchFamily="34" charset="0"/>
            </a:endParaRPr>
          </a:p>
        </p:txBody>
      </p:sp>
      <p:sp>
        <p:nvSpPr>
          <p:cNvPr id="7" name="Rectangle 6"/>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en-US" b="1" dirty="0">
                <a:solidFill>
                  <a:srgbClr val="FFFF00"/>
                </a:solidFill>
              </a:rPr>
              <a:t>0.</a:t>
            </a:r>
            <a:r>
              <a:rPr lang="id-ID" b="1" dirty="0">
                <a:solidFill>
                  <a:srgbClr val="FFFF00"/>
                </a:solidFill>
              </a:rPr>
              <a:t>74</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69913" indent="-569913"/>
            <a:r>
              <a:rPr lang="id-ID" b="1" dirty="0">
                <a:solidFill>
                  <a:schemeClr val="tx1"/>
                </a:solidFill>
                <a:latin typeface="Cambria" pitchFamily="18" charset="0"/>
              </a:rPr>
              <a:t>2.3.2 PERGURUAN TINGGI MEMILIKI ANALISIS JABATAN, DESKRIPSI TUGAS, PROGRAM PENINGKATAN KOMPETENSI MANAJERIAL YANG MENJAMIN TERJADINYA PROSES PENGELOLAAN YANG EFEKTIF DAN EFISIEN DI SETIAP UNIT KERJA</a:t>
            </a:r>
            <a:endParaRPr lang="en-US" b="1" dirty="0">
              <a:solidFill>
                <a:schemeClr val="tx1"/>
              </a:solidFill>
              <a:latin typeface="Cambria" pitchFamily="18" charset="0"/>
            </a:endParaRPr>
          </a:p>
        </p:txBody>
      </p:sp>
      <p:sp>
        <p:nvSpPr>
          <p:cNvPr id="16" name="Rectangle 15"/>
          <p:cNvSpPr/>
          <p:nvPr/>
        </p:nvSpPr>
        <p:spPr>
          <a:xfrm>
            <a:off x="7010400" y="1524000"/>
            <a:ext cx="21336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Desain struktur organisasi</a:t>
            </a:r>
          </a:p>
          <a:p>
            <a:endParaRPr lang="en-US" sz="1600" dirty="0">
              <a:solidFill>
                <a:schemeClr val="tx1"/>
              </a:solidFill>
              <a:latin typeface="Book Antiqua" pitchFamily="18" charset="0"/>
            </a:endParaRPr>
          </a:p>
          <a:p>
            <a:r>
              <a:rPr lang="id-ID" sz="1600" dirty="0">
                <a:solidFill>
                  <a:schemeClr val="tx1"/>
                </a:solidFill>
                <a:latin typeface="Book Antiqua" pitchFamily="18" charset="0"/>
              </a:rPr>
              <a:t>Deskripsi tugas tingkat universitas dan fakultas</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Wewenang dan Tugas (WT)</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Konsep yang dijalankan adalah Plan-Do-Check- Action.</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Program kompetensi manajerial dilakukan secara berkala (pelatihan</a:t>
            </a:r>
            <a:r>
              <a:rPr lang="en-US" sz="1600" dirty="0">
                <a:solidFill>
                  <a:schemeClr val="tx1"/>
                </a:solidFill>
                <a:latin typeface="Book Antiqua" pitchFamily="18" charset="0"/>
              </a:rPr>
              <a:t> </a:t>
            </a:r>
            <a:r>
              <a:rPr lang="en-US" sz="1600" dirty="0" err="1">
                <a:solidFill>
                  <a:schemeClr val="tx1"/>
                </a:solidFill>
                <a:latin typeface="Book Antiqua" pitchFamily="18" charset="0"/>
              </a:rPr>
              <a:t>dosen</a:t>
            </a:r>
            <a:r>
              <a:rPr lang="id-ID" sz="1600" dirty="0">
                <a:solidFill>
                  <a:schemeClr val="tx1"/>
                </a:solidFill>
                <a:latin typeface="Book Antiqua" pitchFamily="18" charset="0"/>
              </a:rPr>
              <a:t>, </a:t>
            </a:r>
            <a:r>
              <a:rPr lang="en-US" sz="1600" dirty="0" err="1">
                <a:solidFill>
                  <a:schemeClr val="tx1"/>
                </a:solidFill>
                <a:latin typeface="Book Antiqua" pitchFamily="18" charset="0"/>
              </a:rPr>
              <a:t>karyawan</a:t>
            </a:r>
            <a:r>
              <a:rPr lang="en-US" sz="1600" dirty="0">
                <a:solidFill>
                  <a:schemeClr val="tx1"/>
                </a:solidFill>
                <a:latin typeface="Book Antiqua" pitchFamily="18" charset="0"/>
              </a:rPr>
              <a:t>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id-ID" sz="1600" dirty="0">
                <a:solidFill>
                  <a:schemeClr val="tx1"/>
                </a:solidFill>
                <a:latin typeface="Book Antiqua" pitchFamily="18" charset="0"/>
              </a:rPr>
              <a:t>pimpinan) </a:t>
            </a:r>
          </a:p>
        </p:txBody>
      </p:sp>
      <p:sp>
        <p:nvSpPr>
          <p:cNvPr id="6" name="Content Placeholder 5"/>
          <p:cNvSpPr>
            <a:spLocks noGrp="1"/>
          </p:cNvSpPr>
          <p:nvPr>
            <p:ph idx="1"/>
          </p:nvPr>
        </p:nvSpPr>
        <p:spPr>
          <a:xfrm>
            <a:off x="0" y="1554162"/>
            <a:ext cx="7010400" cy="5303838"/>
          </a:xfrm>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a:t>
            </a:r>
            <a:r>
              <a:rPr lang="en-US" sz="1800" b="1" dirty="0">
                <a:solidFill>
                  <a:schemeClr val="tx1"/>
                </a:solidFill>
                <a:latin typeface="Arial" pitchFamily="34" charset="0"/>
                <a:cs typeface="Arial" pitchFamily="34" charset="0"/>
              </a:rPr>
              <a:t>4</a:t>
            </a:r>
            <a:r>
              <a:rPr lang="id-ID" sz="1800" b="1" dirty="0">
                <a:solidFill>
                  <a:schemeClr val="tx1"/>
                </a:solidFill>
                <a:latin typeface="Arial" pitchFamily="34" charset="0"/>
                <a:cs typeface="Arial" pitchFamily="34" charset="0"/>
              </a:rPr>
              <a:t>)</a:t>
            </a:r>
            <a:endParaRPr lang="en-US" sz="1800" b="1" dirty="0">
              <a:solidFill>
                <a:schemeClr val="tx1"/>
              </a:solidFill>
              <a:latin typeface="Arial" pitchFamily="34" charset="0"/>
              <a:cs typeface="Arial" pitchFamily="34" charset="0"/>
            </a:endParaRPr>
          </a:p>
          <a:p>
            <a:pPr lvl="0">
              <a:spcBef>
                <a:spcPts val="0"/>
              </a:spcBef>
              <a:buClrTx/>
              <a:buSzTx/>
              <a:buNone/>
              <a:defRPr/>
            </a:pPr>
            <a:r>
              <a:rPr lang="en-US" sz="1800" dirty="0">
                <a:solidFill>
                  <a:srgbClr val="000000"/>
                </a:solidFill>
                <a:latin typeface="Arial"/>
                <a:ea typeface="Times New Roman"/>
              </a:rPr>
              <a:t>	P</a:t>
            </a:r>
            <a:r>
              <a:rPr lang="id-ID" sz="1800" dirty="0">
                <a:solidFill>
                  <a:srgbClr val="000000"/>
                </a:solidFill>
                <a:latin typeface="Arial"/>
                <a:ea typeface="Times New Roman"/>
              </a:rPr>
              <a:t>erguruan tinggi memiliki</a:t>
            </a:r>
            <a:r>
              <a:rPr lang="en-US" sz="1800" dirty="0">
                <a:solidFill>
                  <a:srgbClr val="000000"/>
                </a:solidFill>
                <a:latin typeface="Arial"/>
                <a:ea typeface="Times New Roman"/>
              </a:rPr>
              <a:t>:</a:t>
            </a:r>
            <a:endParaRPr lang="en-US" sz="1800" dirty="0">
              <a:solidFill>
                <a:srgbClr val="000000"/>
              </a:solidFill>
              <a:latin typeface="Times New Roman"/>
              <a:ea typeface="Times New Roman"/>
            </a:endParaRPr>
          </a:p>
          <a:p>
            <a:pPr lvl="0">
              <a:spcBef>
                <a:spcPts val="0"/>
              </a:spcBef>
              <a:buClrTx/>
              <a:buSzTx/>
              <a:buNone/>
              <a:defRPr/>
            </a:pPr>
            <a:r>
              <a:rPr lang="en-US" sz="1800" dirty="0">
                <a:solidFill>
                  <a:srgbClr val="000000"/>
                </a:solidFill>
                <a:latin typeface="Arial"/>
                <a:ea typeface="Times New Roman"/>
                <a:cs typeface="Times New Roman"/>
              </a:rPr>
              <a:t>	(1)   </a:t>
            </a:r>
            <a:r>
              <a:rPr lang="id-ID" sz="1800" dirty="0">
                <a:solidFill>
                  <a:srgbClr val="000000"/>
                </a:solidFill>
                <a:latin typeface="Arial"/>
                <a:ea typeface="Times New Roman"/>
                <a:cs typeface="Times New Roman"/>
              </a:rPr>
              <a:t>rancangan dan analisis jabatan, </a:t>
            </a:r>
            <a:endParaRPr lang="en-US" sz="1800" dirty="0">
              <a:solidFill>
                <a:srgbClr val="000000"/>
              </a:solidFill>
              <a:latin typeface="Times New Roman"/>
              <a:ea typeface="Times New Roman"/>
              <a:cs typeface="Times New Roman"/>
            </a:endParaRPr>
          </a:p>
          <a:p>
            <a:pPr lvl="0">
              <a:spcBef>
                <a:spcPts val="0"/>
              </a:spcBef>
              <a:buClrTx/>
              <a:buSzTx/>
              <a:buNone/>
              <a:defRPr/>
            </a:pPr>
            <a:r>
              <a:rPr lang="en-US" sz="1800" dirty="0">
                <a:solidFill>
                  <a:srgbClr val="000000"/>
                </a:solidFill>
                <a:latin typeface="Arial"/>
                <a:ea typeface="Times New Roman"/>
                <a:cs typeface="Times New Roman"/>
              </a:rPr>
              <a:t>	(2)   </a:t>
            </a:r>
            <a:r>
              <a:rPr lang="id-ID" sz="1800" dirty="0">
                <a:solidFill>
                  <a:srgbClr val="000000"/>
                </a:solidFill>
                <a:latin typeface="Arial"/>
                <a:ea typeface="Times New Roman"/>
                <a:cs typeface="Times New Roman"/>
              </a:rPr>
              <a:t>uraian tugas, </a:t>
            </a:r>
            <a:endParaRPr lang="en-US" sz="1800" dirty="0">
              <a:solidFill>
                <a:srgbClr val="000000"/>
              </a:solidFill>
              <a:latin typeface="Times New Roman"/>
              <a:ea typeface="Times New Roman"/>
              <a:cs typeface="Times New Roman"/>
            </a:endParaRPr>
          </a:p>
          <a:p>
            <a:pPr lvl="0">
              <a:spcBef>
                <a:spcPts val="0"/>
              </a:spcBef>
              <a:buClrTx/>
              <a:buSzTx/>
              <a:buNone/>
              <a:defRPr/>
            </a:pPr>
            <a:r>
              <a:rPr lang="en-US" sz="1800" dirty="0">
                <a:solidFill>
                  <a:srgbClr val="000000"/>
                </a:solidFill>
                <a:latin typeface="Arial"/>
                <a:ea typeface="Times New Roman"/>
                <a:cs typeface="Times New Roman"/>
              </a:rPr>
              <a:t>	(3)   </a:t>
            </a:r>
            <a:r>
              <a:rPr lang="id-ID" sz="1800" dirty="0">
                <a:solidFill>
                  <a:srgbClr val="000000"/>
                </a:solidFill>
                <a:latin typeface="Arial"/>
                <a:ea typeface="Times New Roman"/>
                <a:cs typeface="Times New Roman"/>
              </a:rPr>
              <a:t>prosedur kerja, </a:t>
            </a:r>
            <a:endParaRPr lang="en-US" sz="1800" dirty="0">
              <a:solidFill>
                <a:srgbClr val="000000"/>
              </a:solidFill>
              <a:latin typeface="Times New Roman"/>
              <a:ea typeface="Times New Roman"/>
              <a:cs typeface="Times New Roman"/>
            </a:endParaRPr>
          </a:p>
          <a:p>
            <a:pPr marL="688975" lvl="0" indent="-688975">
              <a:spcBef>
                <a:spcPts val="0"/>
              </a:spcBef>
              <a:buClrTx/>
              <a:buSzTx/>
              <a:buNone/>
              <a:defRPr/>
            </a:pPr>
            <a:r>
              <a:rPr lang="en-US" sz="1800" dirty="0">
                <a:solidFill>
                  <a:srgbClr val="000000"/>
                </a:solidFill>
                <a:latin typeface="Arial"/>
                <a:ea typeface="Times New Roman"/>
                <a:cs typeface="Times New Roman"/>
              </a:rPr>
              <a:t>      (4)  </a:t>
            </a:r>
            <a:r>
              <a:rPr lang="id-ID" sz="1800" dirty="0">
                <a:solidFill>
                  <a:srgbClr val="000000"/>
                </a:solidFill>
                <a:latin typeface="Arial"/>
                <a:ea typeface="Times New Roman"/>
                <a:cs typeface="Times New Roman"/>
              </a:rPr>
              <a:t>program peningkatan kompetensi manajerial yang sistematis untuk pengelola unit kerja,</a:t>
            </a:r>
            <a:endParaRPr lang="en-US" sz="1800" dirty="0">
              <a:solidFill>
                <a:srgbClr val="000000"/>
              </a:solidFill>
              <a:latin typeface="Arial"/>
              <a:ea typeface="Times New Roman"/>
              <a:cs typeface="Times New Roman"/>
            </a:endParaRPr>
          </a:p>
          <a:p>
            <a:pPr marL="344488" lvl="0" indent="-344488">
              <a:spcBef>
                <a:spcPts val="0"/>
              </a:spcBef>
              <a:buClrTx/>
              <a:buSzTx/>
              <a:buNone/>
              <a:defRPr/>
            </a:pPr>
            <a:r>
              <a:rPr lang="en-US" sz="1800" dirty="0">
                <a:solidFill>
                  <a:srgbClr val="000000"/>
                </a:solidFill>
                <a:latin typeface="Arial"/>
                <a:ea typeface="Times New Roman"/>
                <a:cs typeface="Times New Roman"/>
              </a:rPr>
              <a:t>      </a:t>
            </a:r>
            <a:r>
              <a:rPr lang="id-ID" sz="1800" dirty="0">
                <a:solidFill>
                  <a:srgbClr val="000000"/>
                </a:solidFill>
                <a:latin typeface="Arial"/>
                <a:ea typeface="Times New Roman"/>
              </a:rPr>
              <a:t>yang menggambarkan keefektifan dan efisiensi manajemen operasi di setiap unit kerja.</a:t>
            </a:r>
            <a:endParaRPr lang="en-US" sz="1800" dirty="0"/>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800" dirty="0">
                <a:solidFill>
                  <a:srgbClr val="000000"/>
                </a:solidFill>
                <a:latin typeface="Arial"/>
                <a:ea typeface="Times New Roman"/>
              </a:rPr>
              <a:t>	P</a:t>
            </a:r>
            <a:r>
              <a:rPr lang="id-ID" sz="1800" dirty="0">
                <a:solidFill>
                  <a:srgbClr val="000000"/>
                </a:solidFill>
                <a:latin typeface="Arial"/>
                <a:ea typeface="Times New Roman"/>
              </a:rPr>
              <a:t>erguruan tinggi memiliki</a:t>
            </a:r>
            <a:r>
              <a:rPr lang="en-US" sz="1800" dirty="0">
                <a:solidFill>
                  <a:srgbClr val="000000"/>
                </a:solidFill>
                <a:latin typeface="Arial"/>
                <a:ea typeface="Times New Roman"/>
              </a:rPr>
              <a:t>:</a:t>
            </a:r>
            <a:endParaRPr lang="en-US" sz="1800" dirty="0">
              <a:solidFill>
                <a:srgbClr val="000000"/>
              </a:solidFill>
              <a:latin typeface="Times New Roman"/>
              <a:ea typeface="Times New Roman"/>
            </a:endParaRPr>
          </a:p>
          <a:p>
            <a:pPr lvl="0">
              <a:spcBef>
                <a:spcPts val="0"/>
              </a:spcBef>
              <a:buClrTx/>
              <a:buSzTx/>
              <a:buNone/>
              <a:defRPr/>
            </a:pPr>
            <a:r>
              <a:rPr lang="en-US" sz="1800" dirty="0">
                <a:solidFill>
                  <a:srgbClr val="000000"/>
                </a:solidFill>
                <a:latin typeface="Times New Roman"/>
                <a:ea typeface="Times New Roman"/>
                <a:cs typeface="Times New Roman"/>
              </a:rPr>
              <a:t>	(1)   </a:t>
            </a:r>
            <a:r>
              <a:rPr lang="id-ID" sz="1800" dirty="0">
                <a:solidFill>
                  <a:srgbClr val="000000"/>
                </a:solidFill>
                <a:latin typeface="Arial"/>
                <a:ea typeface="Times New Roman"/>
                <a:cs typeface="Times New Roman"/>
              </a:rPr>
              <a:t>rancangan dan analisis jabatan, </a:t>
            </a:r>
            <a:endParaRPr lang="en-US" sz="1800" dirty="0">
              <a:solidFill>
                <a:srgbClr val="000000"/>
              </a:solidFill>
              <a:latin typeface="Times New Roman"/>
              <a:ea typeface="Times New Roman"/>
              <a:cs typeface="Times New Roman"/>
            </a:endParaRPr>
          </a:p>
          <a:p>
            <a:pPr lvl="0">
              <a:spcBef>
                <a:spcPts val="0"/>
              </a:spcBef>
              <a:buClrTx/>
              <a:buSzTx/>
              <a:buNone/>
              <a:defRPr/>
            </a:pPr>
            <a:r>
              <a:rPr lang="en-US" sz="1800" dirty="0">
                <a:solidFill>
                  <a:srgbClr val="000000"/>
                </a:solidFill>
                <a:latin typeface="Times New Roman"/>
                <a:ea typeface="Times New Roman"/>
                <a:cs typeface="Times New Roman"/>
              </a:rPr>
              <a:t>	(2)   </a:t>
            </a:r>
            <a:r>
              <a:rPr lang="id-ID" sz="1800" dirty="0">
                <a:solidFill>
                  <a:srgbClr val="000000"/>
                </a:solidFill>
                <a:latin typeface="Arial"/>
                <a:ea typeface="Times New Roman"/>
                <a:cs typeface="Times New Roman"/>
              </a:rPr>
              <a:t>uraian tugas,</a:t>
            </a:r>
            <a:endParaRPr lang="en-US" sz="1800" dirty="0">
              <a:solidFill>
                <a:srgbClr val="000000"/>
              </a:solidFill>
              <a:latin typeface="Arial"/>
              <a:ea typeface="Times New Roman"/>
              <a:cs typeface="Times New Roman"/>
            </a:endParaRPr>
          </a:p>
          <a:p>
            <a:pPr lvl="0">
              <a:spcBef>
                <a:spcPts val="0"/>
              </a:spcBef>
              <a:buClrTx/>
              <a:buSzTx/>
              <a:buNone/>
              <a:defRPr/>
            </a:pPr>
            <a:r>
              <a:rPr lang="en-US" sz="1800" dirty="0">
                <a:solidFill>
                  <a:srgbClr val="000000"/>
                </a:solidFill>
                <a:latin typeface="Arial"/>
                <a:ea typeface="Times New Roman"/>
                <a:cs typeface="Times New Roman"/>
              </a:rPr>
              <a:t>	(3)   </a:t>
            </a:r>
            <a:r>
              <a:rPr lang="id-ID" sz="1800" dirty="0">
                <a:solidFill>
                  <a:srgbClr val="000000"/>
                </a:solidFill>
                <a:latin typeface="Arial"/>
                <a:ea typeface="Times New Roman"/>
                <a:cs typeface="Times New Roman"/>
              </a:rPr>
              <a:t>prosedur kerja, </a:t>
            </a:r>
            <a:endParaRPr lang="id-ID" sz="1800" dirty="0">
              <a:latin typeface="Times New Roman"/>
              <a:ea typeface="Times New Roman"/>
              <a:cs typeface="Times New Roman"/>
            </a:endParaRPr>
          </a:p>
          <a:p>
            <a:pPr marL="344488" indent="0">
              <a:spcBef>
                <a:spcPts val="0"/>
              </a:spcBef>
              <a:buNone/>
            </a:pPr>
            <a:r>
              <a:rPr lang="id-ID" sz="1800" dirty="0">
                <a:solidFill>
                  <a:srgbClr val="000000"/>
                </a:solidFill>
                <a:latin typeface="Arial"/>
                <a:ea typeface="Times New Roman"/>
              </a:rPr>
              <a:t>yang menggambarkan keefektifan dan efisiensi manajemen operasi di setiap unit kerja, tetapi tidak ada program peningkatan kompetensi manajerial perguruan tinggi.</a:t>
            </a:r>
            <a:endParaRPr lang="id-ID" sz="1800" dirty="0">
              <a:latin typeface="Times New Roman"/>
              <a:ea typeface="Times New Roman"/>
            </a:endParaRPr>
          </a:p>
        </p:txBody>
      </p:sp>
      <p:sp>
        <p:nvSpPr>
          <p:cNvPr id="7" name="Rectangle 6"/>
          <p:cNvSpPr/>
          <p:nvPr/>
        </p:nvSpPr>
        <p:spPr>
          <a:xfrm>
            <a:off x="7010400" y="0"/>
            <a:ext cx="21336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en-US" b="1" dirty="0">
                <a:solidFill>
                  <a:srgbClr val="FFFF00"/>
                </a:solidFill>
              </a:rPr>
              <a:t>0.</a:t>
            </a:r>
            <a:r>
              <a:rPr lang="id-ID" b="1" dirty="0">
                <a:solidFill>
                  <a:srgbClr val="FFFF00"/>
                </a:solidFill>
              </a:rPr>
              <a:t>74</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69913" indent="-569913"/>
            <a:r>
              <a:rPr lang="id-ID" b="1" dirty="0">
                <a:solidFill>
                  <a:schemeClr val="tx1"/>
                </a:solidFill>
                <a:latin typeface="Cambria" pitchFamily="18" charset="0"/>
              </a:rPr>
              <a:t>2.3.2 PERGURUAN TINGGI MEMILIKI ANALISIS JABATAN, DESKRIPSI TUGAS, PROGRAM PENINGKATAN KOMPETENSI MANAJERIAL YANG MENJAMIN TERJADINYA PROSES PENGELOLAAN YANG EFEKTIF DAN EFISIEN DI SETIAP UNIT KERJA</a:t>
            </a:r>
            <a:endParaRPr lang="en-US" b="1" dirty="0">
              <a:solidFill>
                <a:schemeClr val="tx1"/>
              </a:solidFill>
              <a:latin typeface="Cambria" pitchFamily="18" charset="0"/>
            </a:endParaRPr>
          </a:p>
        </p:txBody>
      </p:sp>
      <p:sp>
        <p:nvSpPr>
          <p:cNvPr id="16" name="Rectangle 15"/>
          <p:cNvSpPr/>
          <p:nvPr/>
        </p:nvSpPr>
        <p:spPr>
          <a:xfrm>
            <a:off x="6934200" y="1524000"/>
            <a:ext cx="22098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a:solidFill>
                  <a:schemeClr val="tx1"/>
                </a:solidFill>
                <a:latin typeface="Book Antiqua" pitchFamily="18" charset="0"/>
              </a:rPr>
              <a:t>Desain struktur organisasi</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Deskripsi tugas tingkat universitas dan fakultas</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Wewenang dan Tugas (WT)</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Konsep yang dijalankan adalah Plan-Do-Check- Action.</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Program kompetensi manajerial dilakukan secara berkala (pelatihan</a:t>
            </a:r>
            <a:r>
              <a:rPr lang="en-US" sz="1600" dirty="0">
                <a:solidFill>
                  <a:schemeClr val="tx1"/>
                </a:solidFill>
                <a:latin typeface="Book Antiqua" pitchFamily="18" charset="0"/>
              </a:rPr>
              <a:t> </a:t>
            </a:r>
            <a:r>
              <a:rPr lang="en-US" sz="1600" dirty="0" err="1">
                <a:solidFill>
                  <a:schemeClr val="tx1"/>
                </a:solidFill>
                <a:latin typeface="Book Antiqua" pitchFamily="18" charset="0"/>
              </a:rPr>
              <a:t>karyawan</a:t>
            </a:r>
            <a:r>
              <a:rPr lang="id-ID" sz="1600" dirty="0">
                <a:solidFill>
                  <a:schemeClr val="tx1"/>
                </a:solidFill>
                <a:latin typeface="Book Antiqua" pitchFamily="18" charset="0"/>
              </a:rPr>
              <a:t>,</a:t>
            </a:r>
            <a:r>
              <a:rPr lang="en-US" sz="1600" dirty="0">
                <a:solidFill>
                  <a:schemeClr val="tx1"/>
                </a:solidFill>
                <a:latin typeface="Book Antiqua" pitchFamily="18" charset="0"/>
              </a:rPr>
              <a:t> </a:t>
            </a:r>
            <a:r>
              <a:rPr lang="en-US" sz="1600" dirty="0" err="1">
                <a:solidFill>
                  <a:schemeClr val="tx1"/>
                </a:solidFill>
                <a:latin typeface="Book Antiqua" pitchFamily="18" charset="0"/>
              </a:rPr>
              <a:t>dosen</a:t>
            </a:r>
            <a:r>
              <a:rPr lang="en-US" sz="1600" dirty="0">
                <a:solidFill>
                  <a:schemeClr val="tx1"/>
                </a:solidFill>
                <a:latin typeface="Book Antiqua" pitchFamily="18" charset="0"/>
              </a:rPr>
              <a:t>, </a:t>
            </a:r>
            <a:r>
              <a:rPr lang="id-ID" sz="1600" dirty="0">
                <a:solidFill>
                  <a:schemeClr val="tx1"/>
                </a:solidFill>
                <a:latin typeface="Book Antiqua" pitchFamily="18" charset="0"/>
              </a:rPr>
              <a:t>pimpinan) </a:t>
            </a:r>
          </a:p>
        </p:txBody>
      </p:sp>
      <p:sp>
        <p:nvSpPr>
          <p:cNvPr id="6" name="Content Placeholder 5"/>
          <p:cNvSpPr>
            <a:spLocks noGrp="1"/>
          </p:cNvSpPr>
          <p:nvPr>
            <p:ph idx="1"/>
          </p:nvPr>
        </p:nvSpPr>
        <p:spPr>
          <a:xfrm>
            <a:off x="0" y="1554162"/>
            <a:ext cx="6858000" cy="5303838"/>
          </a:xfrm>
        </p:spPr>
        <p:txBody>
          <a:bodyPr>
            <a:noAutofit/>
          </a:bodyPr>
          <a:lstStyle/>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(2)</a:t>
            </a:r>
          </a:p>
          <a:p>
            <a:pPr lvl="0">
              <a:spcBef>
                <a:spcPts val="0"/>
              </a:spcBef>
              <a:buClrTx/>
              <a:buSzTx/>
              <a:buNone/>
              <a:defRPr/>
            </a:pPr>
            <a:r>
              <a:rPr lang="en-US" sz="1800" dirty="0">
                <a:solidFill>
                  <a:srgbClr val="000000"/>
                </a:solidFill>
                <a:latin typeface="Arial"/>
                <a:ea typeface="Times New Roman"/>
              </a:rPr>
              <a:t>	P</a:t>
            </a:r>
            <a:r>
              <a:rPr lang="id-ID" sz="1800" dirty="0">
                <a:solidFill>
                  <a:srgbClr val="000000"/>
                </a:solidFill>
                <a:latin typeface="Arial"/>
                <a:ea typeface="Times New Roman"/>
              </a:rPr>
              <a:t>erguruan tinggi memiliki</a:t>
            </a:r>
            <a:r>
              <a:rPr lang="en-US" sz="1800" dirty="0">
                <a:solidFill>
                  <a:srgbClr val="000000"/>
                </a:solidFill>
                <a:latin typeface="Arial"/>
                <a:ea typeface="Times New Roman"/>
              </a:rPr>
              <a:t>:</a:t>
            </a:r>
            <a:endParaRPr lang="en-US" sz="1800" dirty="0">
              <a:solidFill>
                <a:schemeClr val="tx1"/>
              </a:solidFill>
              <a:latin typeface="Times New Roman"/>
              <a:ea typeface="Times New Roman"/>
            </a:endParaRPr>
          </a:p>
          <a:p>
            <a:pPr lvl="0">
              <a:spcBef>
                <a:spcPts val="0"/>
              </a:spcBef>
              <a:buClrTx/>
              <a:buSzTx/>
              <a:buNone/>
              <a:defRPr/>
            </a:pPr>
            <a:r>
              <a:rPr lang="en-US" sz="1800" dirty="0">
                <a:solidFill>
                  <a:schemeClr val="tx1"/>
                </a:solidFill>
                <a:latin typeface="Times New Roman"/>
                <a:ea typeface="Times New Roman"/>
                <a:cs typeface="Times New Roman"/>
              </a:rPr>
              <a:t>	(1)   </a:t>
            </a:r>
            <a:r>
              <a:rPr lang="id-ID" sz="1800" dirty="0">
                <a:solidFill>
                  <a:srgbClr val="000000"/>
                </a:solidFill>
                <a:latin typeface="Arial"/>
                <a:ea typeface="Times New Roman"/>
                <a:cs typeface="Times New Roman"/>
              </a:rPr>
              <a:t>rancangan dan analisis jabatan,</a:t>
            </a:r>
            <a:endParaRPr lang="en-US" sz="1800" dirty="0">
              <a:solidFill>
                <a:srgbClr val="000000"/>
              </a:solidFill>
              <a:latin typeface="Arial"/>
              <a:ea typeface="Times New Roman"/>
              <a:cs typeface="Times New Roman"/>
            </a:endParaRPr>
          </a:p>
          <a:p>
            <a:pPr lvl="0">
              <a:spcBef>
                <a:spcPts val="0"/>
              </a:spcBef>
              <a:buClrTx/>
              <a:buSzTx/>
              <a:buNone/>
              <a:defRPr/>
            </a:pPr>
            <a:r>
              <a:rPr lang="en-US" sz="1800" dirty="0">
                <a:solidFill>
                  <a:srgbClr val="000000"/>
                </a:solidFill>
                <a:latin typeface="Arial"/>
                <a:ea typeface="Times New Roman"/>
                <a:cs typeface="Times New Roman"/>
              </a:rPr>
              <a:t>	(2)   </a:t>
            </a:r>
            <a:r>
              <a:rPr lang="id-ID" sz="1800" dirty="0">
                <a:solidFill>
                  <a:srgbClr val="000000"/>
                </a:solidFill>
                <a:latin typeface="Arial"/>
                <a:ea typeface="Times New Roman"/>
                <a:cs typeface="Times New Roman"/>
              </a:rPr>
              <a:t>uraian tugas,</a:t>
            </a:r>
            <a:endParaRPr lang="en-US" sz="1800" dirty="0">
              <a:solidFill>
                <a:srgbClr val="000000"/>
              </a:solidFill>
              <a:latin typeface="Arial"/>
              <a:ea typeface="Times New Roman"/>
              <a:cs typeface="Times New Roman"/>
            </a:endParaRPr>
          </a:p>
          <a:p>
            <a:pPr lvl="0">
              <a:spcBef>
                <a:spcPts val="0"/>
              </a:spcBef>
              <a:buClrTx/>
              <a:buSzTx/>
              <a:buNone/>
              <a:defRPr/>
            </a:pPr>
            <a:r>
              <a:rPr lang="en-US" sz="1800" dirty="0">
                <a:solidFill>
                  <a:srgbClr val="000000"/>
                </a:solidFill>
                <a:latin typeface="Arial"/>
                <a:ea typeface="Times New Roman"/>
                <a:cs typeface="Times New Roman"/>
              </a:rPr>
              <a:t>	(3)   </a:t>
            </a:r>
            <a:r>
              <a:rPr lang="id-ID" sz="1800" dirty="0">
                <a:solidFill>
                  <a:srgbClr val="000000"/>
                </a:solidFill>
                <a:latin typeface="Arial"/>
                <a:ea typeface="Times New Roman"/>
                <a:cs typeface="Times New Roman"/>
              </a:rPr>
              <a:t>prosedur kerja, </a:t>
            </a:r>
            <a:endParaRPr lang="id-ID" sz="1800" dirty="0">
              <a:solidFill>
                <a:schemeClr val="tx1"/>
              </a:solidFill>
              <a:latin typeface="Times New Roman"/>
              <a:ea typeface="Times New Roman"/>
              <a:cs typeface="Times New Roman"/>
            </a:endParaRPr>
          </a:p>
          <a:p>
            <a:pPr marL="344488" lvl="0" indent="0">
              <a:spcBef>
                <a:spcPts val="0"/>
              </a:spcBef>
              <a:buClrTx/>
              <a:buSzTx/>
              <a:buNone/>
              <a:defRPr/>
            </a:pPr>
            <a:r>
              <a:rPr lang="id-ID" sz="1800" dirty="0">
                <a:solidFill>
                  <a:srgbClr val="000000"/>
                </a:solidFill>
                <a:latin typeface="Arial"/>
                <a:ea typeface="Times New Roman"/>
              </a:rPr>
              <a:t>tetapi tidak menggambarkan keefektifan dan efisiensi manajemen operasi di setiap unit kerja</a:t>
            </a:r>
            <a:endParaRPr lang="en-US" sz="1800" dirty="0">
              <a:solidFill>
                <a:schemeClr val="tx1"/>
              </a:solidFill>
            </a:endParaRPr>
          </a:p>
          <a:p>
            <a:pPr>
              <a:spcBef>
                <a:spcPts val="0"/>
              </a:spcBef>
              <a:buClrTx/>
              <a:buSzTx/>
              <a:buNone/>
              <a:defRPr/>
            </a:pPr>
            <a:endParaRPr lang="en-US" sz="1800" b="1"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(1)</a:t>
            </a:r>
          </a:p>
          <a:p>
            <a:pPr lvl="0">
              <a:spcBef>
                <a:spcPts val="0"/>
              </a:spcBef>
              <a:buClrTx/>
              <a:buSzTx/>
              <a:buNone/>
              <a:defRPr/>
            </a:pPr>
            <a:r>
              <a:rPr lang="en-US" sz="1800" b="1" dirty="0">
                <a:solidFill>
                  <a:srgbClr val="000000"/>
                </a:solidFill>
                <a:latin typeface="Arial" pitchFamily="34" charset="0"/>
                <a:ea typeface="Times New Roman"/>
                <a:cs typeface="Arial" pitchFamily="34" charset="0"/>
              </a:rPr>
              <a:t>	</a:t>
            </a:r>
            <a:r>
              <a:rPr lang="en-US" sz="1800" dirty="0">
                <a:solidFill>
                  <a:srgbClr val="000000"/>
                </a:solidFill>
                <a:latin typeface="Arial"/>
                <a:ea typeface="Times New Roman"/>
              </a:rPr>
              <a:t>P</a:t>
            </a:r>
            <a:r>
              <a:rPr lang="id-ID" sz="1800" dirty="0">
                <a:solidFill>
                  <a:srgbClr val="000000"/>
                </a:solidFill>
                <a:latin typeface="Arial"/>
                <a:ea typeface="Times New Roman"/>
              </a:rPr>
              <a:t>erguruan tinggi tidak memiliki</a:t>
            </a:r>
            <a:r>
              <a:rPr lang="en-US" sz="1800" dirty="0">
                <a:solidFill>
                  <a:srgbClr val="000000"/>
                </a:solidFill>
                <a:latin typeface="Arial"/>
                <a:ea typeface="Times New Roman"/>
              </a:rPr>
              <a:t>:</a:t>
            </a:r>
            <a:endParaRPr lang="en-US" sz="1800" dirty="0">
              <a:solidFill>
                <a:schemeClr val="tx1"/>
              </a:solidFill>
              <a:latin typeface="Times New Roman"/>
              <a:ea typeface="Times New Roman"/>
            </a:endParaRPr>
          </a:p>
          <a:p>
            <a:pPr lvl="0">
              <a:spcBef>
                <a:spcPts val="0"/>
              </a:spcBef>
              <a:buClrTx/>
              <a:buSzTx/>
              <a:buNone/>
              <a:defRPr/>
            </a:pPr>
            <a:r>
              <a:rPr lang="en-US" sz="1800" dirty="0">
                <a:solidFill>
                  <a:schemeClr val="tx1"/>
                </a:solidFill>
                <a:latin typeface="Times New Roman"/>
                <a:ea typeface="Times New Roman"/>
                <a:cs typeface="Times New Roman"/>
              </a:rPr>
              <a:t>	(1)   </a:t>
            </a:r>
            <a:r>
              <a:rPr lang="id-ID" sz="1800" dirty="0">
                <a:solidFill>
                  <a:srgbClr val="000000"/>
                </a:solidFill>
                <a:latin typeface="Arial"/>
                <a:ea typeface="Times New Roman"/>
                <a:cs typeface="Times New Roman"/>
              </a:rPr>
              <a:t>rancangan dan analisis jabatan, </a:t>
            </a:r>
            <a:endParaRPr lang="en-US" sz="1800" dirty="0">
              <a:solidFill>
                <a:schemeClr val="tx1"/>
              </a:solidFill>
              <a:latin typeface="Times New Roman"/>
              <a:ea typeface="Times New Roman"/>
              <a:cs typeface="Times New Roman"/>
            </a:endParaRPr>
          </a:p>
          <a:p>
            <a:pPr lvl="0">
              <a:spcBef>
                <a:spcPts val="0"/>
              </a:spcBef>
              <a:buClrTx/>
              <a:buSzTx/>
              <a:buNone/>
              <a:defRPr/>
            </a:pPr>
            <a:r>
              <a:rPr lang="en-US" sz="1800" dirty="0">
                <a:solidFill>
                  <a:schemeClr val="tx1"/>
                </a:solidFill>
                <a:latin typeface="Times New Roman"/>
                <a:ea typeface="Times New Roman"/>
                <a:cs typeface="Times New Roman"/>
              </a:rPr>
              <a:t>	(2)   </a:t>
            </a:r>
            <a:r>
              <a:rPr lang="id-ID" sz="1800" dirty="0">
                <a:solidFill>
                  <a:srgbClr val="000000"/>
                </a:solidFill>
                <a:latin typeface="Arial"/>
                <a:ea typeface="Times New Roman"/>
                <a:cs typeface="Times New Roman"/>
              </a:rPr>
              <a:t>uraian tugas,</a:t>
            </a:r>
            <a:endParaRPr lang="en-US" sz="1800" dirty="0">
              <a:solidFill>
                <a:srgbClr val="000000"/>
              </a:solidFill>
              <a:latin typeface="Arial"/>
              <a:ea typeface="Times New Roman"/>
              <a:cs typeface="Times New Roman"/>
            </a:endParaRPr>
          </a:p>
          <a:p>
            <a:pPr lvl="0">
              <a:spcBef>
                <a:spcPts val="0"/>
              </a:spcBef>
              <a:buClrTx/>
              <a:buSzTx/>
              <a:buNone/>
              <a:defRPr/>
            </a:pPr>
            <a:r>
              <a:rPr lang="en-US" sz="1800" dirty="0">
                <a:solidFill>
                  <a:srgbClr val="000000"/>
                </a:solidFill>
                <a:latin typeface="Arial"/>
                <a:ea typeface="Times New Roman"/>
                <a:cs typeface="Times New Roman"/>
              </a:rPr>
              <a:t>	(3)   </a:t>
            </a:r>
            <a:r>
              <a:rPr lang="id-ID" sz="1800" dirty="0">
                <a:solidFill>
                  <a:srgbClr val="000000"/>
                </a:solidFill>
                <a:latin typeface="Arial"/>
                <a:ea typeface="Times New Roman"/>
                <a:cs typeface="Times New Roman"/>
              </a:rPr>
              <a:t>prosedur kerja,</a:t>
            </a:r>
            <a:endParaRPr lang="en-US" sz="1800" dirty="0">
              <a:solidFill>
                <a:srgbClr val="000000"/>
              </a:solidFill>
              <a:latin typeface="Arial"/>
              <a:ea typeface="Times New Roman"/>
              <a:cs typeface="Times New Roman"/>
            </a:endParaRPr>
          </a:p>
          <a:p>
            <a:pPr marL="749300" lvl="0" indent="-749300">
              <a:spcBef>
                <a:spcPts val="0"/>
              </a:spcBef>
              <a:buClrTx/>
              <a:buSzTx/>
              <a:buNone/>
              <a:defRPr/>
            </a:pPr>
            <a:r>
              <a:rPr lang="en-US" sz="1800" dirty="0">
                <a:solidFill>
                  <a:srgbClr val="000000"/>
                </a:solidFill>
                <a:latin typeface="Arial"/>
                <a:ea typeface="Times New Roman"/>
                <a:cs typeface="Times New Roman"/>
              </a:rPr>
              <a:t>      (4)  </a:t>
            </a:r>
            <a:r>
              <a:rPr lang="id-ID" sz="1800" dirty="0">
                <a:solidFill>
                  <a:srgbClr val="000000"/>
                </a:solidFill>
                <a:latin typeface="Arial"/>
                <a:ea typeface="Times New Roman"/>
                <a:cs typeface="Times New Roman"/>
              </a:rPr>
              <a:t>program peningkatan kompetensi manajerial yang sistematis untuk pengelola unit kerja.</a:t>
            </a:r>
            <a:endParaRPr lang="id-ID" sz="1800" dirty="0">
              <a:solidFill>
                <a:schemeClr val="tx1"/>
              </a:solidFill>
              <a:latin typeface="Times New Roman"/>
              <a:ea typeface="Times New Roman"/>
              <a:cs typeface="Times New Roman"/>
            </a:endParaRPr>
          </a:p>
          <a:p>
            <a:pPr lvl="0">
              <a:spcBef>
                <a:spcPts val="0"/>
              </a:spcBef>
              <a:buClrTx/>
              <a:buSzTx/>
              <a:buFont typeface="Arial" pitchFamily="34" charset="0"/>
              <a:buChar char="•"/>
              <a:defRPr/>
            </a:pPr>
            <a:endParaRPr lang="en-US" sz="2800" dirty="0">
              <a:solidFill>
                <a:schemeClr val="tx1"/>
              </a:solidFill>
            </a:endParaRPr>
          </a:p>
          <a:p>
            <a:pPr lvl="0">
              <a:spcBef>
                <a:spcPts val="0"/>
              </a:spcBef>
              <a:buClrTx/>
              <a:buSzTx/>
              <a:buFont typeface="Wingdings"/>
              <a:buChar char="à"/>
              <a:defRPr/>
            </a:pPr>
            <a:endParaRPr lang="en-US" sz="1800" b="1" dirty="0">
              <a:solidFill>
                <a:srgbClr val="000000"/>
              </a:solidFill>
              <a:latin typeface="Arial" pitchFamily="34" charset="0"/>
              <a:cs typeface="Arial" pitchFamily="34" charset="0"/>
            </a:endParaRPr>
          </a:p>
          <a:p>
            <a:pPr>
              <a:spcBef>
                <a:spcPts val="0"/>
              </a:spcBef>
              <a:buClrTx/>
              <a:buSzTx/>
              <a:buNone/>
              <a:defRPr/>
            </a:pPr>
            <a:r>
              <a:rPr lang="en-US" sz="1800" dirty="0">
                <a:solidFill>
                  <a:srgbClr val="000000"/>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spcBef>
                <a:spcPts val="0"/>
              </a:spcBef>
              <a:buNone/>
            </a:pPr>
            <a:endParaRPr lang="en-US" sz="1800" dirty="0">
              <a:latin typeface="Arial" pitchFamily="34" charset="0"/>
              <a:cs typeface="Arial" pitchFamily="34" charset="0"/>
            </a:endParaRPr>
          </a:p>
        </p:txBody>
      </p:sp>
      <p:sp>
        <p:nvSpPr>
          <p:cNvPr id="7" name="Rectangle 6"/>
          <p:cNvSpPr/>
          <p:nvPr/>
        </p:nvSpPr>
        <p:spPr>
          <a:xfrm>
            <a:off x="6934200" y="0"/>
            <a:ext cx="22098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en-US" b="1" dirty="0">
                <a:solidFill>
                  <a:srgbClr val="FFFF00"/>
                </a:solidFill>
              </a:rPr>
              <a:t>0.</a:t>
            </a:r>
            <a:r>
              <a:rPr lang="id-ID" b="1" dirty="0">
                <a:solidFill>
                  <a:srgbClr val="FFFF00"/>
                </a:solidFill>
              </a:rPr>
              <a:t>74</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9300" indent="-749300"/>
            <a:r>
              <a:rPr lang="id-ID" sz="2400" b="1" dirty="0">
                <a:solidFill>
                  <a:schemeClr val="tx1"/>
                </a:solidFill>
                <a:latin typeface="Cambria" pitchFamily="18" charset="0"/>
              </a:rPr>
              <a:t>2.3.3 DISEMINASI HASIL KERJA PERGURUAN TINGGI SEBAGAI AKUNTABILITAS PUBLIK, SERTA KEBERKALAANNYA</a:t>
            </a:r>
            <a:endParaRPr lang="en-US" sz="2400" b="1" dirty="0">
              <a:solidFill>
                <a:schemeClr val="tx1"/>
              </a:solidFill>
              <a:latin typeface="Cambria" pitchFamily="18" charset="0"/>
            </a:endParaRP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r>
              <a:rPr lang="id-ID" sz="1600" dirty="0">
                <a:solidFill>
                  <a:schemeClr val="tx1"/>
                </a:solidFill>
                <a:latin typeface="Book Antiqua" pitchFamily="18" charset="0"/>
              </a:rPr>
              <a:t>Laporan Rektor</a:t>
            </a:r>
          </a:p>
          <a:p>
            <a:pPr marL="514350" indent="-514350"/>
            <a:endParaRPr lang="id-ID" sz="1600" dirty="0">
              <a:solidFill>
                <a:schemeClr val="tx1"/>
              </a:solidFill>
              <a:latin typeface="Book Antiqua" pitchFamily="18" charset="0"/>
            </a:endParaRPr>
          </a:p>
          <a:p>
            <a:r>
              <a:rPr lang="id-ID" sz="1600" dirty="0">
                <a:solidFill>
                  <a:schemeClr val="tx1"/>
                </a:solidFill>
                <a:latin typeface="Book Antiqua" pitchFamily="18" charset="0"/>
              </a:rPr>
              <a:t>Laporan tahunan kinerja unit</a:t>
            </a:r>
          </a:p>
          <a:p>
            <a:pPr marL="514350" indent="-514350"/>
            <a:endParaRPr lang="id-ID" sz="1600" dirty="0">
              <a:solidFill>
                <a:schemeClr val="tx1"/>
              </a:solidFill>
              <a:latin typeface="Book Antiqua" pitchFamily="18" charset="0"/>
            </a:endParaRPr>
          </a:p>
          <a:p>
            <a:pPr marL="514350" indent="-514350"/>
            <a:r>
              <a:rPr lang="id-ID" sz="1600" dirty="0">
                <a:solidFill>
                  <a:schemeClr val="tx1"/>
                </a:solidFill>
                <a:latin typeface="Book Antiqua" pitchFamily="18" charset="0"/>
              </a:rPr>
              <a:t>Website</a:t>
            </a:r>
          </a:p>
        </p:txBody>
      </p:sp>
      <p:sp>
        <p:nvSpPr>
          <p:cNvPr id="6" name="Content Placeholder 5"/>
          <p:cNvSpPr>
            <a:spLocks noGrp="1"/>
          </p:cNvSpPr>
          <p:nvPr>
            <p:ph idx="1"/>
          </p:nvPr>
        </p:nvSpPr>
        <p:spPr>
          <a:xfrm>
            <a:off x="0" y="1554162"/>
            <a:ext cx="7162800" cy="5303838"/>
          </a:xfrm>
        </p:spPr>
        <p:txBody>
          <a:bodyPr>
            <a:normAutofit/>
          </a:bodyPr>
          <a:lstStyle/>
          <a:p>
            <a:pPr lvl="0">
              <a:spcBef>
                <a:spcPts val="0"/>
              </a:spcBef>
              <a:buClrTx/>
              <a:buSzTx/>
              <a:buFont typeface="Wingdings"/>
              <a:buChar char="à"/>
              <a:defRPr/>
            </a:pPr>
            <a:r>
              <a:rPr lang="id-ID" sz="1600" b="1" dirty="0">
                <a:solidFill>
                  <a:schemeClr val="tx1"/>
                </a:solidFill>
                <a:latin typeface="Arial" pitchFamily="34" charset="0"/>
                <a:cs typeface="Arial" pitchFamily="34" charset="0"/>
              </a:rPr>
              <a:t>Point (</a:t>
            </a:r>
            <a:r>
              <a:rPr lang="en-US" sz="1600" b="1" dirty="0">
                <a:solidFill>
                  <a:schemeClr val="tx1"/>
                </a:solidFill>
                <a:latin typeface="Arial" pitchFamily="34" charset="0"/>
                <a:cs typeface="Arial" pitchFamily="34" charset="0"/>
              </a:rPr>
              <a:t>4</a:t>
            </a:r>
            <a:r>
              <a:rPr lang="id-ID" sz="1600" b="1" dirty="0">
                <a:solidFill>
                  <a:schemeClr val="tx1"/>
                </a:solidFill>
                <a:latin typeface="Arial" pitchFamily="34" charset="0"/>
                <a:cs typeface="Arial" pitchFamily="34" charset="0"/>
              </a:rPr>
              <a:t>)</a:t>
            </a:r>
            <a:endParaRPr lang="en-US" sz="1600" b="1" dirty="0">
              <a:solidFill>
                <a:schemeClr val="tx1"/>
              </a:solidFill>
              <a:latin typeface="Arial" pitchFamily="34" charset="0"/>
              <a:cs typeface="Arial" pitchFamily="34" charset="0"/>
            </a:endParaRPr>
          </a:p>
          <a:p>
            <a:pPr>
              <a:spcBef>
                <a:spcPts val="0"/>
              </a:spcBef>
              <a:buClrTx/>
              <a:buSzTx/>
              <a:buNone/>
              <a:defRPr/>
            </a:pPr>
            <a:r>
              <a:rPr lang="en-US" sz="1600" b="1" dirty="0">
                <a:solidFill>
                  <a:schemeClr val="tx1"/>
                </a:solidFill>
                <a:latin typeface="Arial" pitchFamily="34" charset="0"/>
                <a:ea typeface="Times New Roman"/>
                <a:cs typeface="Arial" pitchFamily="34" charset="0"/>
              </a:rPr>
              <a:t>	</a:t>
            </a:r>
            <a:r>
              <a:rPr lang="id-ID" sz="1600" dirty="0">
                <a:solidFill>
                  <a:srgbClr val="000000"/>
                </a:solidFill>
                <a:latin typeface="Arial"/>
                <a:ea typeface="Times New Roman"/>
              </a:rPr>
              <a:t>Perguruan tinggi secara bertanggung jawab menyebarluaskan hasil kinerjanya secara berkala kepada semua </a:t>
            </a:r>
            <a:r>
              <a:rPr lang="id-ID" sz="1600" i="1" dirty="0">
                <a:solidFill>
                  <a:srgbClr val="000000"/>
                </a:solidFill>
                <a:latin typeface="Arial"/>
                <a:ea typeface="Times New Roman"/>
              </a:rPr>
              <a:t>stakeholders</a:t>
            </a:r>
            <a:r>
              <a:rPr lang="id-ID" sz="1600" dirty="0">
                <a:solidFill>
                  <a:srgbClr val="000000"/>
                </a:solidFill>
                <a:latin typeface="Arial"/>
                <a:ea typeface="Times New Roman"/>
              </a:rPr>
              <a:t>, minimal setiap tahun.</a:t>
            </a:r>
            <a:endParaRPr lang="en-US" sz="1600" dirty="0"/>
          </a:p>
          <a:p>
            <a:pPr lvl="0">
              <a:spcBef>
                <a:spcPts val="0"/>
              </a:spcBef>
              <a:buClrTx/>
              <a:buSzTx/>
              <a:buNone/>
              <a:defRPr/>
            </a:pPr>
            <a:endParaRPr lang="id-ID" sz="16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600" b="1" dirty="0">
                <a:solidFill>
                  <a:schemeClr val="tx1"/>
                </a:solidFill>
                <a:latin typeface="Arial" pitchFamily="34" charset="0"/>
                <a:ea typeface="Times New Roman"/>
                <a:cs typeface="Arial" pitchFamily="34" charset="0"/>
                <a:sym typeface="Wingdings" pitchFamily="2" charset="2"/>
              </a:rPr>
              <a:t>Point </a:t>
            </a:r>
            <a:r>
              <a:rPr lang="id-ID" sz="1600" b="1" dirty="0">
                <a:solidFill>
                  <a:schemeClr val="tx1"/>
                </a:solidFill>
                <a:latin typeface="Arial" pitchFamily="34" charset="0"/>
                <a:ea typeface="Times New Roman"/>
                <a:cs typeface="Arial" pitchFamily="34" charset="0"/>
              </a:rPr>
              <a:t>(</a:t>
            </a:r>
            <a:r>
              <a:rPr lang="en-US" sz="1600" b="1" dirty="0">
                <a:solidFill>
                  <a:schemeClr val="tx1"/>
                </a:solidFill>
                <a:latin typeface="Arial" pitchFamily="34" charset="0"/>
                <a:ea typeface="Times New Roman"/>
                <a:cs typeface="Arial" pitchFamily="34" charset="0"/>
              </a:rPr>
              <a:t>3</a:t>
            </a:r>
            <a:r>
              <a:rPr lang="id-ID" sz="1600" b="1" dirty="0">
                <a:solidFill>
                  <a:schemeClr val="tx1"/>
                </a:solidFill>
                <a:latin typeface="Arial" pitchFamily="34" charset="0"/>
                <a:ea typeface="Times New Roman"/>
                <a:cs typeface="Arial" pitchFamily="34" charset="0"/>
              </a:rPr>
              <a:t>)</a:t>
            </a:r>
            <a:endParaRPr lang="en-US" sz="1600" b="1" dirty="0">
              <a:solidFill>
                <a:schemeClr val="tx1"/>
              </a:solidFill>
              <a:latin typeface="Arial" pitchFamily="34" charset="0"/>
              <a:ea typeface="Times New Roman"/>
              <a:cs typeface="Arial" pitchFamily="34" charset="0"/>
            </a:endParaRPr>
          </a:p>
          <a:p>
            <a:pPr>
              <a:spcBef>
                <a:spcPts val="0"/>
              </a:spcBef>
              <a:buClrTx/>
              <a:buSzTx/>
              <a:buNone/>
              <a:defRPr/>
            </a:pPr>
            <a:r>
              <a:rPr lang="en-US" sz="1600" dirty="0">
                <a:solidFill>
                  <a:srgbClr val="000000"/>
                </a:solidFill>
                <a:latin typeface="Arial" pitchFamily="34" charset="0"/>
                <a:ea typeface="Times New Roman"/>
                <a:cs typeface="Arial" pitchFamily="34" charset="0"/>
              </a:rPr>
              <a:t>	</a:t>
            </a:r>
            <a:r>
              <a:rPr lang="id-ID" sz="1600" dirty="0">
                <a:solidFill>
                  <a:srgbClr val="000000"/>
                </a:solidFill>
                <a:latin typeface="Arial"/>
                <a:ea typeface="Times New Roman"/>
              </a:rPr>
              <a:t>Perguruan tinggi secara bertanggung jawab menyebarluaskan hasil kinerjanya secara berkala, tetapi hanya untuk internal </a:t>
            </a:r>
            <a:r>
              <a:rPr lang="id-ID" sz="1600" i="1" dirty="0">
                <a:solidFill>
                  <a:srgbClr val="000000"/>
                </a:solidFill>
                <a:latin typeface="Arial"/>
                <a:ea typeface="Times New Roman"/>
              </a:rPr>
              <a:t>stakeholders</a:t>
            </a:r>
            <a:r>
              <a:rPr lang="id-ID" sz="1600" dirty="0">
                <a:solidFill>
                  <a:srgbClr val="000000"/>
                </a:solidFill>
                <a:latin typeface="Arial"/>
                <a:ea typeface="Times New Roman"/>
              </a:rPr>
              <a:t>.</a:t>
            </a:r>
            <a:endParaRPr lang="en-US" sz="1600" dirty="0"/>
          </a:p>
          <a:p>
            <a:pPr lvl="0">
              <a:spcBef>
                <a:spcPts val="0"/>
              </a:spcBef>
              <a:buClrTx/>
              <a:buSzTx/>
              <a:buNone/>
              <a:defRPr/>
            </a:pPr>
            <a:endParaRPr lang="en-US" sz="1600" dirty="0">
              <a:solidFill>
                <a:srgbClr val="000000"/>
              </a:solidFill>
              <a:latin typeface="Arial" pitchFamily="34" charset="0"/>
              <a:ea typeface="Times New Roman"/>
              <a:cs typeface="Arial" pitchFamily="34" charset="0"/>
            </a:endParaRPr>
          </a:p>
          <a:p>
            <a:pPr lvl="0">
              <a:spcBef>
                <a:spcPts val="0"/>
              </a:spcBef>
              <a:buClrTx/>
              <a:buSzTx/>
              <a:buFont typeface="Wingdings"/>
              <a:buChar char="à"/>
              <a:defRPr/>
            </a:pPr>
            <a:r>
              <a:rPr lang="en-US" sz="1600" b="1" dirty="0">
                <a:solidFill>
                  <a:srgbClr val="000000"/>
                </a:solidFill>
                <a:latin typeface="Arial" pitchFamily="34" charset="0"/>
                <a:cs typeface="Arial" pitchFamily="34" charset="0"/>
              </a:rPr>
              <a:t>Point (2)</a:t>
            </a:r>
          </a:p>
          <a:p>
            <a:pPr lvl="0">
              <a:spcBef>
                <a:spcPts val="0"/>
              </a:spcBef>
              <a:buClrTx/>
              <a:buSzTx/>
              <a:buNone/>
              <a:defRPr/>
            </a:pPr>
            <a:r>
              <a:rPr lang="en-US" sz="1600" dirty="0">
                <a:solidFill>
                  <a:srgbClr val="000000"/>
                </a:solidFill>
                <a:latin typeface="Arial" pitchFamily="34" charset="0"/>
                <a:ea typeface="Times New Roman"/>
                <a:cs typeface="Arial" pitchFamily="34" charset="0"/>
              </a:rPr>
              <a:t>	</a:t>
            </a:r>
            <a:r>
              <a:rPr lang="id-ID" sz="1600" dirty="0">
                <a:solidFill>
                  <a:srgbClr val="000000"/>
                </a:solidFill>
                <a:latin typeface="Arial"/>
                <a:ea typeface="Times New Roman"/>
              </a:rPr>
              <a:t>Perguruan tinggi secara bertanggung jawab menyebarluaskan hasil </a:t>
            </a:r>
            <a:r>
              <a:rPr lang="id-ID" sz="1800" dirty="0">
                <a:solidFill>
                  <a:srgbClr val="000000"/>
                </a:solidFill>
                <a:latin typeface="Arial"/>
                <a:ea typeface="Times New Roman"/>
              </a:rPr>
              <a:t>kinerjanya kepada internal </a:t>
            </a:r>
            <a:r>
              <a:rPr lang="id-ID" sz="1800" i="1" dirty="0">
                <a:solidFill>
                  <a:srgbClr val="000000"/>
                </a:solidFill>
                <a:latin typeface="Arial"/>
                <a:ea typeface="Times New Roman"/>
              </a:rPr>
              <a:t>stakeholders</a:t>
            </a:r>
            <a:r>
              <a:rPr lang="id-ID" sz="1800" dirty="0">
                <a:solidFill>
                  <a:srgbClr val="000000"/>
                </a:solidFill>
                <a:latin typeface="Arial"/>
                <a:ea typeface="Times New Roman"/>
              </a:rPr>
              <a:t>, tetapi tidak</a:t>
            </a:r>
            <a:r>
              <a:rPr lang="en-US" sz="1800" dirty="0">
                <a:solidFill>
                  <a:srgbClr val="000000"/>
                </a:solidFill>
                <a:latin typeface="Arial"/>
                <a:ea typeface="Times New Roman"/>
              </a:rPr>
              <a:t> d</a:t>
            </a:r>
            <a:r>
              <a:rPr lang="id-ID" sz="1800" dirty="0">
                <a:solidFill>
                  <a:srgbClr val="000000"/>
                </a:solidFill>
                <a:latin typeface="Arial"/>
                <a:ea typeface="Times New Roman"/>
              </a:rPr>
              <a:t>ilakukan secara</a:t>
            </a:r>
            <a:r>
              <a:rPr lang="en-US" sz="1800" dirty="0">
                <a:solidFill>
                  <a:srgbClr val="000000"/>
                </a:solidFill>
                <a:latin typeface="Arial"/>
                <a:ea typeface="Times New Roman"/>
              </a:rPr>
              <a:t> </a:t>
            </a:r>
            <a:r>
              <a:rPr lang="id-ID" sz="1800" dirty="0">
                <a:solidFill>
                  <a:srgbClr val="000000"/>
                </a:solidFill>
                <a:latin typeface="Arial"/>
                <a:ea typeface="Times New Roman"/>
              </a:rPr>
              <a:t>berkala.</a:t>
            </a:r>
            <a:endParaRPr lang="en-US" sz="1800" dirty="0">
              <a:solidFill>
                <a:schemeClr val="tx1"/>
              </a:solidFill>
            </a:endParaRPr>
          </a:p>
          <a:p>
            <a:pPr>
              <a:spcBef>
                <a:spcPts val="0"/>
              </a:spcBef>
              <a:buClrTx/>
              <a:buSzTx/>
              <a:buNone/>
              <a:defRPr/>
            </a:pPr>
            <a:endParaRPr lang="en-US" sz="1600" b="1"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1600" b="1" dirty="0">
                <a:solidFill>
                  <a:srgbClr val="000000"/>
                </a:solidFill>
                <a:latin typeface="Arial" pitchFamily="34" charset="0"/>
                <a:cs typeface="Arial" pitchFamily="34" charset="0"/>
              </a:rPr>
              <a:t>Point (1)</a:t>
            </a:r>
          </a:p>
          <a:p>
            <a:pPr>
              <a:spcBef>
                <a:spcPts val="0"/>
              </a:spcBef>
              <a:buClrTx/>
              <a:buSzTx/>
              <a:buNone/>
              <a:defRPr/>
            </a:pPr>
            <a:r>
              <a:rPr lang="en-US" sz="1600" dirty="0">
                <a:solidFill>
                  <a:srgbClr val="000000"/>
                </a:solidFill>
                <a:latin typeface="Arial"/>
                <a:ea typeface="Times New Roman"/>
              </a:rPr>
              <a:t>	</a:t>
            </a:r>
            <a:r>
              <a:rPr lang="id-ID" sz="1600" dirty="0">
                <a:solidFill>
                  <a:srgbClr val="000000"/>
                </a:solidFill>
                <a:latin typeface="Arial"/>
                <a:ea typeface="Times New Roman"/>
              </a:rPr>
              <a:t>Perguruan tinggi tidak menyebarluas-kan hasil kinerjanya kepada </a:t>
            </a:r>
            <a:r>
              <a:rPr lang="id-ID" sz="1600" i="1" dirty="0">
                <a:solidFill>
                  <a:srgbClr val="000000"/>
                </a:solidFill>
                <a:latin typeface="Arial"/>
                <a:ea typeface="Times New Roman"/>
              </a:rPr>
              <a:t>stakeholders</a:t>
            </a:r>
            <a:r>
              <a:rPr lang="id-ID" sz="1600" dirty="0">
                <a:solidFill>
                  <a:srgbClr val="000000"/>
                </a:solidFill>
                <a:latin typeface="Arial"/>
                <a:ea typeface="Times New Roman"/>
              </a:rPr>
              <a:t>.</a:t>
            </a:r>
            <a:endParaRPr lang="en-US" sz="1600" dirty="0">
              <a:solidFill>
                <a:schemeClr val="tx1"/>
              </a:solidFill>
            </a:endParaRPr>
          </a:p>
          <a:p>
            <a:pPr lvl="0">
              <a:spcBef>
                <a:spcPts val="0"/>
              </a:spcBef>
              <a:buClrTx/>
              <a:buSzTx/>
              <a:buFont typeface="Wingdings"/>
              <a:buChar char="à"/>
              <a:defRPr/>
            </a:pPr>
            <a:endParaRPr lang="en-US" sz="1600" b="1" dirty="0">
              <a:solidFill>
                <a:srgbClr val="000000"/>
              </a:solidFill>
              <a:latin typeface="Arial" pitchFamily="34" charset="0"/>
              <a:cs typeface="Arial" pitchFamily="34" charset="0"/>
            </a:endParaRPr>
          </a:p>
          <a:p>
            <a:pPr>
              <a:spcBef>
                <a:spcPts val="0"/>
              </a:spcBef>
              <a:buClrTx/>
              <a:buSzTx/>
              <a:buNone/>
              <a:defRPr/>
            </a:pPr>
            <a:r>
              <a:rPr lang="en-US" sz="1600" dirty="0">
                <a:solidFill>
                  <a:srgbClr val="000000"/>
                </a:solidFill>
                <a:latin typeface="Arial" pitchFamily="34" charset="0"/>
                <a:ea typeface="Times New Roman"/>
                <a:cs typeface="Arial" pitchFamily="34" charset="0"/>
              </a:rPr>
              <a:t>	</a:t>
            </a:r>
            <a:endParaRPr lang="en-US" sz="1600" dirty="0">
              <a:solidFill>
                <a:schemeClr val="tx1"/>
              </a:solidFill>
              <a:latin typeface="Arial" pitchFamily="34" charset="0"/>
              <a:cs typeface="Arial" pitchFamily="34" charset="0"/>
            </a:endParaRPr>
          </a:p>
          <a:p>
            <a:pPr>
              <a:spcBef>
                <a:spcPts val="0"/>
              </a:spcBef>
              <a:buNone/>
            </a:pPr>
            <a:endParaRPr lang="en-US" sz="1600" dirty="0">
              <a:latin typeface="Arial" pitchFamily="34" charset="0"/>
              <a:cs typeface="Arial" pitchFamily="34" charset="0"/>
            </a:endParaRPr>
          </a:p>
        </p:txBody>
      </p:sp>
      <p:sp>
        <p:nvSpPr>
          <p:cNvPr id="7" name="Rectangle 6"/>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en-US" b="1" dirty="0">
                <a:solidFill>
                  <a:srgbClr val="FFFF00"/>
                </a:solidFill>
              </a:rPr>
              <a:t>0.</a:t>
            </a:r>
            <a:r>
              <a:rPr lang="id-ID" b="1" dirty="0">
                <a:solidFill>
                  <a:srgbClr val="FFFF00"/>
                </a:solidFill>
              </a:rPr>
              <a:t>74</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Box 29"/>
          <p:cNvSpPr txBox="1"/>
          <p:nvPr/>
        </p:nvSpPr>
        <p:spPr>
          <a:xfrm>
            <a:off x="457200" y="1026616"/>
            <a:ext cx="8305800" cy="2800767"/>
          </a:xfrm>
          <a:prstGeom prst="rect">
            <a:avLst/>
          </a:prstGeom>
          <a:noFill/>
        </p:spPr>
        <p:txBody>
          <a:bodyPr wrap="square" rtlCol="0">
            <a:spAutoFit/>
          </a:bodyPr>
          <a:lstStyle/>
          <a:p>
            <a:pPr algn="ctr"/>
            <a:r>
              <a:rPr lang="id-ID" sz="4400" b="1" dirty="0">
                <a:latin typeface="Arial Narrow" pitchFamily="34" charset="0"/>
                <a:cs typeface="Aharoni" pitchFamily="2" charset="-79"/>
              </a:rPr>
              <a:t>KRITERIA PENILAIAN STANDAR 2 :</a:t>
            </a:r>
          </a:p>
          <a:p>
            <a:pPr algn="ctr"/>
            <a:r>
              <a:rPr lang="id-ID" sz="4400" b="1" dirty="0">
                <a:latin typeface="Arial Narrow" pitchFamily="34" charset="0"/>
              </a:rPr>
              <a:t>Tata pamong, kepemimpinan, sistem  pengelolaan, dan penjaminan mutu.</a:t>
            </a:r>
          </a:p>
          <a:p>
            <a:pPr algn="ctr"/>
            <a:endParaRPr lang="id-ID" sz="4400" b="1"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50800" dist="38100" dir="2700000" algn="tl" rotWithShape="0">
                  <a:prstClr val="black">
                    <a:alpha val="40000"/>
                  </a:prstClr>
                </a:outerShdw>
              </a:effectLst>
              <a:latin typeface="Arial Narrow" pitchFamily="34" charset="0"/>
              <a:cs typeface="Aharoni" pitchFamily="2" charset="-79"/>
            </a:endParaRPr>
          </a:p>
        </p:txBody>
      </p:sp>
      <p:sp>
        <p:nvSpPr>
          <p:cNvPr id="2" name="Rectangle 1"/>
          <p:cNvSpPr/>
          <p:nvPr/>
        </p:nvSpPr>
        <p:spPr>
          <a:xfrm>
            <a:off x="1687512" y="4876800"/>
            <a:ext cx="5845175" cy="1754326"/>
          </a:xfrm>
          <a:prstGeom prst="rect">
            <a:avLst/>
          </a:prstGeom>
        </p:spPr>
        <p:txBody>
          <a:bodyPr wrap="square">
            <a:spAutoFit/>
          </a:bodyPr>
          <a:lstStyle/>
          <a:p>
            <a:pPr algn="ctr"/>
            <a:r>
              <a:rPr lang="id-ID" sz="3600" b="1"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02060"/>
                </a:solidFill>
                <a:effectLst>
                  <a:outerShdw blurRad="50800" dist="38100" dir="2700000" algn="tl" rotWithShape="0">
                    <a:prstClr val="black">
                      <a:alpha val="40000"/>
                    </a:prstClr>
                  </a:outerShdw>
                </a:effectLst>
                <a:latin typeface="Arial Narrow" pitchFamily="34" charset="0"/>
                <a:cs typeface="Aharoni" pitchFamily="2" charset="-79"/>
              </a:rPr>
              <a:t>Terdiri dari 16 pertanyaaan</a:t>
            </a:r>
          </a:p>
          <a:p>
            <a:pPr algn="ctr"/>
            <a:r>
              <a:rPr lang="id-ID" sz="3600" b="1"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002060"/>
                </a:solidFill>
                <a:effectLst>
                  <a:outerShdw blurRad="50800" dist="38100" dir="2700000" algn="tl" rotWithShape="0">
                    <a:prstClr val="black">
                      <a:alpha val="40000"/>
                    </a:prstClr>
                  </a:outerShdw>
                </a:effectLst>
                <a:latin typeface="Arial Narrow" pitchFamily="34" charset="0"/>
                <a:cs typeface="Aharoni" pitchFamily="2" charset="-79"/>
              </a:rPr>
              <a:t>Dengan Total Bobot :</a:t>
            </a:r>
            <a:r>
              <a:rPr lang="id-ID" sz="3600" b="1"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50800" dist="38100" dir="2700000" algn="tl" rotWithShape="0">
                    <a:prstClr val="black">
                      <a:alpha val="40000"/>
                    </a:prstClr>
                  </a:outerShdw>
                </a:effectLst>
                <a:latin typeface="Arial Narrow" pitchFamily="34" charset="0"/>
                <a:cs typeface="Aharoni" pitchFamily="2" charset="-79"/>
              </a:rPr>
              <a:t> </a:t>
            </a:r>
            <a:r>
              <a:rPr lang="id-ID" sz="3600" b="1" dirty="0">
                <a:solidFill>
                  <a:srgbClr val="FF0000"/>
                </a:solidFill>
                <a:latin typeface="Arial"/>
              </a:rPr>
              <a:t>26,32</a:t>
            </a:r>
          </a:p>
          <a:p>
            <a:pPr algn="ctr"/>
            <a:r>
              <a:rPr lang="id-ID" sz="3600" b="1" dirty="0">
                <a:solidFill>
                  <a:srgbClr val="FF0000"/>
                </a:solidFill>
                <a:latin typeface="Arial"/>
              </a:rPr>
              <a:t>(Terbesar)</a:t>
            </a:r>
          </a:p>
        </p:txBody>
      </p:sp>
    </p:spTree>
  </p:cSld>
  <p:clrMapOvr>
    <a:masterClrMapping/>
  </p:clrMapOvr>
  <p:transition spd="slow">
    <p:dissolve/>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69913" indent="-569913"/>
            <a:r>
              <a:rPr lang="en-US" b="1" dirty="0">
                <a:solidFill>
                  <a:schemeClr val="tx1"/>
                </a:solidFill>
                <a:latin typeface="Cambria" pitchFamily="18" charset="0"/>
              </a:rPr>
              <a:t>2.3.4 KEBERADAAN DAN KEEFEKTIFAN SISTEM AUDIT INTERNAL, DILENGKAPI DENGAN KRITERIA DAN INSTRUMEN PENILAIAN SERTA MENGGUNAKANNYA UNTUK MENGUKUR KINERJA SETIAP UNIT KERJA, SERTA DISEMINASI HASILNYA</a:t>
            </a: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latin typeface="Book Antiqua" pitchFamily="18" charset="0"/>
              </a:rPr>
              <a:t>Audit </a:t>
            </a:r>
            <a:r>
              <a:rPr lang="en-US" sz="1600" dirty="0" err="1">
                <a:solidFill>
                  <a:schemeClr val="tx1"/>
                </a:solidFill>
                <a:latin typeface="Book Antiqua" pitchFamily="18" charset="0"/>
              </a:rPr>
              <a:t>Mutu</a:t>
            </a:r>
            <a:r>
              <a:rPr lang="en-US" sz="1600" dirty="0">
                <a:solidFill>
                  <a:schemeClr val="tx1"/>
                </a:solidFill>
                <a:latin typeface="Book Antiqua" pitchFamily="18" charset="0"/>
              </a:rPr>
              <a:t> Internal :</a:t>
            </a:r>
          </a:p>
          <a:p>
            <a:pPr marL="225425" indent="-225425">
              <a:buFont typeface="Arial" pitchFamily="34" charset="0"/>
              <a:buChar char="•"/>
            </a:pPr>
            <a:r>
              <a:rPr lang="en-US" sz="1600" dirty="0" err="1">
                <a:solidFill>
                  <a:schemeClr val="tx1"/>
                </a:solidFill>
                <a:latin typeface="Book Antiqua" pitchFamily="18" charset="0"/>
              </a:rPr>
              <a:t>Prosedur</a:t>
            </a:r>
            <a:r>
              <a:rPr lang="en-US" sz="1600" dirty="0">
                <a:solidFill>
                  <a:schemeClr val="tx1"/>
                </a:solidFill>
                <a:latin typeface="Book Antiqua" pitchFamily="18" charset="0"/>
              </a:rPr>
              <a:t> </a:t>
            </a:r>
            <a:r>
              <a:rPr lang="en-US" sz="1600" dirty="0" err="1">
                <a:solidFill>
                  <a:schemeClr val="tx1"/>
                </a:solidFill>
                <a:latin typeface="Book Antiqua" pitchFamily="18" charset="0"/>
              </a:rPr>
              <a:t>Mutu</a:t>
            </a:r>
            <a:r>
              <a:rPr lang="en-US" sz="1600" dirty="0">
                <a:solidFill>
                  <a:schemeClr val="tx1"/>
                </a:solidFill>
                <a:latin typeface="Book Antiqua" pitchFamily="18" charset="0"/>
              </a:rPr>
              <a:t> Audit Internal</a:t>
            </a:r>
          </a:p>
          <a:p>
            <a:pPr marL="225425" indent="-225425">
              <a:buFont typeface="Arial" pitchFamily="34" charset="0"/>
              <a:buChar char="•"/>
            </a:pPr>
            <a:r>
              <a:rPr lang="en-US" sz="1600" dirty="0" err="1">
                <a:solidFill>
                  <a:schemeClr val="tx1"/>
                </a:solidFill>
                <a:latin typeface="Book Antiqua" pitchFamily="18" charset="0"/>
              </a:rPr>
              <a:t>Panduan</a:t>
            </a:r>
            <a:r>
              <a:rPr lang="en-US" sz="1600" dirty="0">
                <a:solidFill>
                  <a:schemeClr val="tx1"/>
                </a:solidFill>
                <a:latin typeface="Book Antiqua" pitchFamily="18" charset="0"/>
              </a:rPr>
              <a:t> Audit : </a:t>
            </a:r>
            <a:r>
              <a:rPr lang="en-US" sz="1600" dirty="0" err="1">
                <a:solidFill>
                  <a:schemeClr val="tx1"/>
                </a:solidFill>
                <a:latin typeface="Book Antiqua" pitchFamily="18" charset="0"/>
              </a:rPr>
              <a:t>Jadwal</a:t>
            </a:r>
            <a:r>
              <a:rPr lang="en-US" sz="1600" dirty="0">
                <a:solidFill>
                  <a:schemeClr val="tx1"/>
                </a:solidFill>
                <a:latin typeface="Book Antiqua" pitchFamily="18" charset="0"/>
              </a:rPr>
              <a:t>, agenda, </a:t>
            </a:r>
            <a:r>
              <a:rPr lang="en-US" sz="1600" dirty="0" err="1">
                <a:solidFill>
                  <a:schemeClr val="tx1"/>
                </a:solidFill>
                <a:latin typeface="Book Antiqua" pitchFamily="18" charset="0"/>
              </a:rPr>
              <a:t>lingkup</a:t>
            </a:r>
            <a:r>
              <a:rPr lang="en-US" sz="1600" dirty="0">
                <a:solidFill>
                  <a:schemeClr val="tx1"/>
                </a:solidFill>
                <a:latin typeface="Book Antiqua" pitchFamily="18" charset="0"/>
              </a:rPr>
              <a:t>, </a:t>
            </a:r>
            <a:r>
              <a:rPr lang="en-US" sz="1600" dirty="0" err="1">
                <a:solidFill>
                  <a:schemeClr val="tx1"/>
                </a:solidFill>
                <a:latin typeface="Book Antiqua" pitchFamily="18" charset="0"/>
              </a:rPr>
              <a:t>tugas</a:t>
            </a:r>
            <a:r>
              <a:rPr lang="en-US" sz="1600" dirty="0">
                <a:solidFill>
                  <a:schemeClr val="tx1"/>
                </a:solidFill>
                <a:latin typeface="Book Antiqua" pitchFamily="18" charset="0"/>
              </a:rPr>
              <a:t> auditor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en-US" sz="1600" dirty="0" err="1">
                <a:solidFill>
                  <a:schemeClr val="tx1"/>
                </a:solidFill>
                <a:latin typeface="Book Antiqua" pitchFamily="18" charset="0"/>
              </a:rPr>
              <a:t>audite</a:t>
            </a:r>
            <a:endParaRPr lang="en-US" sz="1600" dirty="0">
              <a:solidFill>
                <a:schemeClr val="tx1"/>
              </a:solidFill>
              <a:latin typeface="Book Antiqua" pitchFamily="18" charset="0"/>
            </a:endParaRPr>
          </a:p>
          <a:p>
            <a:pPr marL="225425" indent="-225425">
              <a:buFont typeface="Arial" pitchFamily="34" charset="0"/>
              <a:buChar char="•"/>
            </a:pPr>
            <a:r>
              <a:rPr lang="en-US" sz="1600" dirty="0" err="1">
                <a:solidFill>
                  <a:schemeClr val="tx1"/>
                </a:solidFill>
                <a:latin typeface="Book Antiqua" pitchFamily="18" charset="0"/>
              </a:rPr>
              <a:t>Kode</a:t>
            </a:r>
            <a:r>
              <a:rPr lang="en-US" sz="1600" dirty="0">
                <a:solidFill>
                  <a:schemeClr val="tx1"/>
                </a:solidFill>
                <a:latin typeface="Book Antiqua" pitchFamily="18" charset="0"/>
              </a:rPr>
              <a:t> </a:t>
            </a:r>
            <a:r>
              <a:rPr lang="en-US" sz="1600" dirty="0" err="1">
                <a:solidFill>
                  <a:schemeClr val="tx1"/>
                </a:solidFill>
                <a:latin typeface="Book Antiqua" pitchFamily="18" charset="0"/>
              </a:rPr>
              <a:t>Etik</a:t>
            </a:r>
            <a:r>
              <a:rPr lang="en-US" sz="1600" dirty="0">
                <a:solidFill>
                  <a:schemeClr val="tx1"/>
                </a:solidFill>
                <a:latin typeface="Book Antiqua" pitchFamily="18" charset="0"/>
              </a:rPr>
              <a:t> Auditor</a:t>
            </a:r>
          </a:p>
          <a:p>
            <a:endParaRPr lang="en-US" sz="1600" dirty="0">
              <a:solidFill>
                <a:schemeClr val="tx1"/>
              </a:solidFill>
              <a:latin typeface="Book Antiqua" pitchFamily="18" charset="0"/>
            </a:endParaRPr>
          </a:p>
          <a:p>
            <a:r>
              <a:rPr lang="en-US" sz="1600" dirty="0" err="1">
                <a:solidFill>
                  <a:schemeClr val="tx1"/>
                </a:solidFill>
                <a:latin typeface="Book Antiqua" pitchFamily="18" charset="0"/>
              </a:rPr>
              <a:t>Diseminasi</a:t>
            </a:r>
            <a:r>
              <a:rPr lang="en-US" sz="1600" dirty="0">
                <a:solidFill>
                  <a:schemeClr val="tx1"/>
                </a:solidFill>
                <a:latin typeface="Book Antiqua" pitchFamily="18" charset="0"/>
              </a:rPr>
              <a:t> </a:t>
            </a:r>
            <a:r>
              <a:rPr lang="en-US" sz="1600" dirty="0" err="1">
                <a:solidFill>
                  <a:schemeClr val="tx1"/>
                </a:solidFill>
                <a:latin typeface="Book Antiqua" pitchFamily="18" charset="0"/>
              </a:rPr>
              <a:t>dalam</a:t>
            </a:r>
            <a:r>
              <a:rPr lang="en-US" sz="1600" dirty="0">
                <a:solidFill>
                  <a:schemeClr val="tx1"/>
                </a:solidFill>
                <a:latin typeface="Book Antiqua" pitchFamily="18" charset="0"/>
              </a:rPr>
              <a:t> </a:t>
            </a:r>
            <a:r>
              <a:rPr lang="en-US" sz="1600" dirty="0" err="1">
                <a:solidFill>
                  <a:schemeClr val="tx1"/>
                </a:solidFill>
                <a:latin typeface="Book Antiqua" pitchFamily="18" charset="0"/>
              </a:rPr>
              <a:t>Rapat</a:t>
            </a:r>
            <a:r>
              <a:rPr lang="en-US" sz="1600" dirty="0">
                <a:solidFill>
                  <a:schemeClr val="tx1"/>
                </a:solidFill>
                <a:latin typeface="Book Antiqua" pitchFamily="18" charset="0"/>
              </a:rPr>
              <a:t> </a:t>
            </a:r>
            <a:r>
              <a:rPr lang="en-US" sz="1600" dirty="0" err="1">
                <a:solidFill>
                  <a:schemeClr val="tx1"/>
                </a:solidFill>
                <a:latin typeface="Book Antiqua" pitchFamily="18" charset="0"/>
              </a:rPr>
              <a:t>Tinjauan</a:t>
            </a:r>
            <a:r>
              <a:rPr lang="en-US" sz="1600" dirty="0">
                <a:solidFill>
                  <a:schemeClr val="tx1"/>
                </a:solidFill>
                <a:latin typeface="Book Antiqua" pitchFamily="18" charset="0"/>
              </a:rPr>
              <a:t> </a:t>
            </a:r>
            <a:r>
              <a:rPr lang="en-US" sz="1600" dirty="0" err="1">
                <a:solidFill>
                  <a:schemeClr val="tx1"/>
                </a:solidFill>
                <a:latin typeface="Book Antiqua" pitchFamily="18" charset="0"/>
              </a:rPr>
              <a:t>Manajemen</a:t>
            </a:r>
            <a:r>
              <a:rPr lang="en-US" sz="1600" dirty="0">
                <a:solidFill>
                  <a:schemeClr val="tx1"/>
                </a:solidFill>
                <a:latin typeface="Book Antiqua" pitchFamily="18" charset="0"/>
              </a:rPr>
              <a:t> (RTM).   </a:t>
            </a:r>
            <a:endParaRPr lang="id-ID" sz="1600" dirty="0">
              <a:solidFill>
                <a:schemeClr val="tx1"/>
              </a:solidFill>
              <a:latin typeface="Book Antiqua" pitchFamily="18" charset="0"/>
            </a:endParaRPr>
          </a:p>
        </p:txBody>
      </p:sp>
      <p:sp>
        <p:nvSpPr>
          <p:cNvPr id="6" name="Content Placeholder 5"/>
          <p:cNvSpPr>
            <a:spLocks noGrp="1"/>
          </p:cNvSpPr>
          <p:nvPr>
            <p:ph idx="1"/>
          </p:nvPr>
        </p:nvSpPr>
        <p:spPr>
          <a:xfrm>
            <a:off x="0" y="1554162"/>
            <a:ext cx="7162800" cy="5303838"/>
          </a:xfrm>
        </p:spPr>
        <p:txBody>
          <a:bodyPr>
            <a:normAutofit lnSpcReduction="10000"/>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a:t>
            </a:r>
            <a:r>
              <a:rPr lang="en-US" sz="1800" b="1" dirty="0">
                <a:solidFill>
                  <a:schemeClr val="tx1"/>
                </a:solidFill>
                <a:latin typeface="Arial" pitchFamily="34" charset="0"/>
                <a:cs typeface="Arial" pitchFamily="34" charset="0"/>
              </a:rPr>
              <a:t>4</a:t>
            </a:r>
            <a:r>
              <a:rPr lang="id-ID" sz="1800" b="1" dirty="0">
                <a:solidFill>
                  <a:schemeClr val="tx1"/>
                </a:solidFill>
                <a:latin typeface="Arial" pitchFamily="34" charset="0"/>
                <a:cs typeface="Arial" pitchFamily="34" charset="0"/>
              </a:rPr>
              <a:t>)</a:t>
            </a:r>
            <a:endParaRPr lang="en-US" sz="1800" b="1" dirty="0">
              <a:solidFill>
                <a:schemeClr val="tx1"/>
              </a:solidFill>
              <a:latin typeface="Arial" pitchFamily="34" charset="0"/>
              <a:cs typeface="Arial" pitchFamily="34" charset="0"/>
            </a:endParaRPr>
          </a:p>
          <a:p>
            <a:pPr>
              <a:spcBef>
                <a:spcPts val="0"/>
              </a:spcBef>
              <a:buClrTx/>
              <a:buSzTx/>
              <a:buNone/>
              <a:defRPr/>
            </a:pPr>
            <a:r>
              <a:rPr lang="en-US" sz="1800" b="1" dirty="0">
                <a:solidFill>
                  <a:schemeClr val="tx1"/>
                </a:solidFill>
                <a:latin typeface="Arial" pitchFamily="34" charset="0"/>
                <a:ea typeface="Times New Roman"/>
                <a:cs typeface="Arial" pitchFamily="34" charset="0"/>
              </a:rPr>
              <a:t>	</a:t>
            </a:r>
            <a:r>
              <a:rPr lang="id-ID" sz="1800" dirty="0">
                <a:solidFill>
                  <a:srgbClr val="000000"/>
                </a:solidFill>
                <a:latin typeface="Arial"/>
                <a:ea typeface="Times New Roman"/>
              </a:rPr>
              <a:t>Perguruan tinggi memiliki kriteria dan instrumen penilaian, menggunakannya untuk mengukur kinerja setiap unit, dan hasil pengukurannya digunakan serta didiseminasikan dengan baik.</a:t>
            </a:r>
            <a:endParaRPr lang="en-US" sz="1800" dirty="0"/>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a:ea typeface="Times New Roman"/>
              </a:rPr>
              <a:t>Perguruan tinggi memiliki kriteria dan instrumen penilaian, menggunakannya untuk mengukur kinerja tiap unit, dan hasilnya digunakan tetapi tidak didiseminasikan.</a:t>
            </a:r>
            <a:endParaRPr lang="en-US" sz="1800" dirty="0"/>
          </a:p>
          <a:p>
            <a:pPr lvl="0">
              <a:spcBef>
                <a:spcPts val="0"/>
              </a:spcBef>
              <a:buClrTx/>
              <a:buSzTx/>
              <a:buNone/>
              <a:defRPr/>
            </a:pPr>
            <a:endParaRPr lang="en-US" sz="1800" dirty="0">
              <a:solidFill>
                <a:srgbClr val="000000"/>
              </a:solidFill>
              <a:latin typeface="Arial" pitchFamily="34" charset="0"/>
              <a:ea typeface="Times New Roman"/>
              <a:cs typeface="Arial" pitchFamily="34" charset="0"/>
            </a:endParaRPr>
          </a:p>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(2)</a:t>
            </a:r>
          </a:p>
          <a:p>
            <a:pPr lvl="0">
              <a:spcBef>
                <a:spcPts val="0"/>
              </a:spcBef>
              <a:buClrTx/>
              <a:buSzTx/>
              <a:buNone/>
              <a:defRPr/>
            </a:pPr>
            <a:r>
              <a:rPr lang="en-US" sz="1800" dirty="0">
                <a:solidFill>
                  <a:srgbClr val="000000"/>
                </a:solidFill>
                <a:latin typeface="Arial" pitchFamily="34" charset="0"/>
                <a:ea typeface="Times New Roman"/>
                <a:cs typeface="Arial" pitchFamily="34" charset="0"/>
              </a:rPr>
              <a:t>	</a:t>
            </a:r>
            <a:r>
              <a:rPr lang="id-ID" sz="1800" dirty="0">
                <a:solidFill>
                  <a:srgbClr val="000000"/>
                </a:solidFill>
                <a:latin typeface="Arial"/>
                <a:ea typeface="Times New Roman"/>
              </a:rPr>
              <a:t>Perguruan tinggi memiliki kriteria dan instrumen penilaian, menggunakannya untuk mengukur kinerja tiap unit tetapi hasilnya tidak digunakan serta tidak didiseminasikan.</a:t>
            </a:r>
            <a:endParaRPr lang="en-US" sz="1800" dirty="0">
              <a:solidFill>
                <a:schemeClr val="tx1"/>
              </a:solidFill>
            </a:endParaRPr>
          </a:p>
          <a:p>
            <a:pPr>
              <a:spcBef>
                <a:spcPts val="0"/>
              </a:spcBef>
              <a:buClrTx/>
              <a:buSzTx/>
              <a:buNone/>
              <a:defRPr/>
            </a:pPr>
            <a:endParaRPr lang="en-US" sz="1800" b="1"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(1)</a:t>
            </a:r>
          </a:p>
          <a:p>
            <a:pPr>
              <a:spcBef>
                <a:spcPts val="0"/>
              </a:spcBef>
              <a:buClrTx/>
              <a:buSzTx/>
              <a:buNone/>
              <a:defRPr/>
            </a:pPr>
            <a:r>
              <a:rPr lang="en-US" sz="1800" b="1" dirty="0">
                <a:solidFill>
                  <a:srgbClr val="000000"/>
                </a:solidFill>
                <a:latin typeface="Arial" pitchFamily="34" charset="0"/>
                <a:cs typeface="Arial" pitchFamily="34" charset="0"/>
              </a:rPr>
              <a:t>	</a:t>
            </a:r>
            <a:r>
              <a:rPr lang="id-ID" sz="1800" dirty="0">
                <a:solidFill>
                  <a:srgbClr val="000000"/>
                </a:solidFill>
                <a:latin typeface="Arial"/>
                <a:ea typeface="Times New Roman"/>
              </a:rPr>
              <a:t>Perguruan tinggi tidak memiliki kriteria dan instrumen penilaian untuk mengukur kinerja unit kerjanya.</a:t>
            </a:r>
            <a:endParaRPr lang="en-US" sz="1800" dirty="0">
              <a:solidFill>
                <a:schemeClr val="tx1"/>
              </a:solidFill>
            </a:endParaRPr>
          </a:p>
          <a:p>
            <a:pPr lvl="0">
              <a:spcBef>
                <a:spcPts val="0"/>
              </a:spcBef>
              <a:buClrTx/>
              <a:buSzTx/>
              <a:buNone/>
              <a:defRPr/>
            </a:pPr>
            <a:endParaRPr lang="en-US" sz="1600" b="1" dirty="0">
              <a:solidFill>
                <a:srgbClr val="000000"/>
              </a:solidFill>
              <a:latin typeface="Arial" pitchFamily="34" charset="0"/>
              <a:cs typeface="Arial" pitchFamily="34" charset="0"/>
            </a:endParaRPr>
          </a:p>
          <a:p>
            <a:pPr>
              <a:spcBef>
                <a:spcPts val="0"/>
              </a:spcBef>
              <a:buClrTx/>
              <a:buSzTx/>
              <a:buNone/>
              <a:defRPr/>
            </a:pPr>
            <a:r>
              <a:rPr lang="en-US" sz="1600" dirty="0">
                <a:solidFill>
                  <a:srgbClr val="000000"/>
                </a:solidFill>
                <a:latin typeface="Arial" pitchFamily="34" charset="0"/>
                <a:ea typeface="Times New Roman"/>
                <a:cs typeface="Arial" pitchFamily="34" charset="0"/>
              </a:rPr>
              <a:t>	</a:t>
            </a:r>
            <a:endParaRPr lang="en-US" sz="1600" dirty="0">
              <a:solidFill>
                <a:schemeClr val="tx1"/>
              </a:solidFill>
              <a:latin typeface="Arial" pitchFamily="34" charset="0"/>
              <a:cs typeface="Arial" pitchFamily="34" charset="0"/>
            </a:endParaRPr>
          </a:p>
          <a:p>
            <a:pPr>
              <a:buNone/>
            </a:pPr>
            <a:endParaRPr lang="en-US" sz="1600" dirty="0">
              <a:latin typeface="Arial" pitchFamily="34" charset="0"/>
              <a:cs typeface="Arial" pitchFamily="34" charset="0"/>
            </a:endParaRPr>
          </a:p>
        </p:txBody>
      </p:sp>
      <p:sp>
        <p:nvSpPr>
          <p:cNvPr id="7" name="Rectangle 6"/>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en-US" b="1" dirty="0">
                <a:solidFill>
                  <a:srgbClr val="FFFF00"/>
                </a:solidFill>
              </a:rPr>
              <a:t>0.</a:t>
            </a:r>
            <a:r>
              <a:rPr lang="id-ID" b="1" dirty="0">
                <a:solidFill>
                  <a:srgbClr val="FFFF00"/>
                </a:solidFill>
              </a:rPr>
              <a:t>74</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id-ID" sz="2000" b="1" dirty="0">
                <a:solidFill>
                  <a:schemeClr val="tx1"/>
                </a:solidFill>
                <a:latin typeface="Cambria" pitchFamily="18" charset="0"/>
              </a:rPr>
              <a:t>2.3.5 KEBERADAAN DAN KEEFEKTIFAN SISTEM AUDIT EKSTERNAL, DILENGKAPI DENGAN KRITERIA DAN INSTRUMEN PENILAIAN SERTA MENGGUNAKANNYA UNTUK MENGUKUR KINERJA PERGURUAN TINGGI</a:t>
            </a:r>
            <a:endParaRPr lang="en-US" sz="2000" b="1" dirty="0">
              <a:solidFill>
                <a:schemeClr val="tx1"/>
              </a:solidFill>
              <a:latin typeface="Cambria" pitchFamily="18" charset="0"/>
            </a:endParaRP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id-ID" sz="1600" dirty="0">
                <a:solidFill>
                  <a:schemeClr val="tx1"/>
                </a:solidFill>
                <a:latin typeface="Book Antiqua" pitchFamily="18" charset="0"/>
              </a:rPr>
              <a:t>TUV  Rheinland</a:t>
            </a:r>
          </a:p>
          <a:p>
            <a:pPr marL="342900" indent="-342900"/>
            <a:endParaRPr lang="id-ID" sz="1600" dirty="0">
              <a:solidFill>
                <a:schemeClr val="tx1"/>
              </a:solidFill>
              <a:latin typeface="Book Antiqua" pitchFamily="18" charset="0"/>
            </a:endParaRPr>
          </a:p>
          <a:p>
            <a:pPr marL="342900" indent="-342900"/>
            <a:r>
              <a:rPr lang="id-ID" sz="1600" dirty="0">
                <a:solidFill>
                  <a:schemeClr val="tx1"/>
                </a:solidFill>
                <a:latin typeface="Book Antiqua" pitchFamily="18" charset="0"/>
              </a:rPr>
              <a:t>ISO 17025</a:t>
            </a:r>
          </a:p>
          <a:p>
            <a:pPr marL="342900" indent="-342900"/>
            <a:endParaRPr lang="id-ID" sz="1600" dirty="0">
              <a:solidFill>
                <a:schemeClr val="tx1"/>
              </a:solidFill>
              <a:latin typeface="Book Antiqua" pitchFamily="18" charset="0"/>
            </a:endParaRPr>
          </a:p>
          <a:p>
            <a:pPr marL="342900" indent="-342900"/>
            <a:r>
              <a:rPr lang="id-ID" sz="1600" dirty="0">
                <a:solidFill>
                  <a:schemeClr val="tx1"/>
                </a:solidFill>
                <a:latin typeface="Book Antiqua" pitchFamily="18" charset="0"/>
              </a:rPr>
              <a:t>Akuntan Publik</a:t>
            </a:r>
            <a:endParaRPr lang="en-US" sz="1600" dirty="0">
              <a:solidFill>
                <a:schemeClr val="tx1"/>
              </a:solidFill>
              <a:latin typeface="Book Antiqua" pitchFamily="18" charset="0"/>
            </a:endParaRPr>
          </a:p>
          <a:p>
            <a:pPr marL="342900" indent="-342900"/>
            <a:endParaRPr lang="en-US" sz="1600" dirty="0">
              <a:solidFill>
                <a:schemeClr val="tx1"/>
              </a:solidFill>
              <a:latin typeface="Book Antiqua" pitchFamily="18" charset="0"/>
            </a:endParaRPr>
          </a:p>
          <a:p>
            <a:r>
              <a:rPr lang="en-US" sz="1600" dirty="0" err="1">
                <a:solidFill>
                  <a:schemeClr val="tx1"/>
                </a:solidFill>
                <a:latin typeface="Book Antiqua" pitchFamily="18" charset="0"/>
              </a:rPr>
              <a:t>Diseminasi</a:t>
            </a:r>
            <a:r>
              <a:rPr lang="en-US" sz="1600" dirty="0">
                <a:solidFill>
                  <a:schemeClr val="tx1"/>
                </a:solidFill>
                <a:latin typeface="Book Antiqua" pitchFamily="18" charset="0"/>
              </a:rPr>
              <a:t> </a:t>
            </a:r>
            <a:r>
              <a:rPr lang="en-US" sz="1600" dirty="0" err="1">
                <a:solidFill>
                  <a:schemeClr val="tx1"/>
                </a:solidFill>
                <a:latin typeface="Book Antiqua" pitchFamily="18" charset="0"/>
              </a:rPr>
              <a:t>dalam</a:t>
            </a:r>
            <a:r>
              <a:rPr lang="en-US" sz="1600" dirty="0">
                <a:solidFill>
                  <a:schemeClr val="tx1"/>
                </a:solidFill>
                <a:latin typeface="Book Antiqua" pitchFamily="18" charset="0"/>
              </a:rPr>
              <a:t> </a:t>
            </a:r>
            <a:r>
              <a:rPr lang="en-US" sz="1600" dirty="0" err="1">
                <a:solidFill>
                  <a:schemeClr val="tx1"/>
                </a:solidFill>
                <a:latin typeface="Book Antiqua" pitchFamily="18" charset="0"/>
              </a:rPr>
              <a:t>Rapat</a:t>
            </a:r>
            <a:r>
              <a:rPr lang="en-US" sz="1600" dirty="0">
                <a:solidFill>
                  <a:schemeClr val="tx1"/>
                </a:solidFill>
                <a:latin typeface="Book Antiqua" pitchFamily="18" charset="0"/>
              </a:rPr>
              <a:t> </a:t>
            </a:r>
            <a:r>
              <a:rPr lang="id-ID" sz="1600" dirty="0">
                <a:solidFill>
                  <a:schemeClr val="tx1"/>
                </a:solidFill>
                <a:latin typeface="Book Antiqua" pitchFamily="18" charset="0"/>
              </a:rPr>
              <a:t> Tinjauan Manajemen (</a:t>
            </a:r>
            <a:r>
              <a:rPr lang="en-US" sz="1600" dirty="0">
                <a:solidFill>
                  <a:schemeClr val="tx1"/>
                </a:solidFill>
                <a:latin typeface="Book Antiqua" pitchFamily="18" charset="0"/>
              </a:rPr>
              <a:t>RTM</a:t>
            </a:r>
            <a:r>
              <a:rPr lang="id-ID" sz="1600" dirty="0">
                <a:solidFill>
                  <a:schemeClr val="tx1"/>
                </a:solidFill>
                <a:latin typeface="Book Antiqua" pitchFamily="18" charset="0"/>
              </a:rPr>
              <a:t>)</a:t>
            </a:r>
            <a:r>
              <a:rPr lang="en-US" sz="1600" dirty="0">
                <a:solidFill>
                  <a:schemeClr val="tx1"/>
                </a:solidFill>
                <a:latin typeface="Book Antiqua" pitchFamily="18" charset="0"/>
              </a:rPr>
              <a:t>.</a:t>
            </a:r>
            <a:endParaRPr lang="id-ID" sz="1600" dirty="0">
              <a:solidFill>
                <a:schemeClr val="tx1"/>
              </a:solidFill>
              <a:latin typeface="Book Antiqua" pitchFamily="18" charset="0"/>
            </a:endParaRPr>
          </a:p>
        </p:txBody>
      </p:sp>
      <p:sp>
        <p:nvSpPr>
          <p:cNvPr id="6" name="Content Placeholder 5"/>
          <p:cNvSpPr>
            <a:spLocks noGrp="1"/>
          </p:cNvSpPr>
          <p:nvPr>
            <p:ph idx="1"/>
          </p:nvPr>
        </p:nvSpPr>
        <p:spPr>
          <a:xfrm>
            <a:off x="0" y="1554162"/>
            <a:ext cx="7162800" cy="5303838"/>
          </a:xfrm>
        </p:spPr>
        <p:txBody>
          <a:bodyPr>
            <a:norm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a:t>
            </a:r>
            <a:r>
              <a:rPr lang="en-US" sz="1800" b="1" dirty="0">
                <a:solidFill>
                  <a:schemeClr val="tx1"/>
                </a:solidFill>
                <a:latin typeface="Arial" pitchFamily="34" charset="0"/>
                <a:cs typeface="Arial" pitchFamily="34" charset="0"/>
              </a:rPr>
              <a:t>4</a:t>
            </a:r>
            <a:r>
              <a:rPr lang="id-ID" sz="1800" b="1" dirty="0">
                <a:solidFill>
                  <a:schemeClr val="tx1"/>
                </a:solidFill>
                <a:latin typeface="Arial" pitchFamily="34" charset="0"/>
                <a:cs typeface="Arial" pitchFamily="34" charset="0"/>
              </a:rPr>
              <a:t>)</a:t>
            </a:r>
            <a:endParaRPr lang="en-US" sz="1800" b="1" dirty="0">
              <a:solidFill>
                <a:schemeClr val="tx1"/>
              </a:solidFill>
              <a:latin typeface="Arial" pitchFamily="34" charset="0"/>
              <a:cs typeface="Arial" pitchFamily="34" charset="0"/>
            </a:endParaRPr>
          </a:p>
          <a:p>
            <a:pPr>
              <a:spcBef>
                <a:spcPts val="0"/>
              </a:spcBef>
              <a:buClrTx/>
              <a:buSzTx/>
              <a:buNone/>
              <a:defRPr/>
            </a:pPr>
            <a:r>
              <a:rPr lang="en-US" sz="1800" b="1" dirty="0">
                <a:solidFill>
                  <a:schemeClr val="tx1"/>
                </a:solidFill>
                <a:latin typeface="Arial" pitchFamily="34" charset="0"/>
                <a:ea typeface="Times New Roman"/>
                <a:cs typeface="Arial" pitchFamily="34" charset="0"/>
              </a:rPr>
              <a:t>	</a:t>
            </a:r>
            <a:r>
              <a:rPr lang="id-ID" sz="1800" dirty="0">
                <a:solidFill>
                  <a:schemeClr val="tx1"/>
                </a:solidFill>
                <a:latin typeface="Arial" pitchFamily="34" charset="0"/>
                <a:ea typeface="Times New Roman"/>
                <a:cs typeface="Arial" pitchFamily="34" charset="0"/>
              </a:rPr>
              <a:t>Lembaga audit eksternal kredibel dan hasil auditnya  digunakan serta didiseminasikan dengan baik.</a:t>
            </a:r>
            <a:endParaRPr lang="en-US" sz="1800" dirty="0">
              <a:solidFill>
                <a:schemeClr val="tx1"/>
              </a:solidFill>
              <a:latin typeface="Arial" pitchFamily="34" charset="0"/>
              <a:cs typeface="Arial" pitchFamily="34" charset="0"/>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chemeClr val="tx1"/>
                </a:solidFill>
                <a:latin typeface="Arial" pitchFamily="34" charset="0"/>
                <a:ea typeface="Times New Roman"/>
                <a:cs typeface="Arial" pitchFamily="34" charset="0"/>
              </a:rPr>
              <a:t>Lembaga audit eksternal kredibel namun hasil auditnya tidak digunakan dengan baik atau tidak didiseminasikan dengan baik.</a:t>
            </a:r>
            <a:endParaRPr lang="en-US" sz="1800" dirty="0">
              <a:solidFill>
                <a:schemeClr val="tx1"/>
              </a:solidFill>
              <a:latin typeface="Arial" pitchFamily="34" charset="0"/>
              <a:cs typeface="Arial" pitchFamily="34" charset="0"/>
            </a:endParaRPr>
          </a:p>
          <a:p>
            <a:pPr lvl="0">
              <a:spcBef>
                <a:spcPts val="0"/>
              </a:spcBef>
              <a:buClrTx/>
              <a:buSzTx/>
              <a:buNone/>
              <a:defRPr/>
            </a:pPr>
            <a:endParaRPr lang="en-US"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(2)</a:t>
            </a:r>
          </a:p>
          <a:p>
            <a:pPr lvl="0">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chemeClr val="tx1"/>
                </a:solidFill>
                <a:latin typeface="Arial" pitchFamily="34" charset="0"/>
                <a:ea typeface="Times New Roman"/>
                <a:cs typeface="Arial" pitchFamily="34" charset="0"/>
              </a:rPr>
              <a:t>Lembaga audit eksternal kredibel, namun hasilnya sama sekali tidak ditindaklanjuti.</a:t>
            </a:r>
            <a:endParaRPr lang="en-US" sz="1800" dirty="0">
              <a:solidFill>
                <a:schemeClr val="tx1"/>
              </a:solidFill>
              <a:latin typeface="Arial" pitchFamily="34" charset="0"/>
              <a:cs typeface="Arial" pitchFamily="34" charset="0"/>
            </a:endParaRPr>
          </a:p>
          <a:p>
            <a:pPr>
              <a:spcBef>
                <a:spcPts val="0"/>
              </a:spcBef>
              <a:buClrTx/>
              <a:buSzTx/>
              <a:buNone/>
              <a:defRPr/>
            </a:pPr>
            <a:endParaRPr lang="en-US" sz="1800" b="1" dirty="0">
              <a:solidFill>
                <a:schemeClr val="tx1"/>
              </a:solidFill>
              <a:latin typeface="Arial" pitchFamily="34" charset="0"/>
              <a:cs typeface="Arial" pitchFamily="34" charset="0"/>
            </a:endParaRPr>
          </a:p>
          <a:p>
            <a:pPr lvl="0">
              <a:spcBef>
                <a:spcPts val="0"/>
              </a:spcBef>
              <a:buClrTx/>
              <a:buSzTx/>
              <a:buFont typeface="Wingdings"/>
              <a:buChar char="à"/>
              <a:defRPr/>
            </a:pPr>
            <a:r>
              <a:rPr lang="en-US" sz="1800" b="1" dirty="0">
                <a:solidFill>
                  <a:schemeClr val="tx1"/>
                </a:solidFill>
                <a:latin typeface="Arial" pitchFamily="34" charset="0"/>
                <a:cs typeface="Arial" pitchFamily="34" charset="0"/>
              </a:rPr>
              <a:t>Point (1)</a:t>
            </a:r>
          </a:p>
          <a:p>
            <a:pPr>
              <a:spcBef>
                <a:spcPts val="0"/>
              </a:spcBef>
              <a:buClrTx/>
              <a:buSzTx/>
              <a:buNone/>
              <a:defRPr/>
            </a:pPr>
            <a:r>
              <a:rPr lang="en-US" sz="1800" dirty="0">
                <a:solidFill>
                  <a:schemeClr val="tx1"/>
                </a:solidFill>
                <a:latin typeface="Arial" pitchFamily="34" charset="0"/>
                <a:ea typeface="Times New Roman"/>
                <a:cs typeface="Arial" pitchFamily="34" charset="0"/>
              </a:rPr>
              <a:t>	</a:t>
            </a:r>
            <a:r>
              <a:rPr lang="id-ID" sz="1800" dirty="0">
                <a:solidFill>
                  <a:schemeClr val="tx1"/>
                </a:solidFill>
                <a:latin typeface="Arial" pitchFamily="34" charset="0"/>
                <a:ea typeface="Times New Roman"/>
                <a:cs typeface="Arial" pitchFamily="34" charset="0"/>
              </a:rPr>
              <a:t>Tidak meggunakan lembaga audit eksternal.</a:t>
            </a:r>
            <a:endParaRPr lang="en-US" sz="1800" dirty="0">
              <a:solidFill>
                <a:schemeClr val="tx1"/>
              </a:solidFill>
              <a:latin typeface="Arial" pitchFamily="34" charset="0"/>
              <a:cs typeface="Arial" pitchFamily="34" charset="0"/>
            </a:endParaRPr>
          </a:p>
          <a:p>
            <a:pPr lvl="0">
              <a:spcBef>
                <a:spcPts val="0"/>
              </a:spcBef>
              <a:buClrTx/>
              <a:buSzTx/>
              <a:buFont typeface="Wingdings"/>
              <a:buChar char="à"/>
              <a:defRPr/>
            </a:pPr>
            <a:endParaRPr lang="en-US" sz="1800" b="1" dirty="0">
              <a:solidFill>
                <a:schemeClr val="tx1"/>
              </a:solidFill>
              <a:latin typeface="Arial" pitchFamily="34" charset="0"/>
              <a:cs typeface="Arial" pitchFamily="34" charset="0"/>
            </a:endParaRPr>
          </a:p>
          <a:p>
            <a:pPr>
              <a:spcBef>
                <a:spcPts val="0"/>
              </a:spcBef>
              <a:buClrTx/>
              <a:buSzTx/>
              <a:buNone/>
              <a:defRPr/>
            </a:pPr>
            <a:r>
              <a:rPr lang="en-US" sz="1800" dirty="0">
                <a:solidFill>
                  <a:schemeClr val="tx1"/>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buNone/>
            </a:pPr>
            <a:endParaRPr lang="en-US" sz="1800" dirty="0">
              <a:solidFill>
                <a:schemeClr val="tx1"/>
              </a:solidFill>
              <a:latin typeface="Arial" pitchFamily="34" charset="0"/>
              <a:cs typeface="Arial" pitchFamily="34" charset="0"/>
            </a:endParaRPr>
          </a:p>
        </p:txBody>
      </p:sp>
      <p:sp>
        <p:nvSpPr>
          <p:cNvPr id="7" name="Rectangle 6"/>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en-US" b="1" dirty="0">
                <a:solidFill>
                  <a:srgbClr val="FFFF00"/>
                </a:solidFill>
              </a:rPr>
              <a:t>0.</a:t>
            </a:r>
            <a:r>
              <a:rPr lang="id-ID" b="1" dirty="0">
                <a:solidFill>
                  <a:srgbClr val="FFFF00"/>
                </a:solidFill>
              </a:rPr>
              <a:t>74</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2.4.1 PERGURUAN TINGGI MENJALANKAN SISTEM PENJAMINAN MUTU YANG DIDUKUNG DENGAN ADANYA BUKTI-BUKTI  BERUPA MANUAL MUTU, DAN PELAKSANAANNYA</a:t>
            </a: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latin typeface="Book Antiqua" pitchFamily="18" charset="0"/>
            </a:endParaRPr>
          </a:p>
        </p:txBody>
      </p:sp>
      <p:sp>
        <p:nvSpPr>
          <p:cNvPr id="6" name="Content Placeholder 5"/>
          <p:cNvSpPr>
            <a:spLocks noGrp="1"/>
          </p:cNvSpPr>
          <p:nvPr>
            <p:ph idx="1"/>
          </p:nvPr>
        </p:nvSpPr>
        <p:spPr>
          <a:xfrm>
            <a:off x="0" y="1554162"/>
            <a:ext cx="7162800" cy="5303838"/>
          </a:xfrm>
        </p:spPr>
        <p:txBody>
          <a:bodyPr>
            <a:normAutofit/>
          </a:bodyPr>
          <a:lstStyle/>
          <a:p>
            <a:pPr lvl="0">
              <a:spcBef>
                <a:spcPts val="0"/>
              </a:spcBef>
              <a:buClrTx/>
              <a:buSzTx/>
              <a:buFont typeface="Wingdings"/>
              <a:buChar char="à"/>
              <a:defRPr/>
            </a:pPr>
            <a:r>
              <a:rPr lang="id-ID" sz="1600" b="1" dirty="0">
                <a:solidFill>
                  <a:schemeClr val="tx1"/>
                </a:solidFill>
                <a:latin typeface="Arial" pitchFamily="34" charset="0"/>
                <a:cs typeface="Arial" pitchFamily="34" charset="0"/>
              </a:rPr>
              <a:t>Point (4)</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Manual Mutu yang lengkap meliputi:</a:t>
            </a:r>
            <a:endParaRPr lang="id-ID" sz="1600" b="1" dirty="0">
              <a:solidFill>
                <a:srgbClr val="000000"/>
              </a:solidFill>
              <a:latin typeface="Arial" pitchFamily="34" charset="0"/>
              <a:ea typeface="Times New Roman"/>
              <a:cs typeface="Arial" pitchFamily="34" charset="0"/>
            </a:endParaRPr>
          </a:p>
          <a:p>
            <a:pPr lvl="0">
              <a:spcBef>
                <a:spcPts val="0"/>
              </a:spcBef>
              <a:buClrTx/>
              <a:buSzTx/>
              <a:buNone/>
              <a:defRPr/>
            </a:pPr>
            <a:r>
              <a:rPr lang="id-ID" sz="1600" dirty="0">
                <a:solidFill>
                  <a:srgbClr val="000000"/>
                </a:solidFill>
                <a:latin typeface="Arial" pitchFamily="34" charset="0"/>
                <a:ea typeface="Times New Roman"/>
                <a:cs typeface="Arial" pitchFamily="34" charset="0"/>
              </a:rPr>
              <a:t>	(1)  Pernyataan Mutu</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(2)  Kebijakan Mutu</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(3)  Unit Pelaksana</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(4)  Standar Mutu</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(5)  Prosedur Mutu</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(6)  Instruksi Kerja</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(7)  Pentahapan Sasaran Mutu </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dan terintegrasi dalam suatu sistem dokumen.</a:t>
            </a:r>
            <a:endParaRPr lang="id-ID" sz="1600" dirty="0">
              <a:latin typeface="Arial" pitchFamily="34" charset="0"/>
              <a:cs typeface="Arial" pitchFamily="34" charset="0"/>
            </a:endParaRPr>
          </a:p>
          <a:p>
            <a:pPr lvl="0">
              <a:spcBef>
                <a:spcPts val="0"/>
              </a:spcBef>
              <a:buClrTx/>
              <a:buSzTx/>
              <a:buNone/>
              <a:defRPr/>
            </a:pPr>
            <a:endParaRPr lang="id-ID" sz="16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600" b="1" dirty="0">
                <a:solidFill>
                  <a:schemeClr val="tx1"/>
                </a:solidFill>
                <a:latin typeface="Arial" pitchFamily="34" charset="0"/>
                <a:ea typeface="Times New Roman"/>
                <a:cs typeface="Arial" pitchFamily="34" charset="0"/>
                <a:sym typeface="Wingdings" pitchFamily="2" charset="2"/>
              </a:rPr>
              <a:t>Point </a:t>
            </a:r>
            <a:r>
              <a:rPr lang="id-ID" sz="1600" b="1" dirty="0">
                <a:solidFill>
                  <a:schemeClr val="tx1"/>
                </a:solidFill>
                <a:latin typeface="Arial" pitchFamily="34" charset="0"/>
                <a:ea typeface="Times New Roman"/>
                <a:cs typeface="Arial" pitchFamily="34" charset="0"/>
              </a:rPr>
              <a:t>(3)</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Manual Mutu yang lengkap, meliputi: </a:t>
            </a:r>
            <a:endParaRPr lang="id-ID" sz="1600" b="1" dirty="0">
              <a:solidFill>
                <a:srgbClr val="000000"/>
              </a:solidFill>
              <a:latin typeface="Arial" pitchFamily="34" charset="0"/>
              <a:ea typeface="Times New Roman"/>
              <a:cs typeface="Arial" pitchFamily="34" charset="0"/>
            </a:endParaRPr>
          </a:p>
          <a:p>
            <a:pPr lvl="0">
              <a:spcBef>
                <a:spcPts val="0"/>
              </a:spcBef>
              <a:buClrTx/>
              <a:buSzTx/>
              <a:buNone/>
              <a:defRPr/>
            </a:pPr>
            <a:r>
              <a:rPr lang="id-ID" sz="1600" dirty="0">
                <a:solidFill>
                  <a:srgbClr val="000000"/>
                </a:solidFill>
                <a:latin typeface="Arial" pitchFamily="34" charset="0"/>
                <a:ea typeface="Times New Roman"/>
                <a:cs typeface="Arial" pitchFamily="34" charset="0"/>
              </a:rPr>
              <a:t>	(1)  Pernyataan Mutu</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(2)  Kebijakan Mutu</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(3)  Unit Pelaksana</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(4)  Standar Mutu</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(5)  Prosedur Mutu</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(6)  Instruksi Kerja</a:t>
            </a:r>
          </a:p>
          <a:p>
            <a:pPr lvl="0">
              <a:spcBef>
                <a:spcPts val="0"/>
              </a:spcBef>
              <a:buClrTx/>
              <a:buSzTx/>
              <a:buNone/>
              <a:defRPr/>
            </a:pPr>
            <a:r>
              <a:rPr lang="id-ID" sz="1600" dirty="0">
                <a:solidFill>
                  <a:srgbClr val="000000"/>
                </a:solidFill>
                <a:latin typeface="Arial" pitchFamily="34" charset="0"/>
                <a:ea typeface="Times New Roman"/>
                <a:cs typeface="Arial" pitchFamily="34" charset="0"/>
              </a:rPr>
              <a:t>	(7)  Pentahapan Sasaran Mutu</a:t>
            </a:r>
          </a:p>
          <a:p>
            <a:pPr lvl="0">
              <a:spcBef>
                <a:spcPts val="0"/>
              </a:spcBef>
              <a:buClrTx/>
              <a:buSzTx/>
              <a:buNone/>
              <a:defRPr/>
            </a:pPr>
            <a:r>
              <a:rPr lang="id-ID" sz="1600" i="1" dirty="0">
                <a:solidFill>
                  <a:srgbClr val="000000"/>
                </a:solidFill>
                <a:latin typeface="Arial" pitchFamily="34" charset="0"/>
                <a:ea typeface="Times New Roman"/>
                <a:cs typeface="Arial" pitchFamily="34" charset="0"/>
              </a:rPr>
              <a:t>	tetapi tidak</a:t>
            </a:r>
            <a:r>
              <a:rPr lang="id-ID" sz="1600" dirty="0">
                <a:solidFill>
                  <a:srgbClr val="000000"/>
                </a:solidFill>
                <a:latin typeface="Arial" pitchFamily="34" charset="0"/>
                <a:ea typeface="Times New Roman"/>
                <a:cs typeface="Arial" pitchFamily="34" charset="0"/>
              </a:rPr>
              <a:t> terintegrasi dalam suatu sistem dokumen.</a:t>
            </a:r>
            <a:endParaRPr lang="id-ID" sz="1600" b="1" dirty="0">
              <a:latin typeface="Arial" pitchFamily="34" charset="0"/>
              <a:ea typeface="Times New Roman"/>
              <a:cs typeface="Arial" pitchFamily="34" charset="0"/>
            </a:endParaRPr>
          </a:p>
          <a:p>
            <a:pPr lvl="0">
              <a:spcBef>
                <a:spcPts val="0"/>
              </a:spcBef>
              <a:buClrTx/>
              <a:buSzTx/>
              <a:buNone/>
              <a:defRPr/>
            </a:pPr>
            <a:endParaRPr lang="id-ID" sz="1600" dirty="0">
              <a:solidFill>
                <a:srgbClr val="000000"/>
              </a:solidFill>
              <a:latin typeface="Arial" pitchFamily="34" charset="0"/>
              <a:ea typeface="Times New Roman"/>
              <a:cs typeface="Arial" pitchFamily="34" charset="0"/>
            </a:endParaRPr>
          </a:p>
          <a:p>
            <a:pPr lvl="0">
              <a:spcBef>
                <a:spcPts val="0"/>
              </a:spcBef>
              <a:buClrTx/>
              <a:buSzTx/>
              <a:buFont typeface="Wingdings"/>
              <a:buChar char="à"/>
              <a:defRPr/>
            </a:pPr>
            <a:endParaRPr lang="id-ID" sz="1600" dirty="0">
              <a:solidFill>
                <a:schemeClr val="tx1"/>
              </a:solidFill>
              <a:latin typeface="Arial" pitchFamily="34" charset="0"/>
              <a:cs typeface="Arial" pitchFamily="34" charset="0"/>
            </a:endParaRPr>
          </a:p>
          <a:p>
            <a:pPr>
              <a:spcBef>
                <a:spcPts val="0"/>
              </a:spcBef>
              <a:buNone/>
            </a:pPr>
            <a:endParaRPr lang="id-ID" sz="1600" dirty="0">
              <a:latin typeface="Arial" pitchFamily="34" charset="0"/>
              <a:cs typeface="Arial" pitchFamily="34" charset="0"/>
            </a:endParaRPr>
          </a:p>
        </p:txBody>
      </p:sp>
      <p:sp>
        <p:nvSpPr>
          <p:cNvPr id="7" name="Rectangle 6"/>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en-US" b="1" dirty="0">
                <a:solidFill>
                  <a:srgbClr val="FFFF00"/>
                </a:solidFill>
              </a:rPr>
              <a:t>0.</a:t>
            </a:r>
            <a:r>
              <a:rPr lang="id-ID" b="1" dirty="0">
                <a:solidFill>
                  <a:srgbClr val="FFFF00"/>
                </a:solidFill>
              </a:rPr>
              <a:t>74</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2.4.1 PERGURUAN TINGGI MENJALANKAN SISTEM PENJAMINAN MUTU YANG DIDUKUNG DENGAN ADANYA BUKTI-BUKTI  BERUPA MANUAL MUTU, DAN PELAKSANAANNYA</a:t>
            </a: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latin typeface="Book Antiqua" pitchFamily="18" charset="0"/>
            </a:endParaRPr>
          </a:p>
        </p:txBody>
      </p:sp>
      <p:sp>
        <p:nvSpPr>
          <p:cNvPr id="6" name="Content Placeholder 5"/>
          <p:cNvSpPr>
            <a:spLocks noGrp="1"/>
          </p:cNvSpPr>
          <p:nvPr>
            <p:ph idx="1"/>
          </p:nvPr>
        </p:nvSpPr>
        <p:spPr>
          <a:xfrm>
            <a:off x="0" y="1554162"/>
            <a:ext cx="7162800" cy="5303838"/>
          </a:xfrm>
        </p:spPr>
        <p:txBody>
          <a:bodyPr>
            <a:normAutofit/>
          </a:bodyPr>
          <a:lstStyle/>
          <a:p>
            <a:pPr lvl="0">
              <a:spcBef>
                <a:spcPts val="0"/>
              </a:spcBef>
              <a:buClrTx/>
              <a:buSzTx/>
              <a:buFont typeface="Wingdings"/>
              <a:buChar char="à"/>
              <a:defRPr/>
            </a:pPr>
            <a:r>
              <a:rPr lang="id-ID" sz="1800" b="1" dirty="0">
                <a:solidFill>
                  <a:srgbClr val="000000"/>
                </a:solidFill>
                <a:latin typeface="Arial" pitchFamily="34" charset="0"/>
                <a:cs typeface="Arial" pitchFamily="34" charset="0"/>
              </a:rPr>
              <a:t>Point (2)</a:t>
            </a:r>
          </a:p>
          <a:p>
            <a:pPr lvl="0">
              <a:spcBef>
                <a:spcPts val="0"/>
              </a:spcBef>
              <a:buClrTx/>
              <a:buSzTx/>
              <a:buNone/>
              <a:defRPr/>
            </a:pPr>
            <a:r>
              <a:rPr lang="id-ID" sz="1800" dirty="0">
                <a:solidFill>
                  <a:srgbClr val="000000"/>
                </a:solidFill>
                <a:latin typeface="Arial"/>
                <a:ea typeface="Times New Roman"/>
              </a:rPr>
              <a:t>	Manual Mutu yang hanya meliputi: </a:t>
            </a:r>
            <a:endParaRPr lang="id-ID" sz="1800" b="1" dirty="0">
              <a:solidFill>
                <a:schemeClr val="tx1"/>
              </a:solidFill>
              <a:latin typeface="Times New Roman"/>
              <a:ea typeface="Times New Roman"/>
            </a:endParaRPr>
          </a:p>
          <a:p>
            <a:pPr lvl="0">
              <a:spcBef>
                <a:spcPts val="0"/>
              </a:spcBef>
              <a:buClrTx/>
              <a:buSzTx/>
              <a:buNone/>
              <a:defRPr/>
            </a:pPr>
            <a:r>
              <a:rPr lang="id-ID" sz="1800" dirty="0">
                <a:solidFill>
                  <a:srgbClr val="000000"/>
                </a:solidFill>
                <a:latin typeface="Arial"/>
                <a:ea typeface="Times New Roman"/>
              </a:rPr>
              <a:t>	(1)  Pernyataan Mutu</a:t>
            </a:r>
            <a:endParaRPr lang="id-ID" sz="1800" dirty="0">
              <a:solidFill>
                <a:schemeClr val="tx1"/>
              </a:solidFill>
              <a:latin typeface="Times New Roman"/>
              <a:ea typeface="Times New Roman"/>
            </a:endParaRPr>
          </a:p>
          <a:p>
            <a:pPr lvl="0">
              <a:spcBef>
                <a:spcPts val="0"/>
              </a:spcBef>
              <a:buClrTx/>
              <a:buSzTx/>
              <a:buNone/>
              <a:defRPr/>
            </a:pPr>
            <a:r>
              <a:rPr lang="id-ID" sz="1800" dirty="0">
                <a:solidFill>
                  <a:srgbClr val="000000"/>
                </a:solidFill>
                <a:latin typeface="Arial"/>
                <a:ea typeface="Times New Roman"/>
              </a:rPr>
              <a:t>	(2)  Kebijakan mutu</a:t>
            </a:r>
            <a:endParaRPr lang="id-ID" sz="1800" dirty="0">
              <a:solidFill>
                <a:schemeClr val="tx1"/>
              </a:solidFill>
              <a:latin typeface="Times New Roman"/>
              <a:ea typeface="Times New Roman"/>
            </a:endParaRPr>
          </a:p>
          <a:p>
            <a:pPr lvl="0">
              <a:spcBef>
                <a:spcPts val="0"/>
              </a:spcBef>
              <a:buClrTx/>
              <a:buSzTx/>
              <a:buNone/>
              <a:defRPr/>
            </a:pPr>
            <a:r>
              <a:rPr lang="id-ID" sz="1800" dirty="0">
                <a:solidFill>
                  <a:srgbClr val="000000"/>
                </a:solidFill>
                <a:latin typeface="Arial"/>
                <a:ea typeface="Times New Roman"/>
              </a:rPr>
              <a:t>	(3)  Unit Pelaksana</a:t>
            </a:r>
            <a:endParaRPr lang="id-ID" sz="1800" dirty="0">
              <a:solidFill>
                <a:schemeClr val="tx1"/>
              </a:solidFill>
              <a:latin typeface="Times New Roman"/>
              <a:ea typeface="Times New Roman"/>
            </a:endParaRPr>
          </a:p>
          <a:p>
            <a:pPr lvl="0">
              <a:spcBef>
                <a:spcPts val="0"/>
              </a:spcBef>
              <a:buClrTx/>
              <a:buSzTx/>
              <a:buNone/>
              <a:defRPr/>
            </a:pPr>
            <a:r>
              <a:rPr lang="id-ID" sz="1800" dirty="0">
                <a:solidFill>
                  <a:srgbClr val="000000"/>
                </a:solidFill>
                <a:latin typeface="Arial"/>
                <a:ea typeface="Times New Roman"/>
              </a:rPr>
              <a:t>	(4)  Standar Mutu</a:t>
            </a:r>
            <a:endParaRPr lang="id-ID" sz="1800" dirty="0">
              <a:solidFill>
                <a:schemeClr val="tx1"/>
              </a:solidFill>
              <a:latin typeface="Times New Roman"/>
              <a:ea typeface="Times New Roman"/>
            </a:endParaRPr>
          </a:p>
          <a:p>
            <a:pPr lvl="0">
              <a:spcBef>
                <a:spcPts val="0"/>
              </a:spcBef>
              <a:buClrTx/>
              <a:buSzTx/>
              <a:buNone/>
              <a:defRPr/>
            </a:pPr>
            <a:r>
              <a:rPr lang="id-ID" sz="1800" dirty="0">
                <a:solidFill>
                  <a:srgbClr val="000000"/>
                </a:solidFill>
                <a:latin typeface="Arial"/>
                <a:ea typeface="Times New Roman"/>
              </a:rPr>
              <a:t>	(5)  Prosedur Mutu</a:t>
            </a:r>
            <a:endParaRPr lang="id-ID" sz="1800" dirty="0">
              <a:solidFill>
                <a:schemeClr val="tx1"/>
              </a:solidFill>
              <a:latin typeface="Times New Roman"/>
              <a:ea typeface="Times New Roman"/>
            </a:endParaRPr>
          </a:p>
          <a:p>
            <a:pPr lvl="0">
              <a:spcBef>
                <a:spcPts val="0"/>
              </a:spcBef>
              <a:buClrTx/>
              <a:buSzTx/>
              <a:buNone/>
              <a:defRPr/>
            </a:pPr>
            <a:r>
              <a:rPr lang="id-ID" sz="1800" dirty="0">
                <a:solidFill>
                  <a:srgbClr val="000000"/>
                </a:solidFill>
                <a:latin typeface="Arial"/>
                <a:ea typeface="Times New Roman"/>
              </a:rPr>
              <a:t>	(6)  Instruksi Kerja</a:t>
            </a:r>
            <a:endParaRPr lang="id-ID" sz="1800" dirty="0">
              <a:solidFill>
                <a:schemeClr val="tx1"/>
              </a:solidFill>
              <a:latin typeface="Times New Roman"/>
              <a:ea typeface="Times New Roman"/>
            </a:endParaRPr>
          </a:p>
          <a:p>
            <a:pPr>
              <a:spcBef>
                <a:spcPts val="0"/>
              </a:spcBef>
              <a:buClrTx/>
              <a:buSzTx/>
              <a:buNone/>
              <a:defRPr/>
            </a:pPr>
            <a:endParaRPr lang="id-ID" sz="1800" b="1" dirty="0">
              <a:solidFill>
                <a:srgbClr val="000000"/>
              </a:solidFill>
              <a:latin typeface="Arial" pitchFamily="34" charset="0"/>
              <a:cs typeface="Arial" pitchFamily="34" charset="0"/>
            </a:endParaRPr>
          </a:p>
          <a:p>
            <a:pPr lvl="0">
              <a:spcBef>
                <a:spcPts val="0"/>
              </a:spcBef>
              <a:buClrTx/>
              <a:buSzTx/>
              <a:buFont typeface="Wingdings"/>
              <a:buChar char="à"/>
              <a:defRPr/>
            </a:pPr>
            <a:r>
              <a:rPr lang="id-ID" sz="1800" b="1" dirty="0">
                <a:solidFill>
                  <a:srgbClr val="000000"/>
                </a:solidFill>
                <a:latin typeface="Arial" pitchFamily="34" charset="0"/>
                <a:cs typeface="Arial" pitchFamily="34" charset="0"/>
              </a:rPr>
              <a:t>Point (1)</a:t>
            </a:r>
          </a:p>
          <a:p>
            <a:pPr lvl="0">
              <a:buClrTx/>
              <a:buSzTx/>
              <a:buNone/>
              <a:tabLst>
                <a:tab pos="165735" algn="l"/>
              </a:tabLst>
              <a:defRPr/>
            </a:pPr>
            <a:r>
              <a:rPr lang="id-ID" sz="1800" dirty="0">
                <a:solidFill>
                  <a:srgbClr val="000000"/>
                </a:solidFill>
                <a:latin typeface="Arial"/>
                <a:ea typeface="Times New Roman"/>
              </a:rPr>
              <a:t>		Tidak ada manual mutu.</a:t>
            </a:r>
            <a:endParaRPr lang="id-ID" sz="1800" b="1" dirty="0">
              <a:solidFill>
                <a:schemeClr val="tx1"/>
              </a:solidFill>
              <a:latin typeface="Times New Roman"/>
              <a:ea typeface="Times New Roman"/>
            </a:endParaRPr>
          </a:p>
          <a:p>
            <a:pPr lvl="0">
              <a:buClrTx/>
              <a:buSzTx/>
              <a:buFont typeface="Arial" pitchFamily="34" charset="0"/>
              <a:buChar char="•"/>
              <a:defRPr/>
            </a:pPr>
            <a:endParaRPr lang="id-ID" sz="1800" dirty="0">
              <a:solidFill>
                <a:schemeClr val="tx1"/>
              </a:solidFill>
            </a:endParaRPr>
          </a:p>
          <a:p>
            <a:pPr lvl="0">
              <a:spcBef>
                <a:spcPts val="0"/>
              </a:spcBef>
              <a:buClrTx/>
              <a:buSzTx/>
              <a:buFont typeface="Wingdings"/>
              <a:buChar char="à"/>
              <a:defRPr/>
            </a:pPr>
            <a:endParaRPr lang="id-ID" sz="1800" b="1" dirty="0">
              <a:solidFill>
                <a:srgbClr val="000000"/>
              </a:solidFill>
              <a:latin typeface="Arial" pitchFamily="34" charset="0"/>
              <a:cs typeface="Arial" pitchFamily="34" charset="0"/>
            </a:endParaRPr>
          </a:p>
          <a:p>
            <a:pPr>
              <a:spcBef>
                <a:spcPts val="0"/>
              </a:spcBef>
              <a:buClrTx/>
              <a:buSzTx/>
              <a:buNone/>
              <a:defRPr/>
            </a:pPr>
            <a:r>
              <a:rPr lang="id-ID" sz="1800" dirty="0">
                <a:solidFill>
                  <a:srgbClr val="000000"/>
                </a:solidFill>
                <a:latin typeface="Arial" pitchFamily="34" charset="0"/>
                <a:ea typeface="Times New Roman"/>
                <a:cs typeface="Arial" pitchFamily="34" charset="0"/>
              </a:rPr>
              <a:t>	</a:t>
            </a:r>
            <a:endParaRPr lang="id-ID" sz="1800" dirty="0">
              <a:solidFill>
                <a:schemeClr val="tx1"/>
              </a:solidFill>
              <a:latin typeface="Arial" pitchFamily="34" charset="0"/>
              <a:cs typeface="Arial" pitchFamily="34" charset="0"/>
            </a:endParaRPr>
          </a:p>
          <a:p>
            <a:pPr>
              <a:buNone/>
            </a:pPr>
            <a:endParaRPr lang="id-ID" sz="1800" dirty="0">
              <a:latin typeface="Arial" pitchFamily="34" charset="0"/>
              <a:cs typeface="Arial" pitchFamily="34" charset="0"/>
            </a:endParaRPr>
          </a:p>
        </p:txBody>
      </p:sp>
      <p:sp>
        <p:nvSpPr>
          <p:cNvPr id="7" name="Rectangle 6"/>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en-US" b="1" dirty="0">
                <a:solidFill>
                  <a:srgbClr val="FFFF00"/>
                </a:solidFill>
              </a:rPr>
              <a:t>0.</a:t>
            </a:r>
            <a:r>
              <a:rPr lang="id-ID" b="1" dirty="0">
                <a:solidFill>
                  <a:srgbClr val="FFFF00"/>
                </a:solidFill>
              </a:rPr>
              <a:t>74</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4813" indent="-404813"/>
            <a:r>
              <a:rPr lang="en-US" sz="2400" b="1" dirty="0">
                <a:solidFill>
                  <a:schemeClr val="tx1"/>
                </a:solidFill>
                <a:latin typeface="Cambria" pitchFamily="18" charset="0"/>
              </a:rPr>
              <a:t>2.4.2 IMPLEMENTASI PENJAMINAN MUTU</a:t>
            </a:r>
          </a:p>
        </p:txBody>
      </p:sp>
      <p:sp>
        <p:nvSpPr>
          <p:cNvPr id="16" name="Rectangle 15"/>
          <p:cNvSpPr/>
          <p:nvPr/>
        </p:nvSpPr>
        <p:spPr>
          <a:xfrm>
            <a:off x="6858000" y="1524000"/>
            <a:ext cx="22860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5100" indent="-165100">
              <a:buFont typeface="Arial" pitchFamily="34" charset="0"/>
              <a:buChar char="•"/>
            </a:pPr>
            <a:r>
              <a:rPr lang="en-US" sz="1600" dirty="0" err="1">
                <a:solidFill>
                  <a:schemeClr val="tx1"/>
                </a:solidFill>
                <a:latin typeface="Book Antiqua" pitchFamily="18" charset="0"/>
              </a:rPr>
              <a:t>Penetapan</a:t>
            </a:r>
            <a:r>
              <a:rPr lang="en-US" sz="1600" dirty="0">
                <a:solidFill>
                  <a:schemeClr val="tx1"/>
                </a:solidFill>
                <a:latin typeface="Book Antiqua" pitchFamily="18" charset="0"/>
              </a:rPr>
              <a:t> </a:t>
            </a:r>
            <a:r>
              <a:rPr lang="en-US" sz="1600" dirty="0" err="1">
                <a:solidFill>
                  <a:schemeClr val="tx1"/>
                </a:solidFill>
                <a:latin typeface="Book Antiqua" pitchFamily="18" charset="0"/>
              </a:rPr>
              <a:t>Norma,Standar,Program</a:t>
            </a:r>
            <a:r>
              <a:rPr lang="en-US" sz="1600" dirty="0">
                <a:solidFill>
                  <a:schemeClr val="tx1"/>
                </a:solidFill>
                <a:latin typeface="Book Antiqua" pitchFamily="18" charset="0"/>
              </a:rPr>
              <a:t>, </a:t>
            </a:r>
            <a:r>
              <a:rPr lang="en-US" sz="1600" dirty="0" err="1">
                <a:solidFill>
                  <a:schemeClr val="tx1"/>
                </a:solidFill>
                <a:latin typeface="Book Antiqua" pitchFamily="18" charset="0"/>
              </a:rPr>
              <a:t>Peraturan</a:t>
            </a:r>
            <a:r>
              <a:rPr lang="en-US" sz="1600" dirty="0">
                <a:solidFill>
                  <a:schemeClr val="tx1"/>
                </a:solidFill>
                <a:latin typeface="Book Antiqua" pitchFamily="18" charset="0"/>
              </a:rPr>
              <a:t>, manual</a:t>
            </a:r>
          </a:p>
          <a:p>
            <a:pPr marL="165100" indent="-165100">
              <a:buFont typeface="Arial" pitchFamily="34" charset="0"/>
              <a:buChar char="•"/>
            </a:pPr>
            <a:r>
              <a:rPr lang="en-US" sz="1600" dirty="0" err="1">
                <a:solidFill>
                  <a:schemeClr val="tx1"/>
                </a:solidFill>
                <a:latin typeface="Book Antiqua" pitchFamily="18" charset="0"/>
              </a:rPr>
              <a:t>Penyusunan</a:t>
            </a:r>
            <a:r>
              <a:rPr lang="en-US" sz="1600" dirty="0">
                <a:solidFill>
                  <a:schemeClr val="tx1"/>
                </a:solidFill>
                <a:latin typeface="Book Antiqua" pitchFamily="18" charset="0"/>
              </a:rPr>
              <a:t> </a:t>
            </a:r>
            <a:r>
              <a:rPr lang="en-US" sz="1600" dirty="0" err="1">
                <a:solidFill>
                  <a:schemeClr val="tx1"/>
                </a:solidFill>
                <a:latin typeface="Book Antiqua" pitchFamily="18" charset="0"/>
              </a:rPr>
              <a:t>perangkat</a:t>
            </a:r>
            <a:r>
              <a:rPr lang="en-US" sz="1600" dirty="0">
                <a:solidFill>
                  <a:schemeClr val="tx1"/>
                </a:solidFill>
                <a:latin typeface="Book Antiqua" pitchFamily="18" charset="0"/>
              </a:rPr>
              <a:t> </a:t>
            </a:r>
            <a:r>
              <a:rPr lang="en-US" sz="1600" dirty="0" err="1">
                <a:solidFill>
                  <a:schemeClr val="tx1"/>
                </a:solidFill>
                <a:latin typeface="Book Antiqua" pitchFamily="18" charset="0"/>
              </a:rPr>
              <a:t>sistem</a:t>
            </a:r>
            <a:endParaRPr lang="en-US" sz="1600" dirty="0">
              <a:solidFill>
                <a:schemeClr val="tx1"/>
              </a:solidFill>
              <a:latin typeface="Book Antiqua" pitchFamily="18" charset="0"/>
            </a:endParaRPr>
          </a:p>
          <a:p>
            <a:pPr marL="165100" indent="-165100">
              <a:buFont typeface="Arial" pitchFamily="34" charset="0"/>
              <a:buChar char="•"/>
            </a:pPr>
            <a:r>
              <a:rPr lang="en-US" sz="1600" dirty="0" err="1">
                <a:solidFill>
                  <a:schemeClr val="tx1"/>
                </a:solidFill>
                <a:latin typeface="Book Antiqua" pitchFamily="18" charset="0"/>
              </a:rPr>
              <a:t>Implementasi</a:t>
            </a:r>
            <a:endParaRPr lang="en-US" sz="1600" dirty="0">
              <a:solidFill>
                <a:schemeClr val="tx1"/>
              </a:solidFill>
              <a:latin typeface="Book Antiqua" pitchFamily="18" charset="0"/>
            </a:endParaRPr>
          </a:p>
          <a:p>
            <a:pPr marL="165100" indent="-165100">
              <a:buFont typeface="Arial" pitchFamily="34" charset="0"/>
              <a:buChar char="•"/>
            </a:pPr>
            <a:r>
              <a:rPr lang="en-US" sz="1600" dirty="0">
                <a:solidFill>
                  <a:schemeClr val="tx1"/>
                </a:solidFill>
                <a:latin typeface="Book Antiqua" pitchFamily="18" charset="0"/>
              </a:rPr>
              <a:t>Monitoring</a:t>
            </a:r>
          </a:p>
          <a:p>
            <a:pPr marL="165100" indent="-165100">
              <a:buFont typeface="Arial" pitchFamily="34" charset="0"/>
              <a:buChar char="•"/>
            </a:pPr>
            <a:r>
              <a:rPr lang="en-US" sz="1600" dirty="0" err="1">
                <a:solidFill>
                  <a:schemeClr val="tx1"/>
                </a:solidFill>
                <a:latin typeface="Book Antiqua" pitchFamily="18" charset="0"/>
              </a:rPr>
              <a:t>Pengukuran</a:t>
            </a:r>
            <a:endParaRPr lang="en-US" sz="1600" dirty="0">
              <a:solidFill>
                <a:schemeClr val="tx1"/>
              </a:solidFill>
              <a:latin typeface="Book Antiqua" pitchFamily="18" charset="0"/>
            </a:endParaRPr>
          </a:p>
          <a:p>
            <a:pPr marL="165100" indent="-165100">
              <a:buFont typeface="Arial" pitchFamily="34" charset="0"/>
              <a:buChar char="•"/>
            </a:pPr>
            <a:r>
              <a:rPr lang="en-US" sz="1600" dirty="0">
                <a:solidFill>
                  <a:schemeClr val="tx1"/>
                </a:solidFill>
                <a:latin typeface="Book Antiqua" pitchFamily="18" charset="0"/>
              </a:rPr>
              <a:t>Audit </a:t>
            </a:r>
            <a:r>
              <a:rPr lang="en-US" sz="1600" dirty="0" err="1">
                <a:solidFill>
                  <a:schemeClr val="tx1"/>
                </a:solidFill>
                <a:latin typeface="Book Antiqua" pitchFamily="18" charset="0"/>
              </a:rPr>
              <a:t>mutu</a:t>
            </a:r>
            <a:r>
              <a:rPr lang="en-US" sz="1600" dirty="0">
                <a:solidFill>
                  <a:schemeClr val="tx1"/>
                </a:solidFill>
                <a:latin typeface="Book Antiqua" pitchFamily="18" charset="0"/>
              </a:rPr>
              <a:t> internal</a:t>
            </a:r>
          </a:p>
          <a:p>
            <a:pPr marL="165100" indent="-165100">
              <a:buFont typeface="Arial" pitchFamily="34" charset="0"/>
              <a:buChar char="•"/>
            </a:pPr>
            <a:r>
              <a:rPr lang="en-US" sz="1600" dirty="0">
                <a:solidFill>
                  <a:schemeClr val="tx1"/>
                </a:solidFill>
                <a:latin typeface="Book Antiqua" pitchFamily="18" charset="0"/>
              </a:rPr>
              <a:t>RTM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en-US" sz="1600" dirty="0" err="1">
                <a:solidFill>
                  <a:schemeClr val="tx1"/>
                </a:solidFill>
                <a:latin typeface="Book Antiqua" pitchFamily="18" charset="0"/>
              </a:rPr>
              <a:t>Tindak</a:t>
            </a:r>
            <a:r>
              <a:rPr lang="en-US" sz="1600" dirty="0">
                <a:solidFill>
                  <a:schemeClr val="tx1"/>
                </a:solidFill>
                <a:latin typeface="Book Antiqua" pitchFamily="18" charset="0"/>
              </a:rPr>
              <a:t> </a:t>
            </a:r>
            <a:r>
              <a:rPr lang="en-US" sz="1600" dirty="0" err="1">
                <a:solidFill>
                  <a:schemeClr val="tx1"/>
                </a:solidFill>
                <a:latin typeface="Book Antiqua" pitchFamily="18" charset="0"/>
              </a:rPr>
              <a:t>lanjut</a:t>
            </a:r>
            <a:endParaRPr lang="id-ID" sz="1600" dirty="0">
              <a:solidFill>
                <a:schemeClr val="tx1"/>
              </a:solidFill>
              <a:latin typeface="Book Antiqua" pitchFamily="18" charset="0"/>
            </a:endParaRPr>
          </a:p>
        </p:txBody>
      </p:sp>
      <p:sp>
        <p:nvSpPr>
          <p:cNvPr id="6" name="Content Placeholder 5"/>
          <p:cNvSpPr>
            <a:spLocks noGrp="1"/>
          </p:cNvSpPr>
          <p:nvPr>
            <p:ph idx="1"/>
          </p:nvPr>
        </p:nvSpPr>
        <p:spPr>
          <a:xfrm>
            <a:off x="0" y="1554162"/>
            <a:ext cx="6934200" cy="5303838"/>
          </a:xfrm>
        </p:spPr>
        <p:txBody>
          <a:bodyPr>
            <a:noAutofit/>
          </a:bodyPr>
          <a:lstStyle/>
          <a:p>
            <a:pPr lvl="0">
              <a:spcBef>
                <a:spcPts val="0"/>
              </a:spcBef>
              <a:buClrTx/>
              <a:buSzTx/>
              <a:buFont typeface="Wingdings"/>
              <a:buChar char="à"/>
              <a:defRPr/>
            </a:pPr>
            <a:r>
              <a:rPr lang="id-ID" sz="1700" b="1" dirty="0">
                <a:solidFill>
                  <a:schemeClr val="tx1"/>
                </a:solidFill>
                <a:latin typeface="Arial" pitchFamily="34" charset="0"/>
                <a:cs typeface="Arial" pitchFamily="34" charset="0"/>
              </a:rPr>
              <a:t>Point (</a:t>
            </a:r>
            <a:r>
              <a:rPr lang="en-US" sz="1700" b="1" dirty="0">
                <a:solidFill>
                  <a:schemeClr val="tx1"/>
                </a:solidFill>
                <a:latin typeface="Arial" pitchFamily="34" charset="0"/>
                <a:cs typeface="Arial" pitchFamily="34" charset="0"/>
              </a:rPr>
              <a:t>4</a:t>
            </a:r>
            <a:r>
              <a:rPr lang="id-ID" sz="1700" b="1" dirty="0">
                <a:solidFill>
                  <a:schemeClr val="tx1"/>
                </a:solidFill>
                <a:latin typeface="Arial" pitchFamily="34" charset="0"/>
                <a:cs typeface="Arial" pitchFamily="34" charset="0"/>
              </a:rPr>
              <a:t>)</a:t>
            </a:r>
            <a:endParaRPr lang="en-US" sz="1700" b="1" dirty="0">
              <a:solidFill>
                <a:schemeClr val="tx1"/>
              </a:solidFill>
              <a:latin typeface="Arial" pitchFamily="34" charset="0"/>
              <a:cs typeface="Arial" pitchFamily="34" charset="0"/>
            </a:endParaRPr>
          </a:p>
          <a:p>
            <a:pPr>
              <a:spcBef>
                <a:spcPts val="0"/>
              </a:spcBef>
              <a:buClrTx/>
              <a:buSzTx/>
              <a:buNone/>
              <a:defRPr/>
            </a:pPr>
            <a:r>
              <a:rPr lang="en-US" sz="1700" b="1" dirty="0">
                <a:solidFill>
                  <a:schemeClr val="tx1"/>
                </a:solidFill>
                <a:latin typeface="Arial" pitchFamily="34" charset="0"/>
                <a:ea typeface="Times New Roman"/>
                <a:cs typeface="Arial" pitchFamily="34" charset="0"/>
              </a:rPr>
              <a:t>	</a:t>
            </a:r>
            <a:r>
              <a:rPr lang="fi-FI" sz="1700" dirty="0">
                <a:solidFill>
                  <a:srgbClr val="000000"/>
                </a:solidFill>
                <a:latin typeface="Arial"/>
                <a:ea typeface="Times New Roman"/>
              </a:rPr>
              <a:t>Penjaminan mutu sudah berjalan di seluruh unit kerja yang mencakup siklus perencanaan, pelaksanaan, analisis dan evaluasi, tindakan perbaikan yang dibuktikan dalam bentuk laporan monev dan audit.</a:t>
            </a:r>
            <a:endParaRPr lang="en-US" sz="1700" dirty="0"/>
          </a:p>
          <a:p>
            <a:pPr lvl="0">
              <a:spcBef>
                <a:spcPts val="0"/>
              </a:spcBef>
              <a:buClrTx/>
              <a:buSzTx/>
              <a:buNone/>
              <a:defRPr/>
            </a:pPr>
            <a:endParaRPr lang="id-ID" sz="17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700" b="1" dirty="0">
                <a:solidFill>
                  <a:schemeClr val="tx1"/>
                </a:solidFill>
                <a:latin typeface="Arial" pitchFamily="34" charset="0"/>
                <a:ea typeface="Times New Roman"/>
                <a:cs typeface="Arial" pitchFamily="34" charset="0"/>
                <a:sym typeface="Wingdings" pitchFamily="2" charset="2"/>
              </a:rPr>
              <a:t>Point </a:t>
            </a:r>
            <a:r>
              <a:rPr lang="id-ID" sz="1700" b="1" dirty="0">
                <a:solidFill>
                  <a:schemeClr val="tx1"/>
                </a:solidFill>
                <a:latin typeface="Arial" pitchFamily="34" charset="0"/>
                <a:ea typeface="Times New Roman"/>
                <a:cs typeface="Arial" pitchFamily="34" charset="0"/>
              </a:rPr>
              <a:t>(</a:t>
            </a:r>
            <a:r>
              <a:rPr lang="en-US" sz="1700" b="1" dirty="0">
                <a:solidFill>
                  <a:schemeClr val="tx1"/>
                </a:solidFill>
                <a:latin typeface="Arial" pitchFamily="34" charset="0"/>
                <a:ea typeface="Times New Roman"/>
                <a:cs typeface="Arial" pitchFamily="34" charset="0"/>
              </a:rPr>
              <a:t>3</a:t>
            </a:r>
            <a:r>
              <a:rPr lang="id-ID" sz="1700" b="1" dirty="0">
                <a:solidFill>
                  <a:schemeClr val="tx1"/>
                </a:solidFill>
                <a:latin typeface="Arial" pitchFamily="34" charset="0"/>
                <a:ea typeface="Times New Roman"/>
                <a:cs typeface="Arial" pitchFamily="34" charset="0"/>
              </a:rPr>
              <a:t>)</a:t>
            </a:r>
            <a:endParaRPr lang="en-US" sz="1700" b="1" dirty="0">
              <a:solidFill>
                <a:schemeClr val="tx1"/>
              </a:solidFill>
              <a:latin typeface="Arial" pitchFamily="34" charset="0"/>
              <a:ea typeface="Times New Roman"/>
              <a:cs typeface="Arial" pitchFamily="34" charset="0"/>
            </a:endParaRPr>
          </a:p>
          <a:p>
            <a:pPr>
              <a:spcBef>
                <a:spcPts val="0"/>
              </a:spcBef>
              <a:buClrTx/>
              <a:buSzTx/>
              <a:buNone/>
              <a:defRPr/>
            </a:pPr>
            <a:r>
              <a:rPr lang="en-US" sz="1700" dirty="0">
                <a:solidFill>
                  <a:srgbClr val="000000"/>
                </a:solidFill>
                <a:latin typeface="Arial" pitchFamily="34" charset="0"/>
                <a:ea typeface="Times New Roman"/>
                <a:cs typeface="Arial" pitchFamily="34" charset="0"/>
              </a:rPr>
              <a:t>	</a:t>
            </a:r>
            <a:r>
              <a:rPr lang="fi-FI" sz="1700" dirty="0">
                <a:solidFill>
                  <a:srgbClr val="000000"/>
                </a:solidFill>
                <a:latin typeface="Arial"/>
                <a:ea typeface="Times New Roman"/>
              </a:rPr>
              <a:t>Penjaminan mutu sudah berjalan tetapi tidak di seluruh  unit kerja yang mencakup siklus perencanaan, pelaksanaan, analisis dan evaluasi, tindakan perbaikan yang dibuktikan dalam bentuk laporan monev dan audit.</a:t>
            </a:r>
            <a:endParaRPr lang="en-US" sz="1700" dirty="0"/>
          </a:p>
          <a:p>
            <a:pPr lvl="0">
              <a:spcBef>
                <a:spcPts val="0"/>
              </a:spcBef>
              <a:buClrTx/>
              <a:buSzTx/>
              <a:buNone/>
              <a:defRPr/>
            </a:pPr>
            <a:endParaRPr lang="en-US" sz="1700" dirty="0">
              <a:solidFill>
                <a:srgbClr val="000000"/>
              </a:solidFill>
              <a:latin typeface="Arial" pitchFamily="34" charset="0"/>
              <a:ea typeface="Times New Roman"/>
              <a:cs typeface="Arial" pitchFamily="34" charset="0"/>
            </a:endParaRPr>
          </a:p>
          <a:p>
            <a:pPr lvl="0">
              <a:spcBef>
                <a:spcPts val="0"/>
              </a:spcBef>
              <a:buClrTx/>
              <a:buSzTx/>
              <a:buFont typeface="Wingdings"/>
              <a:buChar char="à"/>
              <a:defRPr/>
            </a:pPr>
            <a:r>
              <a:rPr lang="en-US" sz="1700" b="1" dirty="0">
                <a:solidFill>
                  <a:srgbClr val="000000"/>
                </a:solidFill>
                <a:latin typeface="Arial" pitchFamily="34" charset="0"/>
                <a:cs typeface="Arial" pitchFamily="34" charset="0"/>
              </a:rPr>
              <a:t>Point (2)</a:t>
            </a:r>
          </a:p>
          <a:p>
            <a:pPr lvl="0">
              <a:spcBef>
                <a:spcPts val="0"/>
              </a:spcBef>
              <a:buClrTx/>
              <a:buSzTx/>
              <a:buNone/>
              <a:defRPr/>
            </a:pPr>
            <a:r>
              <a:rPr lang="en-US" sz="1700" dirty="0">
                <a:solidFill>
                  <a:srgbClr val="000000"/>
                </a:solidFill>
                <a:latin typeface="Arial" pitchFamily="34" charset="0"/>
                <a:ea typeface="Times New Roman"/>
                <a:cs typeface="Arial" pitchFamily="34" charset="0"/>
              </a:rPr>
              <a:t>	</a:t>
            </a:r>
            <a:r>
              <a:rPr lang="fi-FI" sz="1700" dirty="0">
                <a:solidFill>
                  <a:srgbClr val="000000"/>
                </a:solidFill>
                <a:latin typeface="Arial"/>
                <a:ea typeface="Times New Roman"/>
              </a:rPr>
              <a:t>Penjaminan mutu sudah berjalan yang mencakup siklus perencanaan, pelaksanaan, analisis dan evaluasi, tindakan perbaikan tetapi </a:t>
            </a:r>
            <a:r>
              <a:rPr lang="fi-FI" sz="1700" i="1" dirty="0">
                <a:solidFill>
                  <a:srgbClr val="000000"/>
                </a:solidFill>
                <a:latin typeface="Arial"/>
                <a:ea typeface="Times New Roman"/>
              </a:rPr>
              <a:t>tidak</a:t>
            </a:r>
            <a:r>
              <a:rPr lang="fi-FI" sz="1700" dirty="0">
                <a:solidFill>
                  <a:srgbClr val="000000"/>
                </a:solidFill>
                <a:latin typeface="Arial"/>
                <a:ea typeface="Times New Roman"/>
              </a:rPr>
              <a:t> ada bukti dalam bentuk laporan monev dan audit.</a:t>
            </a:r>
            <a:endParaRPr lang="en-US" sz="1700" b="1"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1700" b="1" dirty="0">
                <a:solidFill>
                  <a:srgbClr val="000000"/>
                </a:solidFill>
                <a:latin typeface="Arial" pitchFamily="34" charset="0"/>
                <a:cs typeface="Arial" pitchFamily="34" charset="0"/>
              </a:rPr>
              <a:t>Point (1)</a:t>
            </a:r>
          </a:p>
          <a:p>
            <a:pPr lvl="0">
              <a:spcBef>
                <a:spcPts val="0"/>
              </a:spcBef>
              <a:buClrTx/>
              <a:buSzTx/>
              <a:buNone/>
              <a:defRPr/>
            </a:pPr>
            <a:r>
              <a:rPr lang="en-US" sz="1700" b="1" dirty="0">
                <a:solidFill>
                  <a:srgbClr val="000000"/>
                </a:solidFill>
                <a:latin typeface="Arial" pitchFamily="34" charset="0"/>
                <a:ea typeface="Times New Roman"/>
                <a:cs typeface="Arial" pitchFamily="34" charset="0"/>
              </a:rPr>
              <a:t>	</a:t>
            </a:r>
            <a:r>
              <a:rPr lang="fi-FI" sz="1700" dirty="0">
                <a:solidFill>
                  <a:srgbClr val="000000"/>
                </a:solidFill>
                <a:latin typeface="Arial"/>
                <a:ea typeface="Times New Roman"/>
              </a:rPr>
              <a:t>Tidak ada pelaksanaan penjaminan mutu.</a:t>
            </a:r>
            <a:endParaRPr lang="id-ID" sz="1700" b="1" dirty="0">
              <a:solidFill>
                <a:schemeClr val="tx1"/>
              </a:solidFill>
              <a:latin typeface="Times New Roman"/>
              <a:ea typeface="Times New Roman"/>
            </a:endParaRPr>
          </a:p>
          <a:p>
            <a:pPr lvl="0">
              <a:spcBef>
                <a:spcPts val="0"/>
              </a:spcBef>
              <a:buClrTx/>
              <a:buSzTx/>
              <a:buFont typeface="Arial" pitchFamily="34" charset="0"/>
              <a:buChar char="•"/>
              <a:defRPr/>
            </a:pPr>
            <a:endParaRPr lang="en-US" sz="1700" dirty="0">
              <a:solidFill>
                <a:schemeClr val="tx1"/>
              </a:solidFill>
            </a:endParaRPr>
          </a:p>
          <a:p>
            <a:pPr lvl="0">
              <a:spcBef>
                <a:spcPts val="0"/>
              </a:spcBef>
              <a:buClrTx/>
              <a:buSzTx/>
              <a:buFont typeface="Wingdings"/>
              <a:buChar char="à"/>
              <a:defRPr/>
            </a:pPr>
            <a:endParaRPr lang="en-US" sz="1700" b="1" dirty="0">
              <a:solidFill>
                <a:srgbClr val="000000"/>
              </a:solidFill>
              <a:latin typeface="Arial" pitchFamily="34" charset="0"/>
              <a:cs typeface="Arial" pitchFamily="34" charset="0"/>
            </a:endParaRPr>
          </a:p>
          <a:p>
            <a:pPr>
              <a:spcBef>
                <a:spcPts val="0"/>
              </a:spcBef>
              <a:buClrTx/>
              <a:buSzTx/>
              <a:buNone/>
              <a:defRPr/>
            </a:pPr>
            <a:r>
              <a:rPr lang="en-US" sz="1700" dirty="0">
                <a:solidFill>
                  <a:srgbClr val="000000"/>
                </a:solidFill>
                <a:latin typeface="Arial" pitchFamily="34" charset="0"/>
                <a:ea typeface="Times New Roman"/>
                <a:cs typeface="Arial" pitchFamily="34" charset="0"/>
              </a:rPr>
              <a:t>	</a:t>
            </a:r>
            <a:endParaRPr lang="en-US" sz="1700" dirty="0">
              <a:solidFill>
                <a:schemeClr val="tx1"/>
              </a:solidFill>
              <a:latin typeface="Arial" pitchFamily="34" charset="0"/>
              <a:cs typeface="Arial" pitchFamily="34" charset="0"/>
            </a:endParaRPr>
          </a:p>
          <a:p>
            <a:pPr>
              <a:spcBef>
                <a:spcPts val="0"/>
              </a:spcBef>
              <a:buNone/>
            </a:pPr>
            <a:endParaRPr lang="en-US" sz="1700" dirty="0">
              <a:latin typeface="Arial" pitchFamily="34" charset="0"/>
              <a:cs typeface="Arial" pitchFamily="34" charset="0"/>
            </a:endParaRPr>
          </a:p>
        </p:txBody>
      </p:sp>
      <p:sp>
        <p:nvSpPr>
          <p:cNvPr id="7" name="Rectangle 6"/>
          <p:cNvSpPr/>
          <p:nvPr/>
        </p:nvSpPr>
        <p:spPr>
          <a:xfrm>
            <a:off x="6858000" y="0"/>
            <a:ext cx="22860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p>
          <a:p>
            <a:pPr algn="ctr"/>
            <a:r>
              <a:rPr lang="en-US" b="1" dirty="0">
                <a:solidFill>
                  <a:srgbClr val="FFFF00"/>
                </a:solidFill>
              </a:rPr>
              <a:t>0</a:t>
            </a:r>
            <a:r>
              <a:rPr lang="id-ID" b="1" dirty="0">
                <a:solidFill>
                  <a:srgbClr val="FFFF00"/>
                </a:solidFill>
              </a:rPr>
              <a:t>,37</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0104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4813" indent="-404813"/>
            <a:r>
              <a:rPr lang="en-US" b="1" dirty="0">
                <a:solidFill>
                  <a:schemeClr val="tx1"/>
                </a:solidFill>
                <a:latin typeface="Cambria" pitchFamily="18" charset="0"/>
              </a:rPr>
              <a:t>2.4. 3 MONITORING DAN EVALUASI HASIL PENJAMINAN MUTU DI BIDANG PENDIDIKAN, PENELITIAN, PELAYANAN/PENGABDIAN KEPADA MASYARAKAT, SARANA PRASARANA, KEUANGAN, MANAJEMEN, SERTA TINDAK LANJUTNYA</a:t>
            </a:r>
          </a:p>
        </p:txBody>
      </p:sp>
      <p:sp>
        <p:nvSpPr>
          <p:cNvPr id="16" name="Rectangle 15"/>
          <p:cNvSpPr/>
          <p:nvPr/>
        </p:nvSpPr>
        <p:spPr>
          <a:xfrm>
            <a:off x="7010400" y="1524000"/>
            <a:ext cx="21336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5425" indent="-225425">
              <a:buFont typeface="Arial" pitchFamily="34" charset="0"/>
              <a:buChar char="•"/>
            </a:pPr>
            <a:r>
              <a:rPr lang="en-US" sz="1600" dirty="0" err="1">
                <a:solidFill>
                  <a:schemeClr val="tx1"/>
                </a:solidFill>
                <a:latin typeface="Book Antiqua" pitchFamily="18" charset="0"/>
              </a:rPr>
              <a:t>Pendidikan</a:t>
            </a:r>
            <a:r>
              <a:rPr lang="en-US" sz="1600" dirty="0">
                <a:solidFill>
                  <a:schemeClr val="tx1"/>
                </a:solidFill>
                <a:latin typeface="Book Antiqua" pitchFamily="18" charset="0"/>
              </a:rPr>
              <a:t> </a:t>
            </a:r>
            <a:r>
              <a:rPr lang="en-US" sz="1600" dirty="0" err="1">
                <a:solidFill>
                  <a:schemeClr val="tx1"/>
                </a:solidFill>
                <a:latin typeface="Book Antiqua" pitchFamily="18" charset="0"/>
              </a:rPr>
              <a:t>Penelitian</a:t>
            </a:r>
            <a:r>
              <a:rPr lang="en-US" sz="1600" dirty="0">
                <a:solidFill>
                  <a:schemeClr val="tx1"/>
                </a:solidFill>
                <a:latin typeface="Book Antiqua" pitchFamily="18" charset="0"/>
              </a:rPr>
              <a:t>, </a:t>
            </a:r>
            <a:r>
              <a:rPr lang="en-US" sz="1600" dirty="0" err="1">
                <a:solidFill>
                  <a:schemeClr val="tx1"/>
                </a:solidFill>
                <a:latin typeface="Book Antiqua" pitchFamily="18" charset="0"/>
              </a:rPr>
              <a:t>PkM</a:t>
            </a:r>
            <a:r>
              <a:rPr lang="en-US" sz="1600" dirty="0">
                <a:solidFill>
                  <a:schemeClr val="tx1"/>
                </a:solidFill>
                <a:latin typeface="Book Antiqua" pitchFamily="18" charset="0"/>
              </a:rPr>
              <a:t>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en-US" sz="1600" dirty="0" err="1">
                <a:solidFill>
                  <a:schemeClr val="tx1"/>
                </a:solidFill>
                <a:latin typeface="Book Antiqua" pitchFamily="18" charset="0"/>
              </a:rPr>
              <a:t>Manajemen</a:t>
            </a:r>
            <a:r>
              <a:rPr lang="en-US" sz="1600" dirty="0">
                <a:solidFill>
                  <a:schemeClr val="tx1"/>
                </a:solidFill>
                <a:latin typeface="Book Antiqua" pitchFamily="18" charset="0"/>
              </a:rPr>
              <a:t> </a:t>
            </a:r>
            <a:r>
              <a:rPr lang="en-US" sz="1600" dirty="0" err="1">
                <a:solidFill>
                  <a:schemeClr val="tx1"/>
                </a:solidFill>
                <a:latin typeface="Book Antiqua" pitchFamily="18" charset="0"/>
              </a:rPr>
              <a:t>dilakukan</a:t>
            </a:r>
            <a:r>
              <a:rPr lang="en-US" sz="1600" dirty="0">
                <a:solidFill>
                  <a:schemeClr val="tx1"/>
                </a:solidFill>
                <a:latin typeface="Book Antiqua" pitchFamily="18" charset="0"/>
              </a:rPr>
              <a:t> </a:t>
            </a:r>
            <a:r>
              <a:rPr lang="en-US" sz="1600" dirty="0" err="1">
                <a:solidFill>
                  <a:schemeClr val="tx1"/>
                </a:solidFill>
                <a:latin typeface="Book Antiqua" pitchFamily="18" charset="0"/>
              </a:rPr>
              <a:t>lewat</a:t>
            </a:r>
            <a:r>
              <a:rPr lang="en-US" sz="1600" dirty="0">
                <a:solidFill>
                  <a:schemeClr val="tx1"/>
                </a:solidFill>
                <a:latin typeface="Book Antiqua" pitchFamily="18" charset="0"/>
              </a:rPr>
              <a:t>  Audit </a:t>
            </a:r>
            <a:r>
              <a:rPr lang="en-US" sz="1600" dirty="0" err="1">
                <a:solidFill>
                  <a:schemeClr val="tx1"/>
                </a:solidFill>
                <a:latin typeface="Book Antiqua" pitchFamily="18" charset="0"/>
              </a:rPr>
              <a:t>Mutu</a:t>
            </a:r>
            <a:r>
              <a:rPr lang="en-US" sz="1600" dirty="0">
                <a:solidFill>
                  <a:schemeClr val="tx1"/>
                </a:solidFill>
                <a:latin typeface="Book Antiqua" pitchFamily="18" charset="0"/>
              </a:rPr>
              <a:t> Internal</a:t>
            </a:r>
          </a:p>
          <a:p>
            <a:pPr marL="225425" indent="-225425">
              <a:buFont typeface="Arial" pitchFamily="34" charset="0"/>
              <a:buChar char="•"/>
            </a:pPr>
            <a:r>
              <a:rPr lang="en-US" sz="1600" dirty="0" err="1">
                <a:solidFill>
                  <a:schemeClr val="tx1"/>
                </a:solidFill>
                <a:latin typeface="Book Antiqua" pitchFamily="18" charset="0"/>
              </a:rPr>
              <a:t>Sarana</a:t>
            </a:r>
            <a:r>
              <a:rPr lang="en-US" sz="1600" dirty="0">
                <a:solidFill>
                  <a:schemeClr val="tx1"/>
                </a:solidFill>
                <a:latin typeface="Book Antiqua" pitchFamily="18" charset="0"/>
              </a:rPr>
              <a:t> </a:t>
            </a:r>
            <a:r>
              <a:rPr lang="en-US" sz="1600" dirty="0" err="1">
                <a:solidFill>
                  <a:schemeClr val="tx1"/>
                </a:solidFill>
                <a:latin typeface="Book Antiqua" pitchFamily="18" charset="0"/>
              </a:rPr>
              <a:t>Prasarana</a:t>
            </a:r>
            <a:r>
              <a:rPr lang="en-US" sz="1600" dirty="0">
                <a:solidFill>
                  <a:schemeClr val="tx1"/>
                </a:solidFill>
                <a:latin typeface="Book Antiqua" pitchFamily="18" charset="0"/>
              </a:rPr>
              <a:t>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en-US" sz="1600" dirty="0" err="1">
                <a:solidFill>
                  <a:schemeClr val="tx1"/>
                </a:solidFill>
                <a:latin typeface="Book Antiqua" pitchFamily="18" charset="0"/>
              </a:rPr>
              <a:t>Keuangan</a:t>
            </a:r>
            <a:r>
              <a:rPr lang="en-US" sz="1600" dirty="0">
                <a:solidFill>
                  <a:schemeClr val="tx1"/>
                </a:solidFill>
                <a:latin typeface="Book Antiqua" pitchFamily="18" charset="0"/>
              </a:rPr>
              <a:t>  </a:t>
            </a:r>
            <a:r>
              <a:rPr lang="en-US" sz="1600" dirty="0" err="1">
                <a:solidFill>
                  <a:schemeClr val="tx1"/>
                </a:solidFill>
                <a:latin typeface="Book Antiqua" pitchFamily="18" charset="0"/>
              </a:rPr>
              <a:t>melalui</a:t>
            </a:r>
            <a:r>
              <a:rPr lang="en-US" sz="1600" dirty="0">
                <a:solidFill>
                  <a:schemeClr val="tx1"/>
                </a:solidFill>
                <a:latin typeface="Book Antiqua" pitchFamily="18" charset="0"/>
              </a:rPr>
              <a:t> Audit </a:t>
            </a:r>
            <a:r>
              <a:rPr lang="en-US" sz="1600" dirty="0" err="1">
                <a:solidFill>
                  <a:schemeClr val="tx1"/>
                </a:solidFill>
                <a:latin typeface="Book Antiqua" pitchFamily="18" charset="0"/>
              </a:rPr>
              <a:t>Mutu</a:t>
            </a:r>
            <a:r>
              <a:rPr lang="en-US" sz="1600" dirty="0">
                <a:solidFill>
                  <a:schemeClr val="tx1"/>
                </a:solidFill>
                <a:latin typeface="Book Antiqua" pitchFamily="18" charset="0"/>
              </a:rPr>
              <a:t> Internal </a:t>
            </a:r>
            <a:r>
              <a:rPr lang="en-US" sz="1600" dirty="0" err="1">
                <a:solidFill>
                  <a:schemeClr val="tx1"/>
                </a:solidFill>
                <a:latin typeface="Book Antiqua" pitchFamily="18" charset="0"/>
              </a:rPr>
              <a:t>dan</a:t>
            </a:r>
            <a:r>
              <a:rPr lang="en-US" sz="1600" dirty="0">
                <a:solidFill>
                  <a:schemeClr val="tx1"/>
                </a:solidFill>
                <a:latin typeface="Book Antiqua" pitchFamily="18" charset="0"/>
              </a:rPr>
              <a:t> </a:t>
            </a:r>
            <a:r>
              <a:rPr lang="en-US" sz="1600" dirty="0" err="1">
                <a:solidFill>
                  <a:schemeClr val="tx1"/>
                </a:solidFill>
                <a:latin typeface="Book Antiqua" pitchFamily="18" charset="0"/>
              </a:rPr>
              <a:t>Yayasan</a:t>
            </a:r>
            <a:r>
              <a:rPr lang="en-US" sz="1600" dirty="0">
                <a:solidFill>
                  <a:schemeClr val="tx1"/>
                </a:solidFill>
                <a:latin typeface="Book Antiqua" pitchFamily="18" charset="0"/>
              </a:rPr>
              <a:t> </a:t>
            </a:r>
            <a:endParaRPr lang="id-ID" sz="1600" dirty="0">
              <a:solidFill>
                <a:schemeClr val="tx1"/>
              </a:solidFill>
              <a:latin typeface="Book Antiqua" pitchFamily="18" charset="0"/>
            </a:endParaRPr>
          </a:p>
        </p:txBody>
      </p:sp>
      <p:sp>
        <p:nvSpPr>
          <p:cNvPr id="6" name="Content Placeholder 5"/>
          <p:cNvSpPr>
            <a:spLocks noGrp="1"/>
          </p:cNvSpPr>
          <p:nvPr>
            <p:ph idx="1"/>
          </p:nvPr>
        </p:nvSpPr>
        <p:spPr>
          <a:xfrm>
            <a:off x="0" y="1554162"/>
            <a:ext cx="7010400" cy="5303838"/>
          </a:xfrm>
        </p:spPr>
        <p:txBody>
          <a:bodyPr>
            <a:noAutofit/>
          </a:bodyPr>
          <a:lstStyle/>
          <a:p>
            <a:pPr lvl="0">
              <a:spcBef>
                <a:spcPts val="0"/>
              </a:spcBef>
              <a:buClrTx/>
              <a:buSzTx/>
              <a:buFont typeface="Wingdings"/>
              <a:buChar char="à"/>
              <a:defRPr/>
            </a:pPr>
            <a:r>
              <a:rPr lang="id-ID" sz="1700" b="1" dirty="0">
                <a:solidFill>
                  <a:schemeClr val="tx1"/>
                </a:solidFill>
                <a:latin typeface="Arial" pitchFamily="34" charset="0"/>
                <a:cs typeface="Arial" pitchFamily="34" charset="0"/>
              </a:rPr>
              <a:t>Point (4)</a:t>
            </a:r>
            <a:endParaRPr lang="en-US" sz="1700" b="1" dirty="0">
              <a:solidFill>
                <a:schemeClr val="tx1"/>
              </a:solidFill>
              <a:latin typeface="Arial" pitchFamily="34" charset="0"/>
              <a:cs typeface="Arial" pitchFamily="34" charset="0"/>
            </a:endParaRPr>
          </a:p>
          <a:p>
            <a:pPr lvl="0">
              <a:spcBef>
                <a:spcPts val="0"/>
              </a:spcBef>
              <a:buClrTx/>
              <a:buSzTx/>
              <a:buNone/>
              <a:defRPr/>
            </a:pPr>
            <a:r>
              <a:rPr lang="en-US" sz="1700" dirty="0">
                <a:solidFill>
                  <a:srgbClr val="000000"/>
                </a:solidFill>
                <a:latin typeface="Arial"/>
                <a:ea typeface="Times New Roman"/>
              </a:rPr>
              <a:t>	</a:t>
            </a:r>
            <a:r>
              <a:rPr lang="id-ID" sz="1700" dirty="0">
                <a:solidFill>
                  <a:srgbClr val="000000"/>
                </a:solidFill>
                <a:latin typeface="Arial"/>
                <a:ea typeface="Times New Roman"/>
              </a:rPr>
              <a:t>Pelaksanaan dan pencapaian sasaran penjaminan mutu di</a:t>
            </a:r>
            <a:r>
              <a:rPr lang="en-US" sz="1700" dirty="0">
                <a:solidFill>
                  <a:srgbClr val="000000"/>
                </a:solidFill>
                <a:latin typeface="Arial"/>
                <a:ea typeface="Times New Roman"/>
              </a:rPr>
              <a:t> </a:t>
            </a:r>
            <a:r>
              <a:rPr lang="id-ID" sz="1700" dirty="0">
                <a:solidFill>
                  <a:srgbClr val="000000"/>
                </a:solidFill>
                <a:latin typeface="Arial"/>
                <a:ea typeface="Times New Roman"/>
              </a:rPr>
              <a:t>bidang</a:t>
            </a:r>
            <a:endParaRPr lang="en-US" sz="1700" dirty="0">
              <a:solidFill>
                <a:srgbClr val="000000"/>
              </a:solidFill>
              <a:latin typeface="Arial"/>
              <a:ea typeface="Times New Roman"/>
            </a:endParaRPr>
          </a:p>
          <a:p>
            <a:pPr lvl="0">
              <a:spcBef>
                <a:spcPts val="0"/>
              </a:spcBef>
              <a:buClrTx/>
              <a:buSzTx/>
              <a:buNone/>
              <a:defRPr/>
            </a:pPr>
            <a:r>
              <a:rPr lang="en-US" sz="1700" dirty="0">
                <a:solidFill>
                  <a:srgbClr val="000000"/>
                </a:solidFill>
                <a:latin typeface="Arial"/>
                <a:ea typeface="Times New Roman"/>
              </a:rPr>
              <a:t>	</a:t>
            </a:r>
            <a:r>
              <a:rPr lang="id-ID" sz="1700" dirty="0">
                <a:solidFill>
                  <a:srgbClr val="000000"/>
                </a:solidFill>
                <a:latin typeface="Arial"/>
                <a:ea typeface="Times New Roman"/>
              </a:rPr>
              <a:t>(1) pendidikan</a:t>
            </a:r>
            <a:endParaRPr lang="en-US" sz="1700" dirty="0">
              <a:solidFill>
                <a:srgbClr val="000000"/>
              </a:solidFill>
              <a:latin typeface="Times New Roman"/>
              <a:ea typeface="Times New Roman"/>
            </a:endParaRPr>
          </a:p>
          <a:p>
            <a:pPr lvl="0">
              <a:spcBef>
                <a:spcPts val="0"/>
              </a:spcBef>
              <a:buClrTx/>
              <a:buSzTx/>
              <a:buNone/>
              <a:defRPr/>
            </a:pPr>
            <a:r>
              <a:rPr lang="en-US" sz="1700" dirty="0">
                <a:solidFill>
                  <a:srgbClr val="000000"/>
                </a:solidFill>
                <a:latin typeface="Arial"/>
                <a:ea typeface="Times New Roman"/>
              </a:rPr>
              <a:t>	</a:t>
            </a:r>
            <a:r>
              <a:rPr lang="id-ID" sz="1700" dirty="0">
                <a:solidFill>
                  <a:srgbClr val="000000"/>
                </a:solidFill>
                <a:latin typeface="Arial"/>
                <a:ea typeface="Times New Roman"/>
              </a:rPr>
              <a:t>(2) penelitian </a:t>
            </a:r>
            <a:endParaRPr lang="en-US" sz="1700" dirty="0">
              <a:solidFill>
                <a:srgbClr val="000000"/>
              </a:solidFill>
              <a:latin typeface="Times New Roman"/>
              <a:ea typeface="Times New Roman"/>
            </a:endParaRPr>
          </a:p>
          <a:p>
            <a:pPr lvl="0">
              <a:spcBef>
                <a:spcPts val="0"/>
              </a:spcBef>
              <a:buClrTx/>
              <a:buSzTx/>
              <a:buNone/>
              <a:defRPr/>
            </a:pPr>
            <a:r>
              <a:rPr lang="en-US" sz="1700" dirty="0">
                <a:solidFill>
                  <a:srgbClr val="000000"/>
                </a:solidFill>
                <a:latin typeface="Arial"/>
                <a:ea typeface="Times New Roman"/>
              </a:rPr>
              <a:t>	</a:t>
            </a:r>
            <a:r>
              <a:rPr lang="id-ID" sz="1700" dirty="0">
                <a:solidFill>
                  <a:srgbClr val="000000"/>
                </a:solidFill>
                <a:latin typeface="Arial"/>
                <a:ea typeface="Times New Roman"/>
              </a:rPr>
              <a:t>(3) PkM</a:t>
            </a:r>
            <a:endParaRPr lang="en-US" sz="1700" dirty="0">
              <a:solidFill>
                <a:srgbClr val="000000"/>
              </a:solidFill>
              <a:latin typeface="Times New Roman"/>
              <a:ea typeface="Times New Roman"/>
            </a:endParaRPr>
          </a:p>
          <a:p>
            <a:pPr lvl="0">
              <a:spcBef>
                <a:spcPts val="0"/>
              </a:spcBef>
              <a:buClrTx/>
              <a:buSzTx/>
              <a:buNone/>
              <a:defRPr/>
            </a:pPr>
            <a:r>
              <a:rPr lang="en-US" sz="1700" dirty="0">
                <a:solidFill>
                  <a:srgbClr val="000000"/>
                </a:solidFill>
                <a:latin typeface="Arial"/>
                <a:ea typeface="Times New Roman"/>
              </a:rPr>
              <a:t>	</a:t>
            </a:r>
            <a:r>
              <a:rPr lang="id-ID" sz="1700" dirty="0">
                <a:solidFill>
                  <a:srgbClr val="000000"/>
                </a:solidFill>
                <a:latin typeface="Arial"/>
                <a:ea typeface="Times New Roman"/>
              </a:rPr>
              <a:t>(4) sarana prasarana,</a:t>
            </a:r>
            <a:endParaRPr lang="en-US" sz="1700" dirty="0">
              <a:solidFill>
                <a:srgbClr val="000000"/>
              </a:solidFill>
              <a:latin typeface="Times New Roman"/>
              <a:ea typeface="Times New Roman"/>
            </a:endParaRPr>
          </a:p>
          <a:p>
            <a:pPr lvl="0">
              <a:spcBef>
                <a:spcPts val="0"/>
              </a:spcBef>
              <a:buClrTx/>
              <a:buSzTx/>
              <a:buNone/>
              <a:defRPr/>
            </a:pPr>
            <a:r>
              <a:rPr lang="en-US" sz="1700" dirty="0">
                <a:solidFill>
                  <a:srgbClr val="000000"/>
                </a:solidFill>
                <a:latin typeface="Arial"/>
                <a:ea typeface="Times New Roman"/>
              </a:rPr>
              <a:t>	</a:t>
            </a:r>
            <a:r>
              <a:rPr lang="id-ID" sz="1700" dirty="0">
                <a:solidFill>
                  <a:srgbClr val="000000"/>
                </a:solidFill>
                <a:latin typeface="Arial"/>
                <a:ea typeface="Times New Roman"/>
              </a:rPr>
              <a:t>(5) keuangan,</a:t>
            </a:r>
            <a:endParaRPr lang="en-US" sz="1700" dirty="0">
              <a:solidFill>
                <a:srgbClr val="000000"/>
              </a:solidFill>
              <a:latin typeface="Times New Roman"/>
              <a:ea typeface="Times New Roman"/>
            </a:endParaRPr>
          </a:p>
          <a:p>
            <a:pPr lvl="0">
              <a:spcBef>
                <a:spcPts val="0"/>
              </a:spcBef>
              <a:buClrTx/>
              <a:buSzTx/>
              <a:buNone/>
              <a:defRPr/>
            </a:pPr>
            <a:r>
              <a:rPr lang="en-US" sz="1700" dirty="0">
                <a:solidFill>
                  <a:srgbClr val="000000"/>
                </a:solidFill>
                <a:latin typeface="Arial"/>
                <a:ea typeface="Times New Roman"/>
              </a:rPr>
              <a:t>	</a:t>
            </a:r>
            <a:r>
              <a:rPr lang="id-ID" sz="1700" dirty="0">
                <a:solidFill>
                  <a:srgbClr val="000000"/>
                </a:solidFill>
                <a:latin typeface="Arial"/>
                <a:ea typeface="Times New Roman"/>
              </a:rPr>
              <a:t>(6) manajemen</a:t>
            </a:r>
            <a:endParaRPr lang="en-US" sz="1700" dirty="0">
              <a:solidFill>
                <a:srgbClr val="000000"/>
              </a:solidFill>
              <a:latin typeface="Times New Roman"/>
              <a:ea typeface="Times New Roman"/>
            </a:endParaRPr>
          </a:p>
          <a:p>
            <a:pPr lvl="0">
              <a:spcBef>
                <a:spcPts val="0"/>
              </a:spcBef>
              <a:buClrTx/>
              <a:buSzTx/>
              <a:buNone/>
              <a:defRPr/>
            </a:pPr>
            <a:r>
              <a:rPr lang="en-US" sz="1700" dirty="0">
                <a:solidFill>
                  <a:srgbClr val="000000"/>
                </a:solidFill>
                <a:latin typeface="Arial"/>
                <a:ea typeface="Times New Roman"/>
              </a:rPr>
              <a:t>	</a:t>
            </a:r>
            <a:r>
              <a:rPr lang="id-ID" sz="1700" dirty="0">
                <a:solidFill>
                  <a:srgbClr val="000000"/>
                </a:solidFill>
                <a:latin typeface="Arial"/>
                <a:ea typeface="Times New Roman"/>
              </a:rPr>
              <a:t>yang terdokumentasi dan disosialisasikan dengan baik, serta ditindaklanjuti.  </a:t>
            </a:r>
            <a:endParaRPr lang="id-ID" sz="1700" dirty="0"/>
          </a:p>
          <a:p>
            <a:pPr lvl="0">
              <a:spcBef>
                <a:spcPts val="0"/>
              </a:spcBef>
              <a:buClrTx/>
              <a:buSzTx/>
              <a:buNone/>
              <a:defRPr/>
            </a:pPr>
            <a:endParaRPr lang="id-ID" sz="17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700" b="1" dirty="0">
                <a:solidFill>
                  <a:schemeClr val="tx1"/>
                </a:solidFill>
                <a:latin typeface="Arial" pitchFamily="34" charset="0"/>
                <a:ea typeface="Times New Roman"/>
                <a:cs typeface="Arial" pitchFamily="34" charset="0"/>
                <a:sym typeface="Wingdings" pitchFamily="2" charset="2"/>
              </a:rPr>
              <a:t>Point </a:t>
            </a:r>
            <a:r>
              <a:rPr lang="id-ID" sz="1700" b="1" dirty="0">
                <a:solidFill>
                  <a:schemeClr val="tx1"/>
                </a:solidFill>
                <a:latin typeface="Arial" pitchFamily="34" charset="0"/>
                <a:ea typeface="Times New Roman"/>
                <a:cs typeface="Arial" pitchFamily="34" charset="0"/>
              </a:rPr>
              <a:t>(3)</a:t>
            </a:r>
            <a:endParaRPr lang="en-US" sz="1700" b="1" dirty="0">
              <a:solidFill>
                <a:schemeClr val="tx1"/>
              </a:solidFill>
              <a:latin typeface="Arial" pitchFamily="34" charset="0"/>
              <a:ea typeface="Times New Roman"/>
              <a:cs typeface="Arial" pitchFamily="34" charset="0"/>
            </a:endParaRPr>
          </a:p>
          <a:p>
            <a:pPr lvl="0">
              <a:spcBef>
                <a:spcPts val="0"/>
              </a:spcBef>
              <a:buClrTx/>
              <a:buSzTx/>
              <a:buNone/>
              <a:defRPr/>
            </a:pPr>
            <a:r>
              <a:rPr lang="en-US" sz="1700" b="1" dirty="0">
                <a:solidFill>
                  <a:schemeClr val="tx1"/>
                </a:solidFill>
                <a:latin typeface="Arial" pitchFamily="34" charset="0"/>
                <a:ea typeface="Times New Roman"/>
                <a:cs typeface="Arial" pitchFamily="34" charset="0"/>
              </a:rPr>
              <a:t>	</a:t>
            </a:r>
            <a:r>
              <a:rPr lang="id-ID" sz="1700" dirty="0">
                <a:solidFill>
                  <a:srgbClr val="000000"/>
                </a:solidFill>
                <a:latin typeface="Arial"/>
                <a:ea typeface="Times New Roman"/>
              </a:rPr>
              <a:t>Pelaksanaan dan pencapaian sasaran penjaminan mutu minimal di bidang</a:t>
            </a:r>
            <a:endParaRPr lang="en-US" sz="1700" dirty="0">
              <a:solidFill>
                <a:srgbClr val="000000"/>
              </a:solidFill>
              <a:latin typeface="Arial"/>
              <a:ea typeface="Times New Roman"/>
            </a:endParaRPr>
          </a:p>
          <a:p>
            <a:pPr lvl="0">
              <a:spcBef>
                <a:spcPts val="0"/>
              </a:spcBef>
              <a:buClrTx/>
              <a:buSzTx/>
              <a:buNone/>
              <a:defRPr/>
            </a:pPr>
            <a:r>
              <a:rPr lang="en-US" sz="1700" dirty="0">
                <a:solidFill>
                  <a:srgbClr val="000000"/>
                </a:solidFill>
                <a:latin typeface="Arial"/>
                <a:ea typeface="Times New Roman"/>
              </a:rPr>
              <a:t>	</a:t>
            </a:r>
            <a:r>
              <a:rPr lang="id-ID" sz="1700" dirty="0">
                <a:solidFill>
                  <a:srgbClr val="000000"/>
                </a:solidFill>
                <a:latin typeface="Arial"/>
                <a:ea typeface="Times New Roman"/>
              </a:rPr>
              <a:t>(1) pendidikan</a:t>
            </a:r>
            <a:endParaRPr lang="id-ID" sz="1700" dirty="0">
              <a:latin typeface="Times New Roman"/>
              <a:ea typeface="Times New Roman"/>
            </a:endParaRPr>
          </a:p>
          <a:p>
            <a:pPr>
              <a:spcBef>
                <a:spcPts val="0"/>
              </a:spcBef>
              <a:buNone/>
              <a:tabLst>
                <a:tab pos="348615" algn="l"/>
              </a:tabLst>
            </a:pPr>
            <a:r>
              <a:rPr lang="en-US" sz="1700" dirty="0">
                <a:solidFill>
                  <a:srgbClr val="000000"/>
                </a:solidFill>
                <a:latin typeface="Arial"/>
                <a:ea typeface="Times New Roman"/>
              </a:rPr>
              <a:t>	</a:t>
            </a:r>
            <a:r>
              <a:rPr lang="id-ID" sz="1700" dirty="0">
                <a:solidFill>
                  <a:srgbClr val="000000"/>
                </a:solidFill>
                <a:latin typeface="Arial"/>
                <a:ea typeface="Times New Roman"/>
              </a:rPr>
              <a:t>(2) penelitian</a:t>
            </a:r>
            <a:endParaRPr lang="en-US" sz="1700" dirty="0">
              <a:solidFill>
                <a:srgbClr val="000000"/>
              </a:solidFill>
              <a:latin typeface="Arial"/>
              <a:ea typeface="Times New Roman"/>
            </a:endParaRPr>
          </a:p>
          <a:p>
            <a:pPr>
              <a:spcBef>
                <a:spcPts val="0"/>
              </a:spcBef>
              <a:buNone/>
              <a:tabLst>
                <a:tab pos="348615" algn="l"/>
              </a:tabLst>
            </a:pPr>
            <a:r>
              <a:rPr lang="en-US" sz="1700" dirty="0">
                <a:solidFill>
                  <a:srgbClr val="000000"/>
                </a:solidFill>
                <a:latin typeface="Arial"/>
                <a:ea typeface="Times New Roman"/>
              </a:rPr>
              <a:t>	</a:t>
            </a:r>
            <a:r>
              <a:rPr lang="id-ID" sz="1700" dirty="0">
                <a:solidFill>
                  <a:srgbClr val="000000"/>
                </a:solidFill>
                <a:latin typeface="Arial"/>
                <a:ea typeface="Times New Roman"/>
              </a:rPr>
              <a:t>(3) PkM</a:t>
            </a:r>
            <a:endParaRPr lang="en-US" sz="1700" dirty="0">
              <a:solidFill>
                <a:srgbClr val="000000"/>
              </a:solidFill>
              <a:latin typeface="Times New Roman"/>
              <a:ea typeface="Times New Roman"/>
            </a:endParaRPr>
          </a:p>
          <a:p>
            <a:pPr>
              <a:spcBef>
                <a:spcPts val="0"/>
              </a:spcBef>
              <a:buNone/>
              <a:tabLst>
                <a:tab pos="348615" algn="l"/>
              </a:tabLst>
            </a:pPr>
            <a:r>
              <a:rPr lang="en-US" sz="1700" dirty="0">
                <a:solidFill>
                  <a:srgbClr val="000000"/>
                </a:solidFill>
                <a:latin typeface="Times New Roman"/>
                <a:ea typeface="Times New Roman"/>
              </a:rPr>
              <a:t>	</a:t>
            </a:r>
            <a:r>
              <a:rPr lang="id-ID" sz="1700" dirty="0">
                <a:solidFill>
                  <a:srgbClr val="000000"/>
                </a:solidFill>
                <a:latin typeface="Arial"/>
                <a:ea typeface="Times New Roman"/>
              </a:rPr>
              <a:t>yang terdokumentasi dan disosialisasikan dengan baik, serta ditindaklanjuti.  </a:t>
            </a:r>
            <a:endParaRPr lang="id-ID" sz="1700" dirty="0">
              <a:latin typeface="Times New Roman"/>
              <a:ea typeface="Times New Roman"/>
            </a:endParaRPr>
          </a:p>
          <a:p>
            <a:pPr lvl="0">
              <a:spcBef>
                <a:spcPts val="0"/>
              </a:spcBef>
              <a:buClrTx/>
              <a:buSzTx/>
              <a:buNone/>
              <a:defRPr/>
            </a:pPr>
            <a:endParaRPr lang="id-ID" sz="1700" dirty="0">
              <a:solidFill>
                <a:srgbClr val="000000"/>
              </a:solidFill>
              <a:latin typeface="Arial" pitchFamily="34" charset="0"/>
              <a:ea typeface="Times New Roman"/>
              <a:cs typeface="Arial" pitchFamily="34" charset="0"/>
            </a:endParaRPr>
          </a:p>
          <a:p>
            <a:pPr>
              <a:spcBef>
                <a:spcPts val="0"/>
              </a:spcBef>
              <a:buNone/>
            </a:pPr>
            <a:endParaRPr lang="id-ID" sz="1700" dirty="0">
              <a:latin typeface="Arial" pitchFamily="34" charset="0"/>
              <a:cs typeface="Arial" pitchFamily="34" charset="0"/>
            </a:endParaRPr>
          </a:p>
        </p:txBody>
      </p:sp>
      <p:sp>
        <p:nvSpPr>
          <p:cNvPr id="7" name="Rectangle 6"/>
          <p:cNvSpPr/>
          <p:nvPr/>
        </p:nvSpPr>
        <p:spPr>
          <a:xfrm>
            <a:off x="7010400" y="0"/>
            <a:ext cx="21336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en-US" b="1" dirty="0">
                <a:solidFill>
                  <a:srgbClr val="FFFF00"/>
                </a:solidFill>
              </a:rPr>
              <a:t>0.</a:t>
            </a:r>
            <a:r>
              <a:rPr lang="id-ID" b="1" dirty="0">
                <a:solidFill>
                  <a:srgbClr val="FFFF00"/>
                </a:solidFill>
              </a:rPr>
              <a:t>37</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4813" indent="-404813"/>
            <a:r>
              <a:rPr lang="en-US" b="1" dirty="0">
                <a:solidFill>
                  <a:schemeClr val="tx1"/>
                </a:solidFill>
                <a:latin typeface="Cambria" pitchFamily="18" charset="0"/>
              </a:rPr>
              <a:t>2.4. 3 MONITORING DAN EVALUASI HASIL PENJAMINAN MUTU DI BIDANG PENDIDIKAN, PENELITIAN, PELAYANAN/PENGABDIAN KEPADA MASYARAKAT, SARANA PRASARANA, KEUANGAN, MANAJEMEN, SERTA TINDAK LANJUTNYA</a:t>
            </a: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latin typeface="Book Antiqua" pitchFamily="18" charset="0"/>
            </a:endParaRPr>
          </a:p>
        </p:txBody>
      </p:sp>
      <p:sp>
        <p:nvSpPr>
          <p:cNvPr id="6" name="Content Placeholder 5"/>
          <p:cNvSpPr>
            <a:spLocks noGrp="1"/>
          </p:cNvSpPr>
          <p:nvPr>
            <p:ph idx="1"/>
          </p:nvPr>
        </p:nvSpPr>
        <p:spPr>
          <a:xfrm>
            <a:off x="0" y="1554162"/>
            <a:ext cx="7162800" cy="5303838"/>
          </a:xfrm>
        </p:spPr>
        <p:txBody>
          <a:bodyPr>
            <a:normAutofit/>
          </a:bodyPr>
          <a:lstStyle/>
          <a:p>
            <a:pPr lvl="0">
              <a:spcBef>
                <a:spcPts val="0"/>
              </a:spcBef>
              <a:buClrTx/>
              <a:buSzTx/>
              <a:buFont typeface="Wingdings"/>
              <a:buChar char="à"/>
              <a:defRPr/>
            </a:pPr>
            <a:r>
              <a:rPr lang="id-ID" sz="1800" b="1" dirty="0">
                <a:solidFill>
                  <a:srgbClr val="000000"/>
                </a:solidFill>
                <a:latin typeface="Arial" pitchFamily="34" charset="0"/>
                <a:cs typeface="Arial" pitchFamily="34" charset="0"/>
              </a:rPr>
              <a:t>Point (2)</a:t>
            </a:r>
            <a:endParaRPr lang="en-US" sz="1800" b="1" dirty="0">
              <a:solidFill>
                <a:srgbClr val="000000"/>
              </a:solidFill>
              <a:latin typeface="Arial" pitchFamily="34" charset="0"/>
              <a:cs typeface="Arial" pitchFamily="34" charset="0"/>
            </a:endParaRP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Pelaksanaan dan pencapaian sasaran penjaminan mutu minimal di bidang </a:t>
            </a:r>
            <a:endParaRPr lang="en-US" sz="1800" dirty="0">
              <a:solidFill>
                <a:schemeClr val="tx1"/>
              </a:solidFill>
              <a:latin typeface="Times New Roman"/>
              <a:ea typeface="Times New Roman"/>
            </a:endParaRPr>
          </a:p>
          <a:p>
            <a:pPr lvl="0">
              <a:spcBef>
                <a:spcPts val="0"/>
              </a:spcBef>
              <a:buClrTx/>
              <a:buSzTx/>
              <a:buNone/>
              <a:defRPr/>
            </a:pPr>
            <a:r>
              <a:rPr lang="en-US" sz="1800" dirty="0">
                <a:solidFill>
                  <a:schemeClr val="tx1"/>
                </a:solidFill>
                <a:latin typeface="Times New Roman"/>
                <a:ea typeface="Times New Roman"/>
              </a:rPr>
              <a:t>	</a:t>
            </a:r>
            <a:r>
              <a:rPr lang="id-ID" sz="1800" dirty="0">
                <a:solidFill>
                  <a:srgbClr val="000000"/>
                </a:solidFill>
                <a:latin typeface="Arial"/>
                <a:ea typeface="Times New Roman"/>
              </a:rPr>
              <a:t>(1) pendidikan</a:t>
            </a:r>
            <a:endParaRPr lang="id-ID" sz="1800" dirty="0">
              <a:solidFill>
                <a:schemeClr val="tx1"/>
              </a:solidFill>
              <a:latin typeface="Times New Roman"/>
              <a:ea typeface="Times New Roman"/>
            </a:endParaRPr>
          </a:p>
          <a:p>
            <a:pPr lvl="0">
              <a:buClrTx/>
              <a:buSzTx/>
              <a:buNone/>
              <a:tabLst>
                <a:tab pos="348615" algn="l"/>
              </a:tabLst>
              <a:defRPr/>
            </a:pPr>
            <a:r>
              <a:rPr lang="en-US" sz="1800" dirty="0">
                <a:solidFill>
                  <a:srgbClr val="000000"/>
                </a:solidFill>
                <a:latin typeface="Arial"/>
                <a:ea typeface="Times New Roman"/>
              </a:rPr>
              <a:t>	</a:t>
            </a:r>
            <a:r>
              <a:rPr lang="id-ID" sz="1800" dirty="0">
                <a:solidFill>
                  <a:srgbClr val="000000"/>
                </a:solidFill>
                <a:latin typeface="Arial"/>
                <a:ea typeface="Times New Roman"/>
              </a:rPr>
              <a:t>(2) penelitian </a:t>
            </a:r>
            <a:endParaRPr lang="id-ID" sz="1800" dirty="0">
              <a:solidFill>
                <a:schemeClr val="tx1"/>
              </a:solidFill>
              <a:latin typeface="Times New Roman"/>
              <a:ea typeface="Times New Roman"/>
            </a:endParaRPr>
          </a:p>
          <a:p>
            <a:pPr marL="213995" lvl="0" indent="-213995">
              <a:buClrTx/>
              <a:buSzTx/>
              <a:buNone/>
              <a:tabLst>
                <a:tab pos="348615" algn="l"/>
              </a:tabLst>
              <a:defRPr/>
            </a:pPr>
            <a:r>
              <a:rPr lang="en-US" sz="1800" dirty="0">
                <a:solidFill>
                  <a:srgbClr val="000000"/>
                </a:solidFill>
                <a:latin typeface="Arial"/>
                <a:ea typeface="Times New Roman"/>
              </a:rPr>
              <a:t>		</a:t>
            </a:r>
            <a:r>
              <a:rPr lang="id-ID" sz="1800" dirty="0">
                <a:solidFill>
                  <a:srgbClr val="000000"/>
                </a:solidFill>
                <a:latin typeface="Arial"/>
                <a:ea typeface="Times New Roman"/>
              </a:rPr>
              <a:t>(3) PkM </a:t>
            </a:r>
            <a:endParaRPr lang="id-ID" sz="1800" dirty="0">
              <a:solidFill>
                <a:schemeClr val="tx1"/>
              </a:solidFill>
              <a:latin typeface="Times New Roman"/>
              <a:ea typeface="Times New Roman"/>
            </a:endParaRPr>
          </a:p>
          <a:p>
            <a:pPr marL="13970" lvl="0" indent="-13970">
              <a:buClrTx/>
              <a:buSzTx/>
              <a:buNone/>
              <a:tabLst>
                <a:tab pos="348615" algn="l"/>
              </a:tabLst>
              <a:defRPr/>
            </a:pPr>
            <a:r>
              <a:rPr lang="en-US" sz="1800" dirty="0">
                <a:solidFill>
                  <a:srgbClr val="000000"/>
                </a:solidFill>
                <a:latin typeface="Arial"/>
                <a:ea typeface="Times New Roman"/>
              </a:rPr>
              <a:t>		</a:t>
            </a:r>
            <a:r>
              <a:rPr lang="id-ID" sz="1800" dirty="0">
                <a:solidFill>
                  <a:srgbClr val="000000"/>
                </a:solidFill>
                <a:latin typeface="Arial"/>
                <a:ea typeface="Times New Roman"/>
              </a:rPr>
              <a:t>terdokumentasi </a:t>
            </a:r>
            <a:r>
              <a:rPr lang="id-ID" sz="1800" b="1" i="1" dirty="0">
                <a:solidFill>
                  <a:srgbClr val="000000"/>
                </a:solidFill>
                <a:latin typeface="Arial"/>
                <a:ea typeface="Times New Roman"/>
              </a:rPr>
              <a:t>tetapi tidak</a:t>
            </a:r>
            <a:r>
              <a:rPr lang="id-ID" sz="1800" dirty="0">
                <a:solidFill>
                  <a:srgbClr val="000000"/>
                </a:solidFill>
                <a:latin typeface="Arial"/>
                <a:ea typeface="Times New Roman"/>
              </a:rPr>
              <a:t> disosialisasikan dengan baik.  </a:t>
            </a:r>
            <a:endParaRPr lang="id-ID" sz="1800" dirty="0">
              <a:solidFill>
                <a:schemeClr val="tx1"/>
              </a:solidFill>
              <a:latin typeface="Times New Roman"/>
              <a:ea typeface="Times New Roman"/>
            </a:endParaRPr>
          </a:p>
          <a:p>
            <a:pPr>
              <a:spcBef>
                <a:spcPts val="0"/>
              </a:spcBef>
              <a:buClrTx/>
              <a:buSzTx/>
              <a:buNone/>
              <a:defRPr/>
            </a:pPr>
            <a:endParaRPr lang="id-ID" sz="1800" b="1" dirty="0">
              <a:solidFill>
                <a:srgbClr val="000000"/>
              </a:solidFill>
              <a:latin typeface="Arial" pitchFamily="34" charset="0"/>
              <a:cs typeface="Arial" pitchFamily="34" charset="0"/>
            </a:endParaRPr>
          </a:p>
          <a:p>
            <a:pPr lvl="0">
              <a:spcBef>
                <a:spcPts val="0"/>
              </a:spcBef>
              <a:buClrTx/>
              <a:buSzTx/>
              <a:buFont typeface="Wingdings"/>
              <a:buChar char="à"/>
              <a:defRPr/>
            </a:pPr>
            <a:r>
              <a:rPr lang="id-ID" sz="1800" b="1" dirty="0">
                <a:solidFill>
                  <a:srgbClr val="000000"/>
                </a:solidFill>
                <a:latin typeface="Arial" pitchFamily="34" charset="0"/>
                <a:cs typeface="Arial" pitchFamily="34" charset="0"/>
              </a:rPr>
              <a:t>Point (1)</a:t>
            </a:r>
            <a:endParaRPr lang="en-US" sz="1800" b="1" dirty="0">
              <a:solidFill>
                <a:srgbClr val="000000"/>
              </a:solidFill>
              <a:latin typeface="Arial" pitchFamily="34" charset="0"/>
              <a:cs typeface="Arial" pitchFamily="34" charset="0"/>
            </a:endParaRPr>
          </a:p>
          <a:p>
            <a:pPr lvl="0">
              <a:spcBef>
                <a:spcPts val="0"/>
              </a:spcBef>
              <a:buClrTx/>
              <a:buSzTx/>
              <a:buNone/>
              <a:defRPr/>
            </a:pPr>
            <a:r>
              <a:rPr lang="en-US" sz="1800" dirty="0">
                <a:solidFill>
                  <a:srgbClr val="000000"/>
                </a:solidFill>
                <a:latin typeface="Arial"/>
                <a:ea typeface="Times New Roman"/>
              </a:rPr>
              <a:t>	</a:t>
            </a:r>
            <a:r>
              <a:rPr lang="id-ID" sz="1800" dirty="0">
                <a:solidFill>
                  <a:srgbClr val="000000"/>
                </a:solidFill>
                <a:latin typeface="Arial"/>
                <a:ea typeface="Times New Roman"/>
              </a:rPr>
              <a:t>Pelaksanaan dan pencapaian sasaran penjaminan mutu di bidang </a:t>
            </a:r>
            <a:endParaRPr lang="id-ID" sz="1800" dirty="0">
              <a:solidFill>
                <a:schemeClr val="tx1"/>
              </a:solidFill>
              <a:latin typeface="Times New Roman"/>
              <a:ea typeface="Times New Roman"/>
            </a:endParaRPr>
          </a:p>
          <a:p>
            <a:pPr lvl="0">
              <a:buClrTx/>
              <a:buSzTx/>
              <a:buNone/>
              <a:tabLst>
                <a:tab pos="348615" algn="l"/>
              </a:tabLst>
              <a:defRPr/>
            </a:pPr>
            <a:r>
              <a:rPr lang="en-US" sz="1800" dirty="0">
                <a:solidFill>
                  <a:srgbClr val="000000"/>
                </a:solidFill>
                <a:latin typeface="Arial"/>
                <a:ea typeface="Times New Roman"/>
              </a:rPr>
              <a:t>	</a:t>
            </a:r>
            <a:r>
              <a:rPr lang="id-ID" sz="1800" dirty="0">
                <a:solidFill>
                  <a:srgbClr val="000000"/>
                </a:solidFill>
                <a:latin typeface="Arial"/>
                <a:ea typeface="Times New Roman"/>
              </a:rPr>
              <a:t>(1) pendidikan</a:t>
            </a:r>
            <a:endParaRPr lang="en-US" sz="1800" dirty="0">
              <a:solidFill>
                <a:schemeClr val="tx1"/>
              </a:solidFill>
              <a:latin typeface="Times New Roman"/>
              <a:ea typeface="Times New Roman"/>
            </a:endParaRPr>
          </a:p>
          <a:p>
            <a:pPr lvl="0">
              <a:buClrTx/>
              <a:buSzTx/>
              <a:buNone/>
              <a:tabLst>
                <a:tab pos="348615" algn="l"/>
              </a:tabLst>
              <a:defRPr/>
            </a:pPr>
            <a:r>
              <a:rPr lang="en-US" sz="1800" b="1" i="1" dirty="0">
                <a:solidFill>
                  <a:schemeClr val="tx1"/>
                </a:solidFill>
                <a:latin typeface="Times New Roman"/>
                <a:ea typeface="Times New Roman"/>
              </a:rPr>
              <a:t>	</a:t>
            </a:r>
            <a:r>
              <a:rPr lang="id-ID" sz="1800" b="1" i="1" dirty="0">
                <a:solidFill>
                  <a:srgbClr val="000000"/>
                </a:solidFill>
                <a:latin typeface="Arial"/>
                <a:ea typeface="Times New Roman"/>
              </a:rPr>
              <a:t>tetapi tidak ada</a:t>
            </a:r>
            <a:r>
              <a:rPr lang="id-ID" sz="1800" dirty="0">
                <a:solidFill>
                  <a:srgbClr val="000000"/>
                </a:solidFill>
                <a:latin typeface="Arial"/>
                <a:ea typeface="Times New Roman"/>
              </a:rPr>
              <a:t> di bidang penelitian  atau PkM</a:t>
            </a:r>
            <a:endParaRPr lang="id-ID" sz="1800" b="1" dirty="0">
              <a:solidFill>
                <a:srgbClr val="000000"/>
              </a:solidFill>
              <a:latin typeface="Arial" pitchFamily="34" charset="0"/>
              <a:cs typeface="Arial" pitchFamily="34" charset="0"/>
            </a:endParaRPr>
          </a:p>
          <a:p>
            <a:pPr>
              <a:spcBef>
                <a:spcPts val="0"/>
              </a:spcBef>
              <a:buClrTx/>
              <a:buSzTx/>
              <a:buNone/>
              <a:defRPr/>
            </a:pPr>
            <a:r>
              <a:rPr lang="id-ID" sz="1800" dirty="0">
                <a:solidFill>
                  <a:srgbClr val="000000"/>
                </a:solidFill>
                <a:latin typeface="Arial" pitchFamily="34" charset="0"/>
                <a:ea typeface="Times New Roman"/>
                <a:cs typeface="Arial" pitchFamily="34" charset="0"/>
              </a:rPr>
              <a:t>	</a:t>
            </a:r>
            <a:endParaRPr lang="id-ID" sz="1800" dirty="0">
              <a:solidFill>
                <a:schemeClr val="tx1"/>
              </a:solidFill>
              <a:latin typeface="Arial" pitchFamily="34" charset="0"/>
              <a:cs typeface="Arial" pitchFamily="34" charset="0"/>
            </a:endParaRPr>
          </a:p>
          <a:p>
            <a:pPr>
              <a:buNone/>
            </a:pPr>
            <a:endParaRPr lang="id-ID" sz="1800" dirty="0">
              <a:latin typeface="Arial" pitchFamily="34" charset="0"/>
              <a:cs typeface="Arial" pitchFamily="34" charset="0"/>
            </a:endParaRPr>
          </a:p>
        </p:txBody>
      </p:sp>
      <p:sp>
        <p:nvSpPr>
          <p:cNvPr id="7" name="Rectangle 6"/>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en-US" b="1" dirty="0">
                <a:solidFill>
                  <a:srgbClr val="FFFF00"/>
                </a:solidFill>
              </a:rPr>
              <a:t>0.</a:t>
            </a:r>
            <a:r>
              <a:rPr lang="id-ID" b="1" dirty="0">
                <a:solidFill>
                  <a:srgbClr val="FFFF00"/>
                </a:solidFill>
              </a:rPr>
              <a:t>37</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4813" indent="-404813"/>
            <a:r>
              <a:rPr lang="en-US" b="1" dirty="0">
                <a:solidFill>
                  <a:schemeClr val="tx1"/>
                </a:solidFill>
                <a:latin typeface="Cambria" pitchFamily="18" charset="0"/>
              </a:rPr>
              <a:t>2.4.4 PERGURUAN TINGGI MEMILIKI SISTEM PEMBINAAN PROGRAM STUDI YANG MENCAKUP: (1) PENGEMBANGAN PROGRAM STUDI, (2)  PENYUSUNAN DOKUMEN AKREDITASI DALAM BENTUK PELATIHAN, DANA, DAN INFORMASI</a:t>
            </a: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0" algn="l"/>
              </a:tabLst>
            </a:pPr>
            <a:r>
              <a:rPr lang="id-ID" sz="1600" dirty="0">
                <a:solidFill>
                  <a:schemeClr val="tx1"/>
                </a:solidFill>
                <a:latin typeface="Book Antiqua" pitchFamily="18" charset="0"/>
              </a:rPr>
              <a:t>BPA  bertugas pengembangan konsep dan desain pendidikan/akademik.</a:t>
            </a: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Program BPM adalah </a:t>
            </a:r>
            <a:r>
              <a:rPr lang="en-US" sz="1600" dirty="0">
                <a:solidFill>
                  <a:schemeClr val="tx1"/>
                </a:solidFill>
                <a:latin typeface="Book Antiqua" pitchFamily="18" charset="0"/>
              </a:rPr>
              <a:t>m</a:t>
            </a:r>
            <a:r>
              <a:rPr lang="id-ID" sz="1600" dirty="0">
                <a:solidFill>
                  <a:schemeClr val="tx1"/>
                </a:solidFill>
                <a:latin typeface="Book Antiqua" pitchFamily="18" charset="0"/>
              </a:rPr>
              <a:t>embangun, implementasi, evaluasi dan pengembangan SPM</a:t>
            </a:r>
            <a:r>
              <a:rPr lang="en-US" sz="1600" dirty="0">
                <a:solidFill>
                  <a:schemeClr val="tx1"/>
                </a:solidFill>
                <a:latin typeface="Book Antiqua" pitchFamily="18" charset="0"/>
              </a:rPr>
              <a:t> </a:t>
            </a:r>
            <a:r>
              <a:rPr lang="en-US" sz="1600" dirty="0" err="1">
                <a:solidFill>
                  <a:schemeClr val="tx1"/>
                </a:solidFill>
                <a:latin typeface="Book Antiqua" pitchFamily="18" charset="0"/>
              </a:rPr>
              <a:t>terkait</a:t>
            </a:r>
            <a:r>
              <a:rPr lang="en-US" sz="1600" dirty="0">
                <a:solidFill>
                  <a:schemeClr val="tx1"/>
                </a:solidFill>
                <a:latin typeface="Book Antiqua" pitchFamily="18" charset="0"/>
              </a:rPr>
              <a:t> </a:t>
            </a:r>
            <a:r>
              <a:rPr lang="en-US" sz="1600" dirty="0" err="1">
                <a:solidFill>
                  <a:schemeClr val="tx1"/>
                </a:solidFill>
                <a:latin typeface="Book Antiqua" pitchFamily="18" charset="0"/>
              </a:rPr>
              <a:t>dengan</a:t>
            </a:r>
            <a:r>
              <a:rPr lang="en-US" sz="1600" dirty="0">
                <a:solidFill>
                  <a:schemeClr val="tx1"/>
                </a:solidFill>
                <a:latin typeface="Book Antiqua" pitchFamily="18" charset="0"/>
              </a:rPr>
              <a:t> </a:t>
            </a:r>
            <a:r>
              <a:rPr lang="en-US" sz="1600" dirty="0" err="1">
                <a:solidFill>
                  <a:schemeClr val="tx1"/>
                </a:solidFill>
                <a:latin typeface="Book Antiqua" pitchFamily="18" charset="0"/>
              </a:rPr>
              <a:t>akreditasi</a:t>
            </a:r>
            <a:endParaRPr lang="id-ID" sz="1600" dirty="0">
              <a:solidFill>
                <a:schemeClr val="tx1"/>
              </a:solidFill>
              <a:latin typeface="Book Antiqua" pitchFamily="18" charset="0"/>
            </a:endParaRPr>
          </a:p>
          <a:p>
            <a:endParaRPr lang="id-ID" sz="1600" dirty="0">
              <a:solidFill>
                <a:schemeClr val="tx1"/>
              </a:solidFill>
              <a:latin typeface="Book Antiqua" pitchFamily="18" charset="0"/>
            </a:endParaRPr>
          </a:p>
          <a:p>
            <a:r>
              <a:rPr lang="id-ID" sz="1600" dirty="0">
                <a:solidFill>
                  <a:schemeClr val="tx1"/>
                </a:solidFill>
                <a:latin typeface="Book Antiqua" pitchFamily="18" charset="0"/>
              </a:rPr>
              <a:t>Hibah prodi untuk peningkatan akreditasi  </a:t>
            </a:r>
          </a:p>
        </p:txBody>
      </p:sp>
      <p:sp>
        <p:nvSpPr>
          <p:cNvPr id="6" name="Content Placeholder 5"/>
          <p:cNvSpPr>
            <a:spLocks noGrp="1"/>
          </p:cNvSpPr>
          <p:nvPr>
            <p:ph idx="1"/>
          </p:nvPr>
        </p:nvSpPr>
        <p:spPr>
          <a:xfrm>
            <a:off x="0" y="1554162"/>
            <a:ext cx="7162800" cy="5303838"/>
          </a:xfrm>
        </p:spPr>
        <p:txBody>
          <a:bodyPr>
            <a:noAutofit/>
          </a:bodyPr>
          <a:lstStyle/>
          <a:p>
            <a:pPr lvl="0">
              <a:spcBef>
                <a:spcPts val="0"/>
              </a:spcBef>
              <a:buClrTx/>
              <a:buSzTx/>
              <a:buFont typeface="Wingdings"/>
              <a:buChar char="à"/>
              <a:defRPr/>
            </a:pPr>
            <a:r>
              <a:rPr lang="id-ID" sz="1500" b="1" dirty="0">
                <a:solidFill>
                  <a:schemeClr val="tx1"/>
                </a:solidFill>
                <a:latin typeface="Arial" pitchFamily="34" charset="0"/>
                <a:cs typeface="Arial" pitchFamily="34" charset="0"/>
              </a:rPr>
              <a:t>Point (4)</a:t>
            </a:r>
          </a:p>
          <a:p>
            <a:pPr lvl="0">
              <a:spcBef>
                <a:spcPts val="0"/>
              </a:spcBef>
              <a:buClrTx/>
              <a:buSzTx/>
              <a:buNone/>
              <a:defRPr/>
            </a:pPr>
            <a:r>
              <a:rPr lang="id-ID" sz="1500" b="1" dirty="0">
                <a:solidFill>
                  <a:schemeClr val="tx1"/>
                </a:solidFill>
                <a:latin typeface="Arial" pitchFamily="34" charset="0"/>
                <a:ea typeface="Times New Roman"/>
                <a:cs typeface="Arial" pitchFamily="34" charset="0"/>
              </a:rPr>
              <a:t>	</a:t>
            </a:r>
            <a:r>
              <a:rPr lang="id-ID" sz="1500" dirty="0">
                <a:solidFill>
                  <a:srgbClr val="000000"/>
                </a:solidFill>
                <a:latin typeface="Arial"/>
                <a:ea typeface="Times New Roman"/>
              </a:rPr>
              <a:t>Perguruan tinggi memberikan pembinaan sangat baik dalam:</a:t>
            </a:r>
            <a:endParaRPr lang="id-ID" sz="1500" dirty="0">
              <a:solidFill>
                <a:srgbClr val="000000"/>
              </a:solidFill>
              <a:latin typeface="Times New Roman"/>
              <a:ea typeface="Times New Roman"/>
            </a:endParaRPr>
          </a:p>
          <a:p>
            <a:pPr lvl="0">
              <a:spcBef>
                <a:spcPts val="0"/>
              </a:spcBef>
              <a:buClrTx/>
              <a:buSzTx/>
              <a:buNone/>
              <a:defRPr/>
            </a:pPr>
            <a:r>
              <a:rPr lang="id-ID" sz="1500" dirty="0">
                <a:solidFill>
                  <a:srgbClr val="000000"/>
                </a:solidFill>
                <a:latin typeface="Arial"/>
                <a:ea typeface="Times New Roman"/>
              </a:rPr>
              <a:t>	(1)  pengembangan program studi</a:t>
            </a:r>
            <a:r>
              <a:rPr lang="id-ID" sz="1500" dirty="0">
                <a:latin typeface="Arial"/>
                <a:ea typeface="Times New Roman"/>
              </a:rPr>
              <a:t>,</a:t>
            </a:r>
          </a:p>
          <a:p>
            <a:pPr lvl="0">
              <a:spcBef>
                <a:spcPts val="0"/>
              </a:spcBef>
              <a:buClrTx/>
              <a:buSzTx/>
              <a:buNone/>
              <a:defRPr/>
            </a:pPr>
            <a:r>
              <a:rPr lang="id-ID" sz="1500" dirty="0">
                <a:latin typeface="Arial"/>
                <a:ea typeface="Times New Roman"/>
              </a:rPr>
              <a:t>	(2)  </a:t>
            </a:r>
            <a:r>
              <a:rPr lang="id-ID" sz="1500" dirty="0">
                <a:solidFill>
                  <a:srgbClr val="000000"/>
                </a:solidFill>
                <a:latin typeface="Arial"/>
                <a:ea typeface="Times New Roman"/>
              </a:rPr>
              <a:t>penyusunan dokumen akreditasi dalam bentuk pelatihan, dana, dan informasi.</a:t>
            </a:r>
            <a:endParaRPr lang="id-ID" sz="1500" dirty="0"/>
          </a:p>
          <a:p>
            <a:pPr lvl="0">
              <a:spcBef>
                <a:spcPts val="0"/>
              </a:spcBef>
              <a:buClrTx/>
              <a:buSzTx/>
              <a:buNone/>
              <a:defRPr/>
            </a:pPr>
            <a:endParaRPr lang="id-ID" sz="15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500" b="1" dirty="0">
                <a:solidFill>
                  <a:schemeClr val="tx1"/>
                </a:solidFill>
                <a:latin typeface="Arial" pitchFamily="34" charset="0"/>
                <a:ea typeface="Times New Roman"/>
                <a:cs typeface="Arial" pitchFamily="34" charset="0"/>
                <a:sym typeface="Wingdings" pitchFamily="2" charset="2"/>
              </a:rPr>
              <a:t>Point </a:t>
            </a:r>
            <a:r>
              <a:rPr lang="id-ID" sz="1500" b="1" dirty="0">
                <a:solidFill>
                  <a:schemeClr val="tx1"/>
                </a:solidFill>
                <a:latin typeface="Arial" pitchFamily="34" charset="0"/>
                <a:ea typeface="Times New Roman"/>
                <a:cs typeface="Arial" pitchFamily="34" charset="0"/>
              </a:rPr>
              <a:t>(3)</a:t>
            </a:r>
          </a:p>
          <a:p>
            <a:pPr lvl="0">
              <a:spcBef>
                <a:spcPts val="0"/>
              </a:spcBef>
              <a:buClrTx/>
              <a:buSzTx/>
              <a:buNone/>
              <a:defRPr/>
            </a:pPr>
            <a:r>
              <a:rPr lang="id-ID" sz="1500" dirty="0">
                <a:solidFill>
                  <a:srgbClr val="000000"/>
                </a:solidFill>
                <a:latin typeface="Arial"/>
                <a:ea typeface="Times New Roman"/>
              </a:rPr>
              <a:t>	Perguruan tinggi memberikan pembinaan baik dalam:</a:t>
            </a:r>
            <a:endParaRPr lang="id-ID" sz="1500" dirty="0">
              <a:solidFill>
                <a:srgbClr val="000000"/>
              </a:solidFill>
              <a:latin typeface="Times New Roman"/>
              <a:ea typeface="Times New Roman"/>
            </a:endParaRPr>
          </a:p>
          <a:p>
            <a:pPr lvl="0">
              <a:spcBef>
                <a:spcPts val="0"/>
              </a:spcBef>
              <a:buClrTx/>
              <a:buSzTx/>
              <a:buNone/>
              <a:defRPr/>
            </a:pPr>
            <a:r>
              <a:rPr lang="id-ID" sz="1500" dirty="0">
                <a:solidFill>
                  <a:srgbClr val="000000"/>
                </a:solidFill>
                <a:latin typeface="Arial"/>
                <a:ea typeface="Times New Roman"/>
              </a:rPr>
              <a:t>	(1) pengembangan program studi</a:t>
            </a:r>
            <a:r>
              <a:rPr lang="id-ID" sz="1500" dirty="0">
                <a:latin typeface="Arial"/>
                <a:ea typeface="Times New Roman"/>
              </a:rPr>
              <a:t>, </a:t>
            </a:r>
            <a:endParaRPr lang="id-ID" sz="1500" dirty="0">
              <a:latin typeface="Times New Roman"/>
              <a:ea typeface="Times New Roman"/>
            </a:endParaRPr>
          </a:p>
          <a:p>
            <a:pPr lvl="0">
              <a:spcBef>
                <a:spcPts val="0"/>
              </a:spcBef>
              <a:buClrTx/>
              <a:buSzTx/>
              <a:buNone/>
              <a:defRPr/>
            </a:pPr>
            <a:r>
              <a:rPr lang="id-ID" sz="1500" dirty="0">
                <a:latin typeface="Arial"/>
                <a:ea typeface="Times New Roman"/>
              </a:rPr>
              <a:t>	(2)  </a:t>
            </a:r>
            <a:r>
              <a:rPr lang="id-ID" sz="1500" dirty="0">
                <a:solidFill>
                  <a:srgbClr val="000000"/>
                </a:solidFill>
                <a:latin typeface="Arial"/>
                <a:ea typeface="Times New Roman"/>
              </a:rPr>
              <a:t>penyusunan dokumen akreditasi dalam bentuk pelatihan, dana, dan informasi.</a:t>
            </a:r>
            <a:endParaRPr lang="id-ID" sz="1500" dirty="0"/>
          </a:p>
          <a:p>
            <a:pPr lvl="0">
              <a:spcBef>
                <a:spcPts val="0"/>
              </a:spcBef>
              <a:buClrTx/>
              <a:buSzTx/>
              <a:buNone/>
              <a:defRPr/>
            </a:pPr>
            <a:endParaRPr lang="id-ID" sz="1500" dirty="0">
              <a:solidFill>
                <a:srgbClr val="000000"/>
              </a:solidFill>
              <a:latin typeface="Arial" pitchFamily="34" charset="0"/>
              <a:ea typeface="Times New Roman"/>
              <a:cs typeface="Arial" pitchFamily="34" charset="0"/>
            </a:endParaRPr>
          </a:p>
          <a:p>
            <a:pPr lvl="0">
              <a:spcBef>
                <a:spcPts val="0"/>
              </a:spcBef>
              <a:buClrTx/>
              <a:buSzTx/>
              <a:buFont typeface="Wingdings"/>
              <a:buChar char="à"/>
              <a:defRPr/>
            </a:pPr>
            <a:r>
              <a:rPr lang="id-ID" sz="1500" b="1" dirty="0">
                <a:solidFill>
                  <a:srgbClr val="000000"/>
                </a:solidFill>
                <a:latin typeface="Arial" pitchFamily="34" charset="0"/>
                <a:cs typeface="Arial" pitchFamily="34" charset="0"/>
              </a:rPr>
              <a:t>Point (2)</a:t>
            </a:r>
            <a:endParaRPr lang="en-US" sz="1500" b="1" dirty="0">
              <a:solidFill>
                <a:srgbClr val="000000"/>
              </a:solidFill>
              <a:latin typeface="Arial" pitchFamily="34" charset="0"/>
              <a:cs typeface="Arial" pitchFamily="34" charset="0"/>
            </a:endParaRPr>
          </a:p>
          <a:p>
            <a:pPr lvl="0">
              <a:spcBef>
                <a:spcPts val="0"/>
              </a:spcBef>
              <a:buClrTx/>
              <a:buSzTx/>
              <a:buNone/>
              <a:defRPr/>
            </a:pPr>
            <a:r>
              <a:rPr lang="en-US" sz="1500" b="1" dirty="0">
                <a:solidFill>
                  <a:srgbClr val="000000"/>
                </a:solidFill>
                <a:latin typeface="Arial" pitchFamily="34" charset="0"/>
                <a:ea typeface="Times New Roman"/>
                <a:cs typeface="Arial" pitchFamily="34" charset="0"/>
              </a:rPr>
              <a:t>	</a:t>
            </a:r>
            <a:r>
              <a:rPr lang="id-ID" sz="1500" dirty="0">
                <a:solidFill>
                  <a:srgbClr val="000000"/>
                </a:solidFill>
                <a:latin typeface="Arial"/>
                <a:ea typeface="Times New Roman"/>
              </a:rPr>
              <a:t>Perguruan tinggi memberikan pembinaan cukup dalam:</a:t>
            </a:r>
            <a:endParaRPr lang="en-US" sz="1500" dirty="0">
              <a:solidFill>
                <a:srgbClr val="000000"/>
              </a:solidFill>
              <a:latin typeface="Arial"/>
              <a:ea typeface="Times New Roman"/>
            </a:endParaRPr>
          </a:p>
          <a:p>
            <a:pPr lvl="0">
              <a:spcBef>
                <a:spcPts val="0"/>
              </a:spcBef>
              <a:buClrTx/>
              <a:buSzTx/>
              <a:buNone/>
              <a:defRPr/>
            </a:pPr>
            <a:r>
              <a:rPr lang="en-US" sz="1500" dirty="0">
                <a:solidFill>
                  <a:srgbClr val="000000"/>
                </a:solidFill>
                <a:latin typeface="Arial"/>
                <a:ea typeface="Times New Roman"/>
              </a:rPr>
              <a:t>	</a:t>
            </a:r>
            <a:r>
              <a:rPr lang="id-ID" sz="1500" dirty="0">
                <a:solidFill>
                  <a:srgbClr val="000000"/>
                </a:solidFill>
                <a:latin typeface="Arial"/>
                <a:ea typeface="Times New Roman"/>
              </a:rPr>
              <a:t>(1) pengembangan program studi</a:t>
            </a:r>
            <a:r>
              <a:rPr lang="id-ID" sz="1500" dirty="0">
                <a:solidFill>
                  <a:schemeClr val="tx1"/>
                </a:solidFill>
                <a:latin typeface="Arial"/>
                <a:ea typeface="Times New Roman"/>
              </a:rPr>
              <a:t>, </a:t>
            </a:r>
            <a:endParaRPr lang="en-US" sz="1500" dirty="0">
              <a:solidFill>
                <a:schemeClr val="tx1"/>
              </a:solidFill>
              <a:latin typeface="Times New Roman"/>
              <a:ea typeface="Times New Roman"/>
            </a:endParaRPr>
          </a:p>
          <a:p>
            <a:pPr lvl="0">
              <a:spcBef>
                <a:spcPts val="0"/>
              </a:spcBef>
              <a:buClrTx/>
              <a:buSzTx/>
              <a:buNone/>
              <a:defRPr/>
            </a:pPr>
            <a:r>
              <a:rPr lang="en-US" sz="1500" dirty="0">
                <a:solidFill>
                  <a:schemeClr val="tx1"/>
                </a:solidFill>
                <a:latin typeface="Times New Roman"/>
                <a:ea typeface="Times New Roman"/>
              </a:rPr>
              <a:t>	</a:t>
            </a:r>
            <a:r>
              <a:rPr lang="id-ID" sz="1500" dirty="0">
                <a:solidFill>
                  <a:schemeClr val="tx1"/>
                </a:solidFill>
                <a:latin typeface="Arial"/>
                <a:ea typeface="Times New Roman"/>
              </a:rPr>
              <a:t>(2) </a:t>
            </a:r>
            <a:r>
              <a:rPr lang="id-ID" sz="1500" dirty="0">
                <a:solidFill>
                  <a:srgbClr val="000000"/>
                </a:solidFill>
                <a:latin typeface="Arial"/>
                <a:ea typeface="Times New Roman"/>
              </a:rPr>
              <a:t>penyusunan dokumen akreditasi dalam bentuk pelatihan, dana, dan informasi.</a:t>
            </a:r>
            <a:endParaRPr lang="id-ID" sz="1500" dirty="0">
              <a:solidFill>
                <a:schemeClr val="tx1"/>
              </a:solidFill>
            </a:endParaRPr>
          </a:p>
          <a:p>
            <a:pPr>
              <a:spcBef>
                <a:spcPts val="0"/>
              </a:spcBef>
              <a:buClrTx/>
              <a:buSzTx/>
              <a:buNone/>
              <a:defRPr/>
            </a:pPr>
            <a:endParaRPr lang="id-ID" sz="1500" b="1" dirty="0">
              <a:solidFill>
                <a:srgbClr val="000000"/>
              </a:solidFill>
              <a:latin typeface="Arial" pitchFamily="34" charset="0"/>
              <a:cs typeface="Arial" pitchFamily="34" charset="0"/>
            </a:endParaRPr>
          </a:p>
          <a:p>
            <a:pPr lvl="0">
              <a:spcBef>
                <a:spcPts val="0"/>
              </a:spcBef>
              <a:buClrTx/>
              <a:buSzTx/>
              <a:buFont typeface="Wingdings"/>
              <a:buChar char="à"/>
              <a:defRPr/>
            </a:pPr>
            <a:r>
              <a:rPr lang="id-ID" sz="1500" b="1" dirty="0">
                <a:solidFill>
                  <a:srgbClr val="000000"/>
                </a:solidFill>
                <a:latin typeface="Arial" pitchFamily="34" charset="0"/>
                <a:cs typeface="Arial" pitchFamily="34" charset="0"/>
              </a:rPr>
              <a:t>Point (1)</a:t>
            </a:r>
            <a:endParaRPr lang="en-US" sz="1500" b="1" dirty="0">
              <a:solidFill>
                <a:srgbClr val="000000"/>
              </a:solidFill>
              <a:latin typeface="Arial" pitchFamily="34" charset="0"/>
              <a:cs typeface="Arial" pitchFamily="34" charset="0"/>
            </a:endParaRPr>
          </a:p>
          <a:p>
            <a:pPr lvl="0">
              <a:spcBef>
                <a:spcPts val="0"/>
              </a:spcBef>
              <a:buClrTx/>
              <a:buSzTx/>
              <a:buNone/>
              <a:defRPr/>
            </a:pPr>
            <a:r>
              <a:rPr lang="en-US" sz="1500" b="1" dirty="0">
                <a:solidFill>
                  <a:srgbClr val="000000"/>
                </a:solidFill>
                <a:latin typeface="Arial" pitchFamily="34" charset="0"/>
                <a:ea typeface="Times New Roman"/>
                <a:cs typeface="Arial" pitchFamily="34" charset="0"/>
              </a:rPr>
              <a:t>	</a:t>
            </a:r>
            <a:r>
              <a:rPr lang="id-ID" sz="1500" dirty="0">
                <a:solidFill>
                  <a:srgbClr val="000000"/>
                </a:solidFill>
                <a:latin typeface="Arial"/>
                <a:ea typeface="Times New Roman"/>
              </a:rPr>
              <a:t>Perguruan tinggi memberikan pembinaan kurang dalam:</a:t>
            </a:r>
            <a:endParaRPr lang="en-US" sz="1500" dirty="0">
              <a:solidFill>
                <a:schemeClr val="tx1"/>
              </a:solidFill>
              <a:latin typeface="Times New Roman"/>
              <a:ea typeface="Times New Roman"/>
            </a:endParaRPr>
          </a:p>
          <a:p>
            <a:pPr lvl="0">
              <a:spcBef>
                <a:spcPts val="0"/>
              </a:spcBef>
              <a:buClrTx/>
              <a:buSzTx/>
              <a:buNone/>
              <a:defRPr/>
            </a:pPr>
            <a:r>
              <a:rPr lang="en-US" sz="1500" dirty="0">
                <a:solidFill>
                  <a:schemeClr val="tx1"/>
                </a:solidFill>
                <a:latin typeface="Times New Roman"/>
                <a:ea typeface="Times New Roman"/>
              </a:rPr>
              <a:t>	</a:t>
            </a:r>
            <a:r>
              <a:rPr lang="id-ID" sz="1500" dirty="0">
                <a:solidFill>
                  <a:srgbClr val="000000"/>
                </a:solidFill>
                <a:latin typeface="Arial"/>
                <a:ea typeface="Times New Roman"/>
              </a:rPr>
              <a:t>(1) pengembangan program studi</a:t>
            </a:r>
            <a:r>
              <a:rPr lang="id-ID" sz="1500" dirty="0">
                <a:solidFill>
                  <a:schemeClr val="tx1"/>
                </a:solidFill>
                <a:latin typeface="Arial"/>
                <a:ea typeface="Times New Roman"/>
              </a:rPr>
              <a:t>, </a:t>
            </a:r>
            <a:endParaRPr lang="en-US" sz="1500" dirty="0">
              <a:solidFill>
                <a:schemeClr val="tx1"/>
              </a:solidFill>
              <a:latin typeface="Times New Roman"/>
              <a:ea typeface="Times New Roman"/>
            </a:endParaRPr>
          </a:p>
          <a:p>
            <a:pPr lvl="0">
              <a:spcBef>
                <a:spcPts val="0"/>
              </a:spcBef>
              <a:buClrTx/>
              <a:buSzTx/>
              <a:buNone/>
              <a:defRPr/>
            </a:pPr>
            <a:r>
              <a:rPr lang="en-US" sz="1500" dirty="0">
                <a:solidFill>
                  <a:schemeClr val="tx1"/>
                </a:solidFill>
                <a:latin typeface="Times New Roman"/>
                <a:ea typeface="Times New Roman"/>
              </a:rPr>
              <a:t>	</a:t>
            </a:r>
            <a:r>
              <a:rPr lang="id-ID" sz="1500" dirty="0">
                <a:solidFill>
                  <a:schemeClr val="tx1"/>
                </a:solidFill>
                <a:latin typeface="Arial"/>
                <a:ea typeface="Times New Roman"/>
              </a:rPr>
              <a:t>(2) </a:t>
            </a:r>
            <a:r>
              <a:rPr lang="id-ID" sz="1500" dirty="0">
                <a:solidFill>
                  <a:srgbClr val="000000"/>
                </a:solidFill>
                <a:latin typeface="Arial"/>
                <a:ea typeface="Times New Roman"/>
              </a:rPr>
              <a:t>penyusunan dokumen akreditasi dalam bentuk pelatihan, dana, dan informasi.</a:t>
            </a:r>
            <a:endParaRPr lang="id-ID" sz="1500" b="1" dirty="0">
              <a:solidFill>
                <a:srgbClr val="000000"/>
              </a:solidFill>
              <a:latin typeface="Arial" pitchFamily="34" charset="0"/>
              <a:cs typeface="Arial" pitchFamily="34" charset="0"/>
            </a:endParaRPr>
          </a:p>
          <a:p>
            <a:pPr>
              <a:spcBef>
                <a:spcPts val="0"/>
              </a:spcBef>
              <a:buClrTx/>
              <a:buSzTx/>
              <a:buNone/>
              <a:defRPr/>
            </a:pPr>
            <a:r>
              <a:rPr lang="id-ID" sz="1500" dirty="0">
                <a:solidFill>
                  <a:srgbClr val="000000"/>
                </a:solidFill>
                <a:latin typeface="Arial" pitchFamily="34" charset="0"/>
                <a:ea typeface="Times New Roman"/>
                <a:cs typeface="Arial" pitchFamily="34" charset="0"/>
              </a:rPr>
              <a:t>	</a:t>
            </a:r>
            <a:endParaRPr lang="id-ID" sz="1500" dirty="0">
              <a:solidFill>
                <a:schemeClr val="tx1"/>
              </a:solidFill>
              <a:latin typeface="Arial" pitchFamily="34" charset="0"/>
              <a:cs typeface="Arial" pitchFamily="34" charset="0"/>
            </a:endParaRPr>
          </a:p>
          <a:p>
            <a:pPr>
              <a:spcBef>
                <a:spcPts val="0"/>
              </a:spcBef>
              <a:buNone/>
            </a:pPr>
            <a:endParaRPr lang="id-ID" sz="1500" dirty="0">
              <a:latin typeface="Arial" pitchFamily="34" charset="0"/>
              <a:cs typeface="Arial" pitchFamily="34" charset="0"/>
            </a:endParaRPr>
          </a:p>
        </p:txBody>
      </p:sp>
      <p:sp>
        <p:nvSpPr>
          <p:cNvPr id="7" name="Rectangle 6"/>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en-US" b="1" dirty="0">
                <a:solidFill>
                  <a:srgbClr val="FFFF00"/>
                </a:solidFill>
              </a:rPr>
              <a:t>0.</a:t>
            </a:r>
            <a:r>
              <a:rPr lang="id-ID" b="1" dirty="0">
                <a:solidFill>
                  <a:srgbClr val="FFFF00"/>
                </a:solidFill>
              </a:rPr>
              <a:t>37</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0238" indent="-630238"/>
            <a:r>
              <a:rPr lang="en-US" sz="2000" b="1" dirty="0">
                <a:solidFill>
                  <a:schemeClr val="tx1"/>
                </a:solidFill>
                <a:latin typeface="Cambria" pitchFamily="18" charset="0"/>
              </a:rPr>
              <a:t>2.4.5 KELENGKAPAN DAN AKSESIBILITAS SISTEM BASIS DATA INSTITUSI YANG MENDUKUNG PENYUSUNAN EVALUASI DIRI INSTITUSI DAN PROGRAM STUDI</a:t>
            </a:r>
          </a:p>
        </p:txBody>
      </p:sp>
      <p:sp>
        <p:nvSpPr>
          <p:cNvPr id="16" name="Rectangle 15"/>
          <p:cNvSpPr/>
          <p:nvPr/>
        </p:nvSpPr>
        <p:spPr>
          <a:xfrm>
            <a:off x="6858000" y="1524000"/>
            <a:ext cx="22860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err="1">
                <a:solidFill>
                  <a:schemeClr val="tx1"/>
                </a:solidFill>
                <a:latin typeface="Book Antiqua" pitchFamily="18" charset="0"/>
              </a:rPr>
              <a:t>Sistem</a:t>
            </a:r>
            <a:r>
              <a:rPr lang="en-US" sz="1600" dirty="0">
                <a:solidFill>
                  <a:schemeClr val="tx1"/>
                </a:solidFill>
                <a:latin typeface="Book Antiqua" pitchFamily="18" charset="0"/>
              </a:rPr>
              <a:t> </a:t>
            </a:r>
            <a:r>
              <a:rPr lang="en-US" sz="1600" dirty="0" err="1">
                <a:solidFill>
                  <a:schemeClr val="tx1"/>
                </a:solidFill>
                <a:latin typeface="Book Antiqua" pitchFamily="18" charset="0"/>
              </a:rPr>
              <a:t>informasi</a:t>
            </a:r>
            <a:endParaRPr lang="en-US" sz="1600" dirty="0">
              <a:solidFill>
                <a:schemeClr val="tx1"/>
              </a:solidFill>
              <a:latin typeface="Book Antiqua" pitchFamily="18" charset="0"/>
            </a:endParaRPr>
          </a:p>
          <a:p>
            <a:pPr marL="120650" indent="-120650">
              <a:buFont typeface="Arial" pitchFamily="34" charset="0"/>
              <a:buChar char="•"/>
            </a:pPr>
            <a:r>
              <a:rPr lang="en-US" sz="1600" dirty="0">
                <a:solidFill>
                  <a:schemeClr val="tx1"/>
                </a:solidFill>
                <a:latin typeface="Book Antiqua" pitchFamily="18" charset="0"/>
              </a:rPr>
              <a:t> </a:t>
            </a:r>
            <a:r>
              <a:rPr lang="en-US" sz="1600" dirty="0" err="1">
                <a:solidFill>
                  <a:schemeClr val="tx1"/>
                </a:solidFill>
                <a:latin typeface="Book Antiqua" pitchFamily="18" charset="0"/>
              </a:rPr>
              <a:t>Sistem</a:t>
            </a:r>
            <a:r>
              <a:rPr lang="en-US" sz="1600" dirty="0">
                <a:solidFill>
                  <a:schemeClr val="tx1"/>
                </a:solidFill>
                <a:latin typeface="Book Antiqua" pitchFamily="18" charset="0"/>
              </a:rPr>
              <a:t> </a:t>
            </a:r>
            <a:r>
              <a:rPr lang="en-US" sz="1600" dirty="0" err="1">
                <a:solidFill>
                  <a:schemeClr val="tx1"/>
                </a:solidFill>
                <a:latin typeface="Book Antiqua" pitchFamily="18" charset="0"/>
              </a:rPr>
              <a:t>informasi</a:t>
            </a:r>
            <a:r>
              <a:rPr lang="en-US" sz="1600" dirty="0">
                <a:solidFill>
                  <a:schemeClr val="tx1"/>
                </a:solidFill>
                <a:latin typeface="Book Antiqua" pitchFamily="18" charset="0"/>
              </a:rPr>
              <a:t> </a:t>
            </a:r>
            <a:r>
              <a:rPr lang="en-US" sz="1600" dirty="0" err="1">
                <a:solidFill>
                  <a:schemeClr val="tx1"/>
                </a:solidFill>
                <a:latin typeface="Book Antiqua" pitchFamily="18" charset="0"/>
              </a:rPr>
              <a:t>akademik</a:t>
            </a:r>
            <a:endParaRPr lang="en-US" sz="1600" dirty="0">
              <a:solidFill>
                <a:schemeClr val="tx1"/>
              </a:solidFill>
              <a:latin typeface="Book Antiqua" pitchFamily="18" charset="0"/>
            </a:endParaRPr>
          </a:p>
          <a:p>
            <a:pPr marL="120650" indent="-120650"/>
            <a:endParaRPr lang="en-US" sz="1600" dirty="0">
              <a:solidFill>
                <a:schemeClr val="tx1"/>
              </a:solidFill>
              <a:latin typeface="Book Antiqua" pitchFamily="18" charset="0"/>
            </a:endParaRPr>
          </a:p>
          <a:p>
            <a:pPr marL="120650" indent="-120650">
              <a:buFont typeface="Arial" pitchFamily="34" charset="0"/>
              <a:buChar char="•"/>
            </a:pPr>
            <a:r>
              <a:rPr lang="en-US" sz="1600" dirty="0" err="1">
                <a:solidFill>
                  <a:schemeClr val="tx1"/>
                </a:solidFill>
                <a:latin typeface="Book Antiqua" pitchFamily="18" charset="0"/>
              </a:rPr>
              <a:t>Sistem</a:t>
            </a:r>
            <a:r>
              <a:rPr lang="en-US" sz="1600" dirty="0">
                <a:solidFill>
                  <a:schemeClr val="tx1"/>
                </a:solidFill>
                <a:latin typeface="Book Antiqua" pitchFamily="18" charset="0"/>
              </a:rPr>
              <a:t> </a:t>
            </a:r>
            <a:r>
              <a:rPr lang="en-US" sz="1600" dirty="0" err="1">
                <a:solidFill>
                  <a:schemeClr val="tx1"/>
                </a:solidFill>
                <a:latin typeface="Book Antiqua" pitchFamily="18" charset="0"/>
              </a:rPr>
              <a:t>informasi</a:t>
            </a:r>
            <a:r>
              <a:rPr lang="en-US" sz="1600" dirty="0">
                <a:solidFill>
                  <a:schemeClr val="tx1"/>
                </a:solidFill>
                <a:latin typeface="Book Antiqua" pitchFamily="18" charset="0"/>
              </a:rPr>
              <a:t> </a:t>
            </a:r>
            <a:r>
              <a:rPr lang="en-US" sz="1600" dirty="0" err="1">
                <a:solidFill>
                  <a:schemeClr val="tx1"/>
                </a:solidFill>
                <a:latin typeface="Book Antiqua" pitchFamily="18" charset="0"/>
              </a:rPr>
              <a:t>keuangan</a:t>
            </a:r>
            <a:endParaRPr lang="en-US" sz="1600" dirty="0">
              <a:solidFill>
                <a:schemeClr val="tx1"/>
              </a:solidFill>
              <a:latin typeface="Book Antiqua" pitchFamily="18" charset="0"/>
            </a:endParaRPr>
          </a:p>
          <a:p>
            <a:pPr marL="120650" indent="-120650"/>
            <a:endParaRPr lang="en-US" sz="1600" dirty="0">
              <a:solidFill>
                <a:schemeClr val="tx1"/>
              </a:solidFill>
              <a:latin typeface="Book Antiqua" pitchFamily="18" charset="0"/>
            </a:endParaRPr>
          </a:p>
          <a:p>
            <a:pPr marL="120650" indent="-120650">
              <a:buFont typeface="Arial" pitchFamily="34" charset="0"/>
              <a:buChar char="•"/>
            </a:pPr>
            <a:r>
              <a:rPr lang="en-US" sz="1600" dirty="0" err="1">
                <a:solidFill>
                  <a:schemeClr val="tx1"/>
                </a:solidFill>
                <a:latin typeface="Book Antiqua" pitchFamily="18" charset="0"/>
              </a:rPr>
              <a:t>Sistem</a:t>
            </a:r>
            <a:r>
              <a:rPr lang="en-US" sz="1600" dirty="0">
                <a:solidFill>
                  <a:schemeClr val="tx1"/>
                </a:solidFill>
                <a:latin typeface="Book Antiqua" pitchFamily="18" charset="0"/>
              </a:rPr>
              <a:t> </a:t>
            </a:r>
            <a:r>
              <a:rPr lang="en-US" sz="1600" dirty="0" err="1">
                <a:solidFill>
                  <a:schemeClr val="tx1"/>
                </a:solidFill>
                <a:latin typeface="Book Antiqua" pitchFamily="18" charset="0"/>
              </a:rPr>
              <a:t>informasi</a:t>
            </a:r>
            <a:r>
              <a:rPr lang="en-US" sz="1600" dirty="0">
                <a:solidFill>
                  <a:schemeClr val="tx1"/>
                </a:solidFill>
                <a:latin typeface="Book Antiqua" pitchFamily="18" charset="0"/>
              </a:rPr>
              <a:t> </a:t>
            </a:r>
            <a:r>
              <a:rPr lang="en-US" sz="1600" dirty="0" err="1">
                <a:solidFill>
                  <a:schemeClr val="tx1"/>
                </a:solidFill>
                <a:latin typeface="Book Antiqua" pitchFamily="18" charset="0"/>
              </a:rPr>
              <a:t>perpustakaan</a:t>
            </a:r>
            <a:endParaRPr lang="en-US" sz="1600" dirty="0">
              <a:solidFill>
                <a:schemeClr val="tx1"/>
              </a:solidFill>
              <a:latin typeface="Book Antiqua" pitchFamily="18" charset="0"/>
            </a:endParaRPr>
          </a:p>
          <a:p>
            <a:pPr marL="120650" indent="-120650"/>
            <a:endParaRPr lang="en-US" sz="1600" dirty="0">
              <a:solidFill>
                <a:schemeClr val="tx1"/>
              </a:solidFill>
              <a:latin typeface="Book Antiqua" pitchFamily="18" charset="0"/>
            </a:endParaRPr>
          </a:p>
          <a:p>
            <a:pPr marL="120650" indent="-120650">
              <a:buFont typeface="Arial" pitchFamily="34" charset="0"/>
              <a:buChar char="•"/>
            </a:pPr>
            <a:r>
              <a:rPr lang="en-US" sz="1600" dirty="0" err="1">
                <a:solidFill>
                  <a:schemeClr val="tx1"/>
                </a:solidFill>
                <a:latin typeface="Book Antiqua" pitchFamily="18" charset="0"/>
              </a:rPr>
              <a:t>Sistem</a:t>
            </a:r>
            <a:r>
              <a:rPr lang="en-US" sz="1600" dirty="0">
                <a:solidFill>
                  <a:schemeClr val="tx1"/>
                </a:solidFill>
                <a:latin typeface="Book Antiqua" pitchFamily="18" charset="0"/>
              </a:rPr>
              <a:t> </a:t>
            </a:r>
            <a:r>
              <a:rPr lang="en-US" sz="1600" dirty="0" err="1">
                <a:solidFill>
                  <a:schemeClr val="tx1"/>
                </a:solidFill>
                <a:latin typeface="Book Antiqua" pitchFamily="18" charset="0"/>
              </a:rPr>
              <a:t>informasi</a:t>
            </a:r>
            <a:r>
              <a:rPr lang="en-US" sz="1600" dirty="0">
                <a:solidFill>
                  <a:schemeClr val="tx1"/>
                </a:solidFill>
                <a:latin typeface="Book Antiqua" pitchFamily="18" charset="0"/>
              </a:rPr>
              <a:t> </a:t>
            </a:r>
            <a:r>
              <a:rPr lang="en-US" sz="1600" dirty="0" err="1">
                <a:solidFill>
                  <a:schemeClr val="tx1"/>
                </a:solidFill>
                <a:latin typeface="Book Antiqua" pitchFamily="18" charset="0"/>
              </a:rPr>
              <a:t>akuntansi</a:t>
            </a:r>
            <a:endParaRPr lang="en-US" sz="1600" dirty="0">
              <a:solidFill>
                <a:schemeClr val="tx1"/>
              </a:solidFill>
              <a:latin typeface="Book Antiqua" pitchFamily="18" charset="0"/>
            </a:endParaRPr>
          </a:p>
          <a:p>
            <a:pPr marL="120650" indent="-120650"/>
            <a:endParaRPr lang="en-US" sz="1600" dirty="0">
              <a:solidFill>
                <a:schemeClr val="tx1"/>
              </a:solidFill>
              <a:latin typeface="Book Antiqua" pitchFamily="18" charset="0"/>
            </a:endParaRPr>
          </a:p>
          <a:p>
            <a:pPr marL="120650" indent="-120650">
              <a:buFont typeface="Arial" pitchFamily="34" charset="0"/>
              <a:buChar char="•"/>
            </a:pPr>
            <a:r>
              <a:rPr lang="en-US" sz="1600" dirty="0">
                <a:solidFill>
                  <a:schemeClr val="tx1"/>
                </a:solidFill>
                <a:latin typeface="Book Antiqua" pitchFamily="18" charset="0"/>
              </a:rPr>
              <a:t>SIM SDM </a:t>
            </a:r>
          </a:p>
          <a:p>
            <a:pPr marL="120650" indent="-120650"/>
            <a:endParaRPr lang="en-US" sz="1600" dirty="0">
              <a:solidFill>
                <a:schemeClr val="tx1"/>
              </a:solidFill>
              <a:latin typeface="Book Antiqua" pitchFamily="18" charset="0"/>
            </a:endParaRPr>
          </a:p>
          <a:p>
            <a:pPr marL="120650" indent="-120650">
              <a:buFont typeface="Arial" pitchFamily="34" charset="0"/>
              <a:buChar char="•"/>
            </a:pPr>
            <a:r>
              <a:rPr lang="en-US" sz="1600" dirty="0">
                <a:solidFill>
                  <a:schemeClr val="tx1"/>
                </a:solidFill>
                <a:latin typeface="Book Antiqua" pitchFamily="18" charset="0"/>
              </a:rPr>
              <a:t>SIM AMI ( </a:t>
            </a:r>
            <a:r>
              <a:rPr lang="en-US" sz="1600" dirty="0" err="1">
                <a:solidFill>
                  <a:schemeClr val="tx1"/>
                </a:solidFill>
                <a:latin typeface="Book Antiqua" pitchFamily="18" charset="0"/>
              </a:rPr>
              <a:t>didesain</a:t>
            </a:r>
            <a:r>
              <a:rPr lang="en-US" sz="1600" dirty="0">
                <a:solidFill>
                  <a:schemeClr val="tx1"/>
                </a:solidFill>
                <a:latin typeface="Book Antiqua" pitchFamily="18" charset="0"/>
              </a:rPr>
              <a:t> </a:t>
            </a:r>
            <a:r>
              <a:rPr lang="en-US" sz="1600" dirty="0" err="1">
                <a:solidFill>
                  <a:schemeClr val="tx1"/>
                </a:solidFill>
                <a:latin typeface="Book Antiqua" pitchFamily="18" charset="0"/>
              </a:rPr>
              <a:t>untuk</a:t>
            </a:r>
            <a:r>
              <a:rPr lang="en-US" sz="1600" dirty="0">
                <a:solidFill>
                  <a:schemeClr val="tx1"/>
                </a:solidFill>
                <a:latin typeface="Book Antiqua" pitchFamily="18" charset="0"/>
              </a:rPr>
              <a:t> </a:t>
            </a:r>
            <a:r>
              <a:rPr lang="en-US" sz="1600" dirty="0" err="1">
                <a:solidFill>
                  <a:schemeClr val="tx1"/>
                </a:solidFill>
                <a:latin typeface="Book Antiqua" pitchFamily="18" charset="0"/>
              </a:rPr>
              <a:t>akreditasi</a:t>
            </a:r>
            <a:r>
              <a:rPr lang="en-US" sz="1600" dirty="0">
                <a:solidFill>
                  <a:schemeClr val="tx1"/>
                </a:solidFill>
                <a:latin typeface="Book Antiqua" pitchFamily="18" charset="0"/>
              </a:rPr>
              <a:t>) </a:t>
            </a:r>
            <a:endParaRPr lang="id-ID" sz="1600" dirty="0">
              <a:solidFill>
                <a:schemeClr val="tx1"/>
              </a:solidFill>
              <a:latin typeface="Book Antiqua" pitchFamily="18" charset="0"/>
            </a:endParaRPr>
          </a:p>
        </p:txBody>
      </p:sp>
      <p:sp>
        <p:nvSpPr>
          <p:cNvPr id="6" name="Content Placeholder 5"/>
          <p:cNvSpPr>
            <a:spLocks noGrp="1"/>
          </p:cNvSpPr>
          <p:nvPr>
            <p:ph idx="1"/>
          </p:nvPr>
        </p:nvSpPr>
        <p:spPr>
          <a:xfrm>
            <a:off x="0" y="1554162"/>
            <a:ext cx="6858000" cy="5303838"/>
          </a:xfrm>
        </p:spPr>
        <p:txBody>
          <a:bodyPr>
            <a:noAutofit/>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a:t>
            </a:r>
            <a:r>
              <a:rPr lang="en-US" sz="1800" b="1" dirty="0">
                <a:solidFill>
                  <a:schemeClr val="tx1"/>
                </a:solidFill>
                <a:latin typeface="Arial" pitchFamily="34" charset="0"/>
                <a:cs typeface="Arial" pitchFamily="34" charset="0"/>
              </a:rPr>
              <a:t>4</a:t>
            </a:r>
            <a:r>
              <a:rPr lang="id-ID" sz="1800" b="1" dirty="0">
                <a:solidFill>
                  <a:schemeClr val="tx1"/>
                </a:solidFill>
                <a:latin typeface="Arial" pitchFamily="34" charset="0"/>
                <a:cs typeface="Arial" pitchFamily="34" charset="0"/>
              </a:rPr>
              <a:t>)</a:t>
            </a:r>
            <a:endParaRPr lang="en-US" sz="1800" b="1" dirty="0">
              <a:solidFill>
                <a:schemeClr val="tx1"/>
              </a:solidFill>
              <a:latin typeface="Arial" pitchFamily="34" charset="0"/>
              <a:cs typeface="Arial" pitchFamily="34" charset="0"/>
            </a:endParaRPr>
          </a:p>
          <a:p>
            <a:pPr>
              <a:spcBef>
                <a:spcPts val="0"/>
              </a:spcBef>
              <a:buClrTx/>
              <a:buSzTx/>
              <a:buNone/>
              <a:defRPr/>
            </a:pPr>
            <a:r>
              <a:rPr lang="en-US" sz="1800" b="1" dirty="0">
                <a:solidFill>
                  <a:schemeClr val="tx1"/>
                </a:solidFill>
                <a:latin typeface="Arial" pitchFamily="34" charset="0"/>
                <a:ea typeface="Times New Roman"/>
                <a:cs typeface="Arial" pitchFamily="34" charset="0"/>
              </a:rPr>
              <a:t>	</a:t>
            </a:r>
            <a:r>
              <a:rPr lang="en-US" sz="1800" dirty="0">
                <a:solidFill>
                  <a:srgbClr val="000000"/>
                </a:solidFill>
                <a:latin typeface="Arial" pitchFamily="34" charset="0"/>
                <a:ea typeface="Times New Roman"/>
                <a:cs typeface="Arial" pitchFamily="34" charset="0"/>
              </a:rPr>
              <a:t>Basis</a:t>
            </a:r>
            <a:r>
              <a:rPr lang="id-ID" sz="1800" dirty="0">
                <a:solidFill>
                  <a:srgbClr val="000000"/>
                </a:solidFill>
                <a:latin typeface="Arial" pitchFamily="34" charset="0"/>
                <a:ea typeface="Times New Roman"/>
                <a:cs typeface="Arial" pitchFamily="34" charset="0"/>
              </a:rPr>
              <a:t> data lengkap mencakup informasi tentang tujuh standar akreditasi untuk penyusunan dokumen evaluasi diri institusi maupun program studi, dan dapat diakses dengan mudah.</a:t>
            </a:r>
            <a:endParaRPr lang="en-US" sz="1800" dirty="0">
              <a:latin typeface="Arial" pitchFamily="34" charset="0"/>
              <a:cs typeface="Arial" pitchFamily="34" charset="0"/>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a:t>
            </a:r>
            <a:r>
              <a:rPr lang="en-US" sz="1800" b="1" dirty="0">
                <a:solidFill>
                  <a:schemeClr val="tx1"/>
                </a:solidFill>
                <a:latin typeface="Arial" pitchFamily="34" charset="0"/>
                <a:ea typeface="Times New Roman"/>
                <a:cs typeface="Arial" pitchFamily="34" charset="0"/>
              </a:rPr>
              <a:t>3</a:t>
            </a:r>
            <a:r>
              <a:rPr lang="id-ID" sz="1800" b="1" dirty="0">
                <a:solidFill>
                  <a:schemeClr val="tx1"/>
                </a:solidFill>
                <a:latin typeface="Arial" pitchFamily="34" charset="0"/>
                <a:ea typeface="Times New Roman"/>
                <a:cs typeface="Arial" pitchFamily="34" charset="0"/>
              </a:rPr>
              <a:t>)</a:t>
            </a:r>
            <a:endParaRPr lang="en-US" sz="1800" b="1" dirty="0">
              <a:solidFill>
                <a:schemeClr val="tx1"/>
              </a:solidFill>
              <a:latin typeface="Arial" pitchFamily="34" charset="0"/>
              <a:ea typeface="Times New Roman"/>
              <a:cs typeface="Arial" pitchFamily="34" charset="0"/>
            </a:endParaRPr>
          </a:p>
          <a:p>
            <a:pPr>
              <a:spcBef>
                <a:spcPts val="0"/>
              </a:spcBef>
              <a:buClrTx/>
              <a:buSzTx/>
              <a:buNone/>
              <a:defRPr/>
            </a:pPr>
            <a:r>
              <a:rPr lang="en-US" sz="1800" dirty="0">
                <a:solidFill>
                  <a:srgbClr val="000000"/>
                </a:solidFill>
                <a:latin typeface="Arial" pitchFamily="34" charset="0"/>
                <a:ea typeface="Times New Roman"/>
                <a:cs typeface="Arial" pitchFamily="34" charset="0"/>
              </a:rPr>
              <a:t>	B</a:t>
            </a:r>
            <a:r>
              <a:rPr lang="id-ID" sz="1800" dirty="0">
                <a:solidFill>
                  <a:srgbClr val="000000"/>
                </a:solidFill>
                <a:latin typeface="Arial" pitchFamily="34" charset="0"/>
                <a:ea typeface="Times New Roman"/>
                <a:cs typeface="Arial" pitchFamily="34" charset="0"/>
              </a:rPr>
              <a:t>asis data lengkap mencakup informasi tentang tujuh standar akreditasi, untuk penyusunan dokumen evaluasi diri institusi maupun program studi, namun kurang mudah diakses.</a:t>
            </a:r>
            <a:endParaRPr lang="id-ID" sz="1800" dirty="0">
              <a:latin typeface="Arial" pitchFamily="34" charset="0"/>
              <a:ea typeface="Times New Roman"/>
              <a:cs typeface="Arial" pitchFamily="34" charset="0"/>
            </a:endParaRPr>
          </a:p>
          <a:p>
            <a:pPr lvl="0">
              <a:spcBef>
                <a:spcPts val="0"/>
              </a:spcBef>
              <a:buClrTx/>
              <a:buSzTx/>
              <a:buNone/>
              <a:defRPr/>
            </a:pPr>
            <a:endParaRPr lang="en-US" sz="1800" dirty="0">
              <a:solidFill>
                <a:srgbClr val="000000"/>
              </a:solidFill>
              <a:latin typeface="Arial" pitchFamily="34" charset="0"/>
              <a:ea typeface="Times New Roman"/>
              <a:cs typeface="Arial" pitchFamily="34" charset="0"/>
            </a:endParaRPr>
          </a:p>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(2)</a:t>
            </a:r>
          </a:p>
          <a:p>
            <a:pPr lvl="0">
              <a:spcBef>
                <a:spcPts val="0"/>
              </a:spcBef>
              <a:buClrTx/>
              <a:buSzTx/>
              <a:buNone/>
              <a:defRPr/>
            </a:pPr>
            <a:r>
              <a:rPr lang="en-US" sz="1800" dirty="0">
                <a:solidFill>
                  <a:srgbClr val="000000"/>
                </a:solidFill>
                <a:latin typeface="Arial" pitchFamily="34" charset="0"/>
                <a:ea typeface="Times New Roman"/>
                <a:cs typeface="Arial" pitchFamily="34" charset="0"/>
              </a:rPr>
              <a:t>	B</a:t>
            </a:r>
            <a:r>
              <a:rPr lang="id-ID" sz="1800" dirty="0">
                <a:solidFill>
                  <a:srgbClr val="000000"/>
                </a:solidFill>
                <a:latin typeface="Arial" pitchFamily="34" charset="0"/>
                <a:ea typeface="Times New Roman"/>
                <a:cs typeface="Arial" pitchFamily="34" charset="0"/>
              </a:rPr>
              <a:t>asis data lengkap mencakup informasi tentang tujuh standar akreditasi, untuk penyusunan dokumen evaluasi diri institusi maupun program studi, namun sulit diakses.</a:t>
            </a:r>
            <a:endParaRPr lang="id-ID" sz="1800" dirty="0">
              <a:solidFill>
                <a:schemeClr val="tx1"/>
              </a:solidFill>
              <a:latin typeface="Arial" pitchFamily="34" charset="0"/>
              <a:ea typeface="Times New Roman"/>
              <a:cs typeface="Arial" pitchFamily="34" charset="0"/>
            </a:endParaRPr>
          </a:p>
          <a:p>
            <a:pPr>
              <a:spcBef>
                <a:spcPts val="0"/>
              </a:spcBef>
              <a:buClrTx/>
              <a:buSzTx/>
              <a:buNone/>
              <a:defRPr/>
            </a:pPr>
            <a:endParaRPr lang="en-US" sz="1800" b="1" dirty="0">
              <a:solidFill>
                <a:srgbClr val="000000"/>
              </a:solidFill>
              <a:latin typeface="Arial" pitchFamily="34" charset="0"/>
              <a:cs typeface="Arial" pitchFamily="34" charset="0"/>
            </a:endParaRPr>
          </a:p>
          <a:p>
            <a:pPr lvl="0">
              <a:spcBef>
                <a:spcPts val="0"/>
              </a:spcBef>
              <a:buClrTx/>
              <a:buSzTx/>
              <a:buFont typeface="Wingdings"/>
              <a:buChar char="à"/>
              <a:defRPr/>
            </a:pPr>
            <a:r>
              <a:rPr lang="en-US" sz="1800" b="1" dirty="0">
                <a:solidFill>
                  <a:srgbClr val="000000"/>
                </a:solidFill>
                <a:latin typeface="Arial" pitchFamily="34" charset="0"/>
                <a:cs typeface="Arial" pitchFamily="34" charset="0"/>
              </a:rPr>
              <a:t>Point (1)</a:t>
            </a:r>
          </a:p>
          <a:p>
            <a:pPr lvl="0">
              <a:spcBef>
                <a:spcPts val="0"/>
              </a:spcBef>
              <a:buClrTx/>
              <a:buSzTx/>
              <a:buNone/>
              <a:defRPr/>
            </a:pPr>
            <a:r>
              <a:rPr lang="en-US" sz="1800" dirty="0">
                <a:solidFill>
                  <a:srgbClr val="000000"/>
                </a:solidFill>
                <a:latin typeface="Arial" pitchFamily="34" charset="0"/>
                <a:ea typeface="Times New Roman"/>
                <a:cs typeface="Arial" pitchFamily="34" charset="0"/>
              </a:rPr>
              <a:t>	B</a:t>
            </a:r>
            <a:r>
              <a:rPr lang="id-ID" sz="1800" dirty="0">
                <a:solidFill>
                  <a:srgbClr val="000000"/>
                </a:solidFill>
                <a:latin typeface="Arial" pitchFamily="34" charset="0"/>
                <a:ea typeface="Times New Roman"/>
                <a:cs typeface="Arial" pitchFamily="34" charset="0"/>
              </a:rPr>
              <a:t>asis data kurang lengkap. </a:t>
            </a:r>
            <a:endParaRPr lang="id-ID" sz="1800" dirty="0">
              <a:solidFill>
                <a:schemeClr val="tx1"/>
              </a:solidFill>
              <a:latin typeface="Arial" pitchFamily="34" charset="0"/>
              <a:ea typeface="Times New Roman"/>
              <a:cs typeface="Arial" pitchFamily="34" charset="0"/>
            </a:endParaRPr>
          </a:p>
          <a:p>
            <a:pPr lvl="0">
              <a:spcBef>
                <a:spcPts val="0"/>
              </a:spcBef>
              <a:buClrTx/>
              <a:buSzTx/>
              <a:buNone/>
              <a:defRPr/>
            </a:pPr>
            <a:endParaRPr lang="en-US" sz="1800" dirty="0">
              <a:solidFill>
                <a:schemeClr val="tx1"/>
              </a:solidFill>
              <a:latin typeface="Arial" pitchFamily="34" charset="0"/>
              <a:cs typeface="Arial" pitchFamily="34" charset="0"/>
            </a:endParaRPr>
          </a:p>
          <a:p>
            <a:pPr lvl="0">
              <a:spcBef>
                <a:spcPts val="0"/>
              </a:spcBef>
              <a:buClrTx/>
              <a:buSzTx/>
              <a:buFont typeface="Wingdings"/>
              <a:buChar char="à"/>
              <a:defRPr/>
            </a:pPr>
            <a:endParaRPr lang="en-US" sz="1800" b="1" dirty="0">
              <a:solidFill>
                <a:srgbClr val="000000"/>
              </a:solidFill>
              <a:latin typeface="Arial" pitchFamily="34" charset="0"/>
              <a:cs typeface="Arial" pitchFamily="34" charset="0"/>
            </a:endParaRPr>
          </a:p>
          <a:p>
            <a:pPr>
              <a:spcBef>
                <a:spcPts val="0"/>
              </a:spcBef>
              <a:buClrTx/>
              <a:buSzTx/>
              <a:buNone/>
              <a:defRPr/>
            </a:pPr>
            <a:r>
              <a:rPr lang="en-US" sz="1800" dirty="0">
                <a:solidFill>
                  <a:srgbClr val="000000"/>
                </a:solidFill>
                <a:latin typeface="Arial" pitchFamily="34" charset="0"/>
                <a:ea typeface="Times New Roman"/>
                <a:cs typeface="Arial" pitchFamily="34" charset="0"/>
              </a:rPr>
              <a:t>	</a:t>
            </a:r>
            <a:endParaRPr lang="en-US" sz="1800" dirty="0">
              <a:solidFill>
                <a:schemeClr val="tx1"/>
              </a:solidFill>
              <a:latin typeface="Arial" pitchFamily="34" charset="0"/>
              <a:cs typeface="Arial" pitchFamily="34" charset="0"/>
            </a:endParaRPr>
          </a:p>
          <a:p>
            <a:pPr>
              <a:spcBef>
                <a:spcPts val="0"/>
              </a:spcBef>
              <a:buNone/>
            </a:pPr>
            <a:endParaRPr lang="en-US" sz="1800" dirty="0">
              <a:latin typeface="Arial" pitchFamily="34" charset="0"/>
              <a:cs typeface="Arial" pitchFamily="34" charset="0"/>
            </a:endParaRPr>
          </a:p>
        </p:txBody>
      </p:sp>
      <p:sp>
        <p:nvSpPr>
          <p:cNvPr id="7" name="Rectangle 6"/>
          <p:cNvSpPr/>
          <p:nvPr/>
        </p:nvSpPr>
        <p:spPr>
          <a:xfrm>
            <a:off x="6858000" y="0"/>
            <a:ext cx="22860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p>
          <a:p>
            <a:pPr algn="ctr"/>
            <a:r>
              <a:rPr lang="en-US" b="1" dirty="0">
                <a:solidFill>
                  <a:srgbClr val="FFFF00"/>
                </a:solidFill>
              </a:rPr>
              <a:t>0.</a:t>
            </a:r>
            <a:r>
              <a:rPr lang="id-ID" b="1" dirty="0">
                <a:solidFill>
                  <a:srgbClr val="FFFF00"/>
                </a:solidFill>
              </a:rPr>
              <a:t>74</a:t>
            </a: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88975" indent="-688975"/>
            <a:r>
              <a:rPr lang="en-US" sz="2200" b="1" dirty="0">
                <a:solidFill>
                  <a:schemeClr val="tx1"/>
                </a:solidFill>
                <a:latin typeface="Cambria" pitchFamily="18" charset="0"/>
              </a:rPr>
              <a:t>2.4.6 STATUS AKREDITASI BAN-PT UNTUK SELURUH PROGRAM STUDI DALAM PERGURUAN TINGGI</a:t>
            </a: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sz="1600" dirty="0">
              <a:latin typeface="Book Antiqua" pitchFamily="18" charset="0"/>
            </a:endParaRPr>
          </a:p>
        </p:txBody>
      </p:sp>
      <p:sp>
        <p:nvSpPr>
          <p:cNvPr id="7" name="Content Placeholder 9"/>
          <p:cNvSpPr>
            <a:spLocks noGrp="1"/>
          </p:cNvSpPr>
          <p:nvPr>
            <p:ph idx="1"/>
          </p:nvPr>
        </p:nvSpPr>
        <p:spPr>
          <a:xfrm>
            <a:off x="0" y="1524000"/>
            <a:ext cx="7162800" cy="3429000"/>
          </a:xfrm>
          <a:noFill/>
        </p:spPr>
        <p:txBody>
          <a:bodyPr>
            <a:normAutofit fontScale="92500" lnSpcReduction="20000"/>
          </a:bodyPr>
          <a:lstStyle/>
          <a:p>
            <a:pPr>
              <a:buNone/>
            </a:pPr>
            <a:r>
              <a:rPr lang="id-ID" sz="2000" dirty="0">
                <a:solidFill>
                  <a:schemeClr val="tx1"/>
                </a:solidFill>
              </a:rPr>
              <a:t>N</a:t>
            </a:r>
            <a:r>
              <a:rPr lang="id-ID" sz="2000" baseline="-25000" dirty="0">
                <a:solidFill>
                  <a:schemeClr val="tx1"/>
                </a:solidFill>
              </a:rPr>
              <a:t>A</a:t>
            </a:r>
            <a:r>
              <a:rPr lang="id-ID" sz="2000" dirty="0">
                <a:solidFill>
                  <a:schemeClr val="tx1"/>
                </a:solidFill>
              </a:rPr>
              <a:t> = Jumlah program studi dengan status akreditasi A</a:t>
            </a:r>
          </a:p>
          <a:p>
            <a:pPr>
              <a:buNone/>
            </a:pPr>
            <a:r>
              <a:rPr lang="id-ID" sz="2000" dirty="0">
                <a:solidFill>
                  <a:schemeClr val="tx1"/>
                </a:solidFill>
              </a:rPr>
              <a:t>N</a:t>
            </a:r>
            <a:r>
              <a:rPr lang="id-ID" sz="2000" baseline="-25000" dirty="0">
                <a:solidFill>
                  <a:schemeClr val="tx1"/>
                </a:solidFill>
              </a:rPr>
              <a:t>B</a:t>
            </a:r>
            <a:r>
              <a:rPr lang="id-ID" sz="2000" dirty="0">
                <a:solidFill>
                  <a:schemeClr val="tx1"/>
                </a:solidFill>
              </a:rPr>
              <a:t> = Jumlah program studi dengan status akreditasi B</a:t>
            </a:r>
          </a:p>
          <a:p>
            <a:pPr>
              <a:buNone/>
            </a:pPr>
            <a:r>
              <a:rPr lang="id-ID" sz="2000" dirty="0">
                <a:solidFill>
                  <a:schemeClr val="tx1"/>
                </a:solidFill>
              </a:rPr>
              <a:t>N</a:t>
            </a:r>
            <a:r>
              <a:rPr lang="id-ID" sz="2000" baseline="-25000" dirty="0">
                <a:solidFill>
                  <a:schemeClr val="tx1"/>
                </a:solidFill>
              </a:rPr>
              <a:t>C</a:t>
            </a:r>
            <a:r>
              <a:rPr lang="id-ID" sz="2000" dirty="0">
                <a:solidFill>
                  <a:schemeClr val="tx1"/>
                </a:solidFill>
              </a:rPr>
              <a:t> = Jumlah program studi dengan status akreditasi C</a:t>
            </a:r>
          </a:p>
          <a:p>
            <a:pPr>
              <a:buNone/>
            </a:pPr>
            <a:r>
              <a:rPr lang="id-ID" sz="2000" dirty="0">
                <a:solidFill>
                  <a:schemeClr val="tx1"/>
                </a:solidFill>
              </a:rPr>
              <a:t>N</a:t>
            </a:r>
            <a:r>
              <a:rPr lang="id-ID" sz="2000" baseline="-25000" dirty="0">
                <a:solidFill>
                  <a:schemeClr val="tx1"/>
                </a:solidFill>
              </a:rPr>
              <a:t>K</a:t>
            </a:r>
            <a:r>
              <a:rPr lang="id-ID" sz="2000" dirty="0">
                <a:solidFill>
                  <a:schemeClr val="tx1"/>
                </a:solidFill>
              </a:rPr>
              <a:t> = Jumlah program studi yang status akreditasinya kadaluwarsa</a:t>
            </a:r>
          </a:p>
          <a:p>
            <a:pPr>
              <a:buNone/>
            </a:pPr>
            <a:r>
              <a:rPr lang="id-ID" sz="2000" dirty="0">
                <a:solidFill>
                  <a:schemeClr val="tx1"/>
                </a:solidFill>
              </a:rPr>
              <a:t>N</a:t>
            </a:r>
            <a:r>
              <a:rPr lang="id-ID" sz="2000" baseline="-25000" dirty="0">
                <a:solidFill>
                  <a:schemeClr val="tx1"/>
                </a:solidFill>
              </a:rPr>
              <a:t>O</a:t>
            </a:r>
            <a:r>
              <a:rPr lang="id-ID" sz="2000" dirty="0">
                <a:solidFill>
                  <a:schemeClr val="tx1"/>
                </a:solidFill>
              </a:rPr>
              <a:t> = Jumlah program studi yang belum terakreditasi</a:t>
            </a:r>
          </a:p>
          <a:p>
            <a:pPr>
              <a:buNone/>
            </a:pPr>
            <a:r>
              <a:rPr lang="id-ID" sz="2000" dirty="0">
                <a:solidFill>
                  <a:schemeClr val="tx1"/>
                </a:solidFill>
              </a:rPr>
              <a:t>N = Jumlah seluruh program studi </a:t>
            </a:r>
          </a:p>
          <a:p>
            <a:pPr>
              <a:buNone/>
            </a:pPr>
            <a:r>
              <a:rPr lang="id-ID" sz="2000" dirty="0">
                <a:solidFill>
                  <a:schemeClr val="tx1"/>
                </a:solidFill>
              </a:rPr>
              <a:t>    = N</a:t>
            </a:r>
            <a:r>
              <a:rPr lang="id-ID" sz="2000" baseline="-25000" dirty="0">
                <a:solidFill>
                  <a:schemeClr val="tx1"/>
                </a:solidFill>
              </a:rPr>
              <a:t>A</a:t>
            </a:r>
            <a:r>
              <a:rPr lang="id-ID" sz="2000" dirty="0">
                <a:solidFill>
                  <a:schemeClr val="tx1"/>
                </a:solidFill>
              </a:rPr>
              <a:t> + N</a:t>
            </a:r>
            <a:r>
              <a:rPr lang="id-ID" sz="2000" baseline="-25000" dirty="0">
                <a:solidFill>
                  <a:schemeClr val="tx1"/>
                </a:solidFill>
              </a:rPr>
              <a:t>B</a:t>
            </a:r>
            <a:r>
              <a:rPr lang="id-ID" sz="2000" dirty="0">
                <a:solidFill>
                  <a:schemeClr val="tx1"/>
                </a:solidFill>
              </a:rPr>
              <a:t> + N</a:t>
            </a:r>
            <a:r>
              <a:rPr lang="id-ID" sz="2000" baseline="-25000" dirty="0">
                <a:solidFill>
                  <a:schemeClr val="tx1"/>
                </a:solidFill>
              </a:rPr>
              <a:t>C</a:t>
            </a:r>
            <a:r>
              <a:rPr lang="id-ID" sz="2000" dirty="0">
                <a:solidFill>
                  <a:schemeClr val="tx1"/>
                </a:solidFill>
              </a:rPr>
              <a:t> + N</a:t>
            </a:r>
            <a:r>
              <a:rPr lang="id-ID" sz="2000" baseline="-25000" dirty="0">
                <a:solidFill>
                  <a:schemeClr val="tx1"/>
                </a:solidFill>
              </a:rPr>
              <a:t>K</a:t>
            </a:r>
            <a:r>
              <a:rPr lang="id-ID" sz="2000" dirty="0">
                <a:solidFill>
                  <a:schemeClr val="tx1"/>
                </a:solidFill>
              </a:rPr>
              <a:t> + N</a:t>
            </a:r>
            <a:r>
              <a:rPr lang="id-ID" sz="2000" baseline="-25000" dirty="0">
                <a:solidFill>
                  <a:schemeClr val="tx1"/>
                </a:solidFill>
              </a:rPr>
              <a:t>O</a:t>
            </a:r>
            <a:endParaRPr lang="id-ID" sz="2000" dirty="0">
              <a:solidFill>
                <a:schemeClr val="tx1"/>
              </a:solidFill>
            </a:endParaRPr>
          </a:p>
          <a:p>
            <a:pPr marL="0" indent="0">
              <a:buNone/>
            </a:pPr>
            <a:r>
              <a:rPr lang="id-ID" sz="2000" dirty="0">
                <a:solidFill>
                  <a:schemeClr val="tx1"/>
                </a:solidFill>
              </a:rPr>
              <a:t>Catatan: Program studi yang dihitung adalah yang sudah memiliki izin operasional lebih dari dua tahun, dan sudah ada sistem akreditasi BAN-PT.</a:t>
            </a:r>
          </a:p>
        </p:txBody>
      </p:sp>
      <p:sp>
        <p:nvSpPr>
          <p:cNvPr id="8" name="Content Placeholder 10"/>
          <p:cNvSpPr txBox="1">
            <a:spLocks/>
          </p:cNvSpPr>
          <p:nvPr/>
        </p:nvSpPr>
        <p:spPr>
          <a:xfrm>
            <a:off x="914400" y="5410200"/>
            <a:ext cx="5105400" cy="91440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2000" b="0" i="0" u="none" strike="noStrike" kern="1200" cap="none" spc="0" normalizeH="0" baseline="0" noProof="0" dirty="0">
                <a:ln>
                  <a:noFill/>
                </a:ln>
                <a:solidFill>
                  <a:schemeClr val="tx1"/>
                </a:solidFill>
                <a:effectLst/>
                <a:uLnTx/>
                <a:uFillTx/>
                <a:latin typeface="+mn-lt"/>
                <a:ea typeface="+mn-ea"/>
                <a:cs typeface="+mn-cs"/>
              </a:rPr>
              <a:t>Rumus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id-ID" sz="2000" b="0" i="0" u="none" strike="noStrike" kern="1200" cap="none" spc="0" normalizeH="0" baseline="0" noProof="0" dirty="0">
                <a:ln>
                  <a:noFill/>
                </a:ln>
                <a:solidFill>
                  <a:schemeClr val="tx1"/>
                </a:solidFill>
                <a:effectLst/>
                <a:uLnTx/>
                <a:uFillTx/>
                <a:latin typeface="+mn-lt"/>
                <a:ea typeface="+mn-ea"/>
                <a:cs typeface="+mn-cs"/>
              </a:rPr>
              <a:t>Skor = (4 x N</a:t>
            </a:r>
            <a:r>
              <a:rPr kumimoji="0" lang="id-ID" sz="2000" b="0" i="0" u="none" strike="noStrike" kern="1200" cap="none" spc="0" normalizeH="0" baseline="-25000" noProof="0" dirty="0">
                <a:ln>
                  <a:noFill/>
                </a:ln>
                <a:solidFill>
                  <a:schemeClr val="tx1"/>
                </a:solidFill>
                <a:effectLst/>
                <a:uLnTx/>
                <a:uFillTx/>
                <a:latin typeface="+mn-lt"/>
                <a:ea typeface="+mn-ea"/>
                <a:cs typeface="+mn-cs"/>
              </a:rPr>
              <a:t>A</a:t>
            </a:r>
            <a:r>
              <a:rPr kumimoji="0" lang="id-ID" sz="2000" b="0" i="0" u="none" strike="noStrike" kern="1200" cap="none" spc="0" normalizeH="0" baseline="0" noProof="0" dirty="0">
                <a:ln>
                  <a:noFill/>
                </a:ln>
                <a:solidFill>
                  <a:schemeClr val="tx1"/>
                </a:solidFill>
                <a:effectLst/>
                <a:uLnTx/>
                <a:uFillTx/>
                <a:latin typeface="+mn-lt"/>
                <a:ea typeface="+mn-ea"/>
                <a:cs typeface="+mn-cs"/>
              </a:rPr>
              <a:t> + 3 x N</a:t>
            </a:r>
            <a:r>
              <a:rPr kumimoji="0" lang="id-ID" sz="2000" b="0" i="0" u="none" strike="noStrike" kern="1200" cap="none" spc="0" normalizeH="0" baseline="-25000" noProof="0" dirty="0">
                <a:ln>
                  <a:noFill/>
                </a:ln>
                <a:solidFill>
                  <a:schemeClr val="tx1"/>
                </a:solidFill>
                <a:effectLst/>
                <a:uLnTx/>
                <a:uFillTx/>
                <a:latin typeface="+mn-lt"/>
                <a:ea typeface="+mn-ea"/>
                <a:cs typeface="+mn-cs"/>
              </a:rPr>
              <a:t>B</a:t>
            </a:r>
            <a:r>
              <a:rPr kumimoji="0" lang="id-ID" sz="2000" b="0" i="0" u="none" strike="noStrike" kern="1200" cap="none" spc="0" normalizeH="0" baseline="0" noProof="0" dirty="0">
                <a:ln>
                  <a:noFill/>
                </a:ln>
                <a:solidFill>
                  <a:schemeClr val="tx1"/>
                </a:solidFill>
                <a:effectLst/>
                <a:uLnTx/>
                <a:uFillTx/>
                <a:latin typeface="+mn-lt"/>
                <a:ea typeface="+mn-ea"/>
                <a:cs typeface="+mn-cs"/>
              </a:rPr>
              <a:t> + 2 x N</a:t>
            </a:r>
            <a:r>
              <a:rPr kumimoji="0" lang="id-ID" sz="2000" b="0" i="0" u="none" strike="noStrike" kern="1200" cap="none" spc="0" normalizeH="0" baseline="-25000" noProof="0" dirty="0">
                <a:ln>
                  <a:noFill/>
                </a:ln>
                <a:solidFill>
                  <a:schemeClr val="tx1"/>
                </a:solidFill>
                <a:effectLst/>
                <a:uLnTx/>
                <a:uFillTx/>
                <a:latin typeface="+mn-lt"/>
                <a:ea typeface="+mn-ea"/>
                <a:cs typeface="+mn-cs"/>
              </a:rPr>
              <a:t>C</a:t>
            </a:r>
            <a:r>
              <a:rPr kumimoji="0" lang="id-ID" sz="2000" b="0" i="0" u="none" strike="noStrike" kern="1200" cap="none" spc="0" normalizeH="0" baseline="0" noProof="0" dirty="0">
                <a:ln>
                  <a:noFill/>
                </a:ln>
                <a:solidFill>
                  <a:schemeClr val="tx1"/>
                </a:solidFill>
                <a:effectLst/>
                <a:uLnTx/>
                <a:uFillTx/>
                <a:latin typeface="+mn-lt"/>
                <a:ea typeface="+mn-ea"/>
                <a:cs typeface="+mn-cs"/>
              </a:rPr>
              <a:t> + N</a:t>
            </a:r>
            <a:r>
              <a:rPr kumimoji="0" lang="id-ID" sz="2000" b="0" i="0" u="none" strike="noStrike" kern="1200" cap="none" spc="0" normalizeH="0" baseline="-25000" noProof="0" dirty="0">
                <a:ln>
                  <a:noFill/>
                </a:ln>
                <a:solidFill>
                  <a:schemeClr val="tx1"/>
                </a:solidFill>
                <a:effectLst/>
                <a:uLnTx/>
                <a:uFillTx/>
                <a:latin typeface="+mn-lt"/>
                <a:ea typeface="+mn-ea"/>
                <a:cs typeface="+mn-cs"/>
              </a:rPr>
              <a:t>K</a:t>
            </a:r>
            <a:r>
              <a:rPr kumimoji="0" lang="id-ID" sz="2000" b="0" i="0" u="none" strike="noStrike" kern="1200" cap="none" spc="0" normalizeH="0" baseline="0" noProof="0" dirty="0">
                <a:ln>
                  <a:noFill/>
                </a:ln>
                <a:solidFill>
                  <a:schemeClr val="tx1"/>
                </a:solidFill>
                <a:effectLst/>
                <a:uLnTx/>
                <a:uFillTx/>
                <a:latin typeface="+mn-lt"/>
                <a:ea typeface="+mn-ea"/>
                <a:cs typeface="+mn-cs"/>
              </a:rPr>
              <a:t> + N</a:t>
            </a:r>
            <a:r>
              <a:rPr kumimoji="0" lang="id-ID" sz="2000" b="0" i="0" u="none" strike="noStrike" kern="1200" cap="none" spc="0" normalizeH="0" baseline="-25000" noProof="0" dirty="0">
                <a:ln>
                  <a:noFill/>
                </a:ln>
                <a:solidFill>
                  <a:schemeClr val="tx1"/>
                </a:solidFill>
                <a:effectLst/>
                <a:uLnTx/>
                <a:uFillTx/>
                <a:latin typeface="+mn-lt"/>
                <a:ea typeface="+mn-ea"/>
                <a:cs typeface="+mn-cs"/>
              </a:rPr>
              <a:t>O</a:t>
            </a:r>
            <a:r>
              <a:rPr kumimoji="0" lang="id-ID" sz="2000" b="0" i="0" u="none" strike="noStrike" kern="1200" cap="none" spc="0" normalizeH="0" baseline="0" noProof="0" dirty="0">
                <a:ln>
                  <a:noFill/>
                </a:ln>
                <a:solidFill>
                  <a:schemeClr val="tx1"/>
                </a:solidFill>
                <a:effectLst/>
                <a:uLnTx/>
                <a:uFillTx/>
                <a:latin typeface="+mn-lt"/>
                <a:ea typeface="+mn-ea"/>
                <a:cs typeface="+mn-cs"/>
              </a:rPr>
              <a:t>) / N.</a:t>
            </a:r>
          </a:p>
        </p:txBody>
      </p:sp>
      <p:sp>
        <p:nvSpPr>
          <p:cNvPr id="10" name="Rectangle 9"/>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a:t>
            </a:r>
            <a:r>
              <a:rPr lang="id-ID"/>
              <a:t>: </a:t>
            </a:r>
            <a:r>
              <a:rPr lang="id-ID" b="1">
                <a:solidFill>
                  <a:srgbClr val="FFFF00"/>
                </a:solidFill>
              </a:rPr>
              <a:t>14,83</a:t>
            </a:r>
            <a:endParaRPr lang="id-ID" b="1" dirty="0">
              <a:solidFill>
                <a:srgbClr val="FFFF00"/>
              </a:solidFill>
            </a:endParaRPr>
          </a:p>
          <a:p>
            <a:pPr algn="ctr"/>
            <a:r>
              <a:rPr lang="id-ID" dirty="0">
                <a:solidFill>
                  <a:schemeClr val="bg1"/>
                </a:solidFill>
              </a:rPr>
              <a:t>Hal-hal yang perlu dibuktikan :</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610600" cy="5105400"/>
          </a:xfrm>
        </p:spPr>
        <p:txBody>
          <a:bodyPr>
            <a:noAutofit/>
          </a:bodyPr>
          <a:lstStyle/>
          <a:p>
            <a:pPr>
              <a:buNone/>
            </a:pPr>
            <a:r>
              <a:rPr lang="id-ID" sz="2400" b="1" dirty="0"/>
              <a:t> </a:t>
            </a:r>
            <a:r>
              <a:rPr lang="id-ID" sz="2400" dirty="0"/>
              <a:t>1.     </a:t>
            </a:r>
            <a:r>
              <a:rPr lang="fi-FI" sz="2400" dirty="0"/>
              <a:t>Standar ini adalah acuan keunggulan mutu tata pamong </a:t>
            </a:r>
            <a:r>
              <a:rPr lang="fi-FI" sz="2400" i="1" dirty="0"/>
              <a:t>(governance)</a:t>
            </a:r>
            <a:r>
              <a:rPr lang="fi-FI" sz="2400" dirty="0"/>
              <a:t>, kepemimpinan, dan sistem pengelolaan institusi perguruan tinggi sebagai satu kesatuan yang terintegrasi yang menjadi kunci penting bagi keberhasilan institusi dalam mewujudkan visi, me</a:t>
            </a:r>
            <a:r>
              <a:rPr lang="id-ID" sz="2400" dirty="0"/>
              <a:t>laksanakan</a:t>
            </a:r>
            <a:r>
              <a:rPr lang="fi-FI" sz="2400" dirty="0"/>
              <a:t> misi, dan mencapai tujuan yang dicita-citakan.</a:t>
            </a:r>
            <a:endParaRPr lang="id-ID" sz="2400" dirty="0"/>
          </a:p>
          <a:p>
            <a:pPr>
              <a:buNone/>
            </a:pPr>
            <a:r>
              <a:rPr lang="id-ID" sz="2400" dirty="0"/>
              <a:t>2.    </a:t>
            </a:r>
            <a:r>
              <a:rPr lang="fi-FI" sz="2400" dirty="0"/>
              <a:t>Tata pamong adalah sistem yang menjamin penyelenggaraan institusi dalam memenuhi prinsip-prinsip kredibilitas, transparansi, akuntabilitas, tanggung jawab, dan keadilan. Tata pamong dikembangkan berdasarkan nilai-nilai moral dan etika, serta norma-norma dan nilai akademik. </a:t>
            </a:r>
            <a:endParaRPr lang="id-ID" sz="2400" dirty="0"/>
          </a:p>
          <a:p>
            <a:pPr>
              <a:buNone/>
            </a:pPr>
            <a:r>
              <a:rPr lang="id-ID" sz="2400" dirty="0"/>
              <a:t>3.     </a:t>
            </a:r>
            <a:r>
              <a:rPr lang="fi-FI" sz="2400" dirty="0"/>
              <a:t>Perguruan tinggi dapat mempunyai lembaga-lembaga tertentu yang dianggap penting untuk menciptakan suatu tata pamong yang baik sesuai dengan peraturan perundang-undangan yang berlaku. </a:t>
            </a:r>
            <a:endParaRPr lang="id-ID" sz="2400" dirty="0"/>
          </a:p>
        </p:txBody>
      </p:sp>
      <p:sp>
        <p:nvSpPr>
          <p:cNvPr id="4" name="TextBox 3"/>
          <p:cNvSpPr txBox="1"/>
          <p:nvPr/>
        </p:nvSpPr>
        <p:spPr>
          <a:xfrm>
            <a:off x="457200" y="76200"/>
            <a:ext cx="8229600" cy="707886"/>
          </a:xfrm>
          <a:prstGeom prst="rect">
            <a:avLst/>
          </a:prstGeom>
          <a:solidFill>
            <a:schemeClr val="accent2"/>
          </a:solidFill>
        </p:spPr>
        <p:txBody>
          <a:bodyPr wrap="square" rtlCol="0">
            <a:spAutoFit/>
          </a:bodyPr>
          <a:lstStyle/>
          <a:p>
            <a:pPr algn="ctr"/>
            <a:r>
              <a:rPr lang="id-ID" sz="2000" b="1" dirty="0">
                <a:latin typeface="Arial Narrow" pitchFamily="34" charset="0"/>
                <a:cs typeface="Aharoni" pitchFamily="2" charset="-79"/>
              </a:rPr>
              <a:t>KRITERIA PENILAIAN STANDAR 2 :</a:t>
            </a:r>
          </a:p>
          <a:p>
            <a:pPr algn="ctr"/>
            <a:r>
              <a:rPr lang="id-ID" sz="2000" b="1" dirty="0">
                <a:latin typeface="Arial Narrow" pitchFamily="34" charset="0"/>
              </a:rPr>
              <a:t>Tata pamong, kepemimpinan, sistem  pengelolaan, dan penjaminan mutu.</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a:solidFill>
            <a:schemeClr val="accent2">
              <a:lumMod val="60000"/>
              <a:lumOff val="40000"/>
            </a:schemeClr>
          </a:solidFill>
        </p:spPr>
        <p:txBody>
          <a:bodyPr>
            <a:noAutofit/>
          </a:bodyPr>
          <a:lstStyle/>
          <a:p>
            <a:pPr algn="ctr"/>
            <a:r>
              <a:rPr lang="id-ID" sz="2400" b="1" dirty="0">
                <a:solidFill>
                  <a:schemeClr val="accent2">
                    <a:lumMod val="50000"/>
                  </a:schemeClr>
                </a:solidFill>
                <a:latin typeface="Arial Narrow" pitchFamily="34" charset="0"/>
                <a:cs typeface="Aharoni" pitchFamily="2" charset="-79"/>
              </a:rPr>
              <a:t>BUKTI YANG DIPERSIAPKAN DALAM  PENILAIAN  STANDAR 2 :</a:t>
            </a:r>
            <a:br>
              <a:rPr lang="id-ID" sz="2400" b="1" dirty="0">
                <a:solidFill>
                  <a:schemeClr val="accent2">
                    <a:lumMod val="50000"/>
                  </a:schemeClr>
                </a:solidFill>
                <a:latin typeface="Arial Narrow" pitchFamily="34" charset="0"/>
                <a:cs typeface="Aharoni" pitchFamily="2" charset="-79"/>
              </a:rPr>
            </a:br>
            <a:r>
              <a:rPr lang="id-ID" sz="2400" b="1" dirty="0">
                <a:solidFill>
                  <a:schemeClr val="accent2">
                    <a:lumMod val="50000"/>
                  </a:schemeClr>
                </a:solidFill>
                <a:latin typeface="Arial Narrow" pitchFamily="34" charset="0"/>
              </a:rPr>
              <a:t>Tata pamong, kepemimpinan, sistem  pengelolaan, dan penjaminan mutu</a:t>
            </a:r>
            <a:endParaRPr lang="id-ID" sz="2400" b="1" kern="1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accent2">
                  <a:lumMod val="50000"/>
                </a:schemeClr>
              </a:solidFill>
              <a:effectLst>
                <a:outerShdw blurRad="50800" dist="38100" dir="2700000" algn="tl" rotWithShape="0">
                  <a:prstClr val="black">
                    <a:alpha val="40000"/>
                  </a:prstClr>
                </a:outerShdw>
              </a:effectLst>
              <a:latin typeface="Arial Narrow" pitchFamily="34" charset="0"/>
              <a:cs typeface="Aharoni" pitchFamily="2" charset="-79"/>
            </a:endParaRPr>
          </a:p>
        </p:txBody>
      </p:sp>
      <p:sp>
        <p:nvSpPr>
          <p:cNvPr id="3" name="Content Placeholder 2"/>
          <p:cNvSpPr>
            <a:spLocks noGrp="1"/>
          </p:cNvSpPr>
          <p:nvPr>
            <p:ph idx="1"/>
          </p:nvPr>
        </p:nvSpPr>
        <p:spPr>
          <a:xfrm>
            <a:off x="228600" y="1371600"/>
            <a:ext cx="8686800" cy="5257800"/>
          </a:xfrm>
        </p:spPr>
        <p:txBody>
          <a:bodyPr>
            <a:normAutofit/>
          </a:bodyPr>
          <a:lstStyle/>
          <a:p>
            <a:pPr>
              <a:buNone/>
            </a:pPr>
            <a:endParaRPr lang="id-ID" b="1" dirty="0"/>
          </a:p>
          <a:p>
            <a:pPr lvl="1">
              <a:buNone/>
            </a:pPr>
            <a:r>
              <a:rPr lang="id-ID" sz="2400" b="1" dirty="0"/>
              <a:t>1. </a:t>
            </a:r>
            <a:r>
              <a:rPr lang="en-US" sz="2400" b="1" dirty="0" err="1"/>
              <a:t>Perguruan</a:t>
            </a:r>
            <a:r>
              <a:rPr lang="en-US" sz="2400" b="1" dirty="0"/>
              <a:t> </a:t>
            </a:r>
            <a:r>
              <a:rPr lang="en-US" sz="2400" b="1" dirty="0" err="1"/>
              <a:t>tinggi</a:t>
            </a:r>
            <a:r>
              <a:rPr lang="en-US" sz="2400" b="1" dirty="0"/>
              <a:t> </a:t>
            </a:r>
            <a:r>
              <a:rPr lang="en-US" sz="2400" b="1" dirty="0" err="1"/>
              <a:t>memiliki</a:t>
            </a:r>
            <a:r>
              <a:rPr lang="en-US" sz="2400" b="1" dirty="0"/>
              <a:t>  </a:t>
            </a:r>
            <a:r>
              <a:rPr lang="en-US" sz="2400" b="1" dirty="0" err="1"/>
              <a:t>tata</a:t>
            </a:r>
            <a:r>
              <a:rPr lang="en-US" sz="2400" b="1" dirty="0"/>
              <a:t> </a:t>
            </a:r>
            <a:r>
              <a:rPr lang="en-US" sz="2400" b="1" dirty="0" err="1"/>
              <a:t>pamong</a:t>
            </a:r>
            <a:r>
              <a:rPr lang="en-US" sz="2400" b="1" dirty="0"/>
              <a:t> yang </a:t>
            </a:r>
            <a:r>
              <a:rPr lang="en-US" sz="2400" b="1" dirty="0" err="1"/>
              <a:t>memungkinkan</a:t>
            </a:r>
            <a:r>
              <a:rPr lang="en-US" sz="2400" b="1" dirty="0"/>
              <a:t> </a:t>
            </a:r>
            <a:r>
              <a:rPr lang="en-US" sz="2400" b="1" dirty="0" err="1"/>
              <a:t>terlaksananya</a:t>
            </a:r>
            <a:r>
              <a:rPr lang="en-US" sz="2400" b="1" dirty="0"/>
              <a:t> </a:t>
            </a:r>
            <a:r>
              <a:rPr lang="en-US" sz="2400" b="1" dirty="0" err="1"/>
              <a:t>secara</a:t>
            </a:r>
            <a:r>
              <a:rPr lang="en-US" sz="2400" b="1" dirty="0"/>
              <a:t> </a:t>
            </a:r>
            <a:r>
              <a:rPr lang="en-US" sz="2400" b="1" dirty="0" err="1"/>
              <a:t>konsisten</a:t>
            </a:r>
            <a:r>
              <a:rPr lang="en-US" sz="2400" b="1" dirty="0"/>
              <a:t> </a:t>
            </a:r>
            <a:r>
              <a:rPr lang="en-US" sz="2400" b="1" dirty="0" err="1"/>
              <a:t>prinsip-prinsip</a:t>
            </a:r>
            <a:r>
              <a:rPr lang="en-US" sz="2400" b="1" dirty="0"/>
              <a:t> </a:t>
            </a:r>
            <a:r>
              <a:rPr lang="en-US" sz="2400" b="1" dirty="0" err="1"/>
              <a:t>tata</a:t>
            </a:r>
            <a:r>
              <a:rPr lang="en-US" sz="2400" b="1" dirty="0"/>
              <a:t> </a:t>
            </a:r>
            <a:r>
              <a:rPr lang="en-US" sz="2400" b="1" dirty="0" err="1"/>
              <a:t>pamong</a:t>
            </a:r>
            <a:r>
              <a:rPr lang="en-US" sz="2400" b="1" dirty="0"/>
              <a:t>, </a:t>
            </a:r>
            <a:r>
              <a:rPr lang="en-US" sz="2400" b="1" dirty="0" err="1"/>
              <a:t>terutama</a:t>
            </a:r>
            <a:r>
              <a:rPr lang="en-US" sz="2400" b="1" dirty="0"/>
              <a:t> yang </a:t>
            </a:r>
            <a:r>
              <a:rPr lang="en-US" sz="2400" b="1" dirty="0" err="1"/>
              <a:t>terkait</a:t>
            </a:r>
            <a:r>
              <a:rPr lang="en-US" sz="2400" b="1" dirty="0"/>
              <a:t> </a:t>
            </a:r>
            <a:r>
              <a:rPr lang="en-US" sz="2400" b="1" dirty="0" err="1"/>
              <a:t>dengan</a:t>
            </a:r>
            <a:r>
              <a:rPr lang="en-US" sz="2400" b="1" dirty="0"/>
              <a:t> </a:t>
            </a:r>
            <a:r>
              <a:rPr lang="en-US" sz="2400" b="1" dirty="0" err="1"/>
              <a:t>pelaku</a:t>
            </a:r>
            <a:r>
              <a:rPr lang="en-US" sz="2400" b="1" dirty="0"/>
              <a:t> </a:t>
            </a:r>
            <a:r>
              <a:rPr lang="en-US" sz="2400" b="1" dirty="0" err="1"/>
              <a:t>tata</a:t>
            </a:r>
            <a:r>
              <a:rPr lang="en-US" sz="2400" b="1" dirty="0"/>
              <a:t> </a:t>
            </a:r>
            <a:r>
              <a:rPr lang="en-US" sz="2400" b="1" dirty="0" err="1"/>
              <a:t>pamong</a:t>
            </a:r>
            <a:r>
              <a:rPr lang="en-US" sz="2400" b="1" dirty="0"/>
              <a:t> (</a:t>
            </a:r>
            <a:r>
              <a:rPr lang="id-ID" sz="2400" b="1" dirty="0"/>
              <a:t>aktor</a:t>
            </a:r>
            <a:r>
              <a:rPr lang="en-US" sz="2400" b="1" dirty="0"/>
              <a:t>)  </a:t>
            </a:r>
            <a:r>
              <a:rPr lang="en-US" sz="2400" b="1" dirty="0" err="1"/>
              <a:t>dan</a:t>
            </a:r>
            <a:r>
              <a:rPr lang="en-US" sz="2400" b="1" dirty="0"/>
              <a:t> </a:t>
            </a:r>
            <a:r>
              <a:rPr lang="id-ID" sz="2400" b="1" dirty="0"/>
              <a:t>sistem</a:t>
            </a:r>
            <a:r>
              <a:rPr lang="en-US" sz="2400" b="1" dirty="0"/>
              <a:t> </a:t>
            </a:r>
            <a:r>
              <a:rPr lang="en-US" sz="2400" b="1" dirty="0" err="1"/>
              <a:t>ketatapamongan</a:t>
            </a:r>
            <a:r>
              <a:rPr lang="en-US" sz="2400" b="1" dirty="0"/>
              <a:t> yang </a:t>
            </a:r>
            <a:r>
              <a:rPr lang="en-US" sz="2400" b="1" dirty="0" err="1"/>
              <a:t>baik</a:t>
            </a:r>
            <a:r>
              <a:rPr lang="en-US" sz="2400" b="1" dirty="0"/>
              <a:t> (</a:t>
            </a:r>
            <a:r>
              <a:rPr lang="en-US" sz="2400" b="1" dirty="0" err="1"/>
              <a:t>kelembagaan</a:t>
            </a:r>
            <a:r>
              <a:rPr lang="en-US" sz="2400" b="1" dirty="0"/>
              <a:t>, </a:t>
            </a:r>
            <a:r>
              <a:rPr lang="id-ID" sz="2400" b="1" dirty="0"/>
              <a:t>instrumen</a:t>
            </a:r>
            <a:r>
              <a:rPr lang="en-US" sz="2400" b="1" dirty="0"/>
              <a:t>, </a:t>
            </a:r>
            <a:r>
              <a:rPr lang="en-US" sz="2400" b="1" dirty="0" err="1"/>
              <a:t>perangkat</a:t>
            </a:r>
            <a:r>
              <a:rPr lang="en-US" sz="2400" b="1" dirty="0"/>
              <a:t> </a:t>
            </a:r>
            <a:r>
              <a:rPr lang="en-US" sz="2400" b="1" dirty="0" err="1"/>
              <a:t>pendukung</a:t>
            </a:r>
            <a:r>
              <a:rPr lang="en-US" sz="2400" b="1" dirty="0"/>
              <a:t>, </a:t>
            </a:r>
            <a:r>
              <a:rPr lang="en-US" sz="2400" b="1" dirty="0" err="1"/>
              <a:t>kebijakan</a:t>
            </a:r>
            <a:r>
              <a:rPr lang="en-US" sz="2400" b="1" dirty="0"/>
              <a:t> </a:t>
            </a:r>
            <a:r>
              <a:rPr lang="en-US" sz="2400" b="1" dirty="0" err="1"/>
              <a:t>dan</a:t>
            </a:r>
            <a:r>
              <a:rPr lang="en-US" sz="2400" b="1" dirty="0"/>
              <a:t> </a:t>
            </a:r>
            <a:r>
              <a:rPr lang="en-US" sz="2400" b="1" dirty="0" err="1"/>
              <a:t>peraturan</a:t>
            </a:r>
            <a:r>
              <a:rPr lang="en-US" sz="2400" b="1" dirty="0"/>
              <a:t>, </a:t>
            </a:r>
            <a:r>
              <a:rPr lang="en-US" sz="2400" b="1" dirty="0" err="1"/>
              <a:t>serta</a:t>
            </a:r>
            <a:r>
              <a:rPr lang="en-US" sz="2400" b="1" dirty="0"/>
              <a:t> </a:t>
            </a:r>
            <a:r>
              <a:rPr lang="en-US" sz="2400" b="1" dirty="0" err="1"/>
              <a:t>kode</a:t>
            </a:r>
            <a:r>
              <a:rPr lang="en-US" sz="2400" b="1" dirty="0"/>
              <a:t> </a:t>
            </a:r>
            <a:r>
              <a:rPr lang="en-US" sz="2400" b="1" dirty="0" err="1"/>
              <a:t>etik</a:t>
            </a:r>
            <a:r>
              <a:rPr lang="en-US" sz="2400" b="1" dirty="0"/>
              <a:t>).</a:t>
            </a:r>
            <a:endParaRPr lang="id-ID" sz="2400" b="1" dirty="0"/>
          </a:p>
          <a:p>
            <a:pPr lvl="1">
              <a:buNone/>
            </a:pPr>
            <a:r>
              <a:rPr lang="id-ID" sz="2400" b="1" dirty="0"/>
              <a:t>2. </a:t>
            </a:r>
            <a:r>
              <a:rPr lang="fr-FR" sz="2400" b="1" dirty="0" err="1"/>
              <a:t>Struktur</a:t>
            </a:r>
            <a:r>
              <a:rPr lang="fr-FR" sz="2400" b="1" dirty="0"/>
              <a:t> </a:t>
            </a:r>
            <a:r>
              <a:rPr lang="fr-FR" sz="2400" b="1" dirty="0" err="1"/>
              <a:t>organisasi</a:t>
            </a:r>
            <a:r>
              <a:rPr lang="fr-FR" sz="2400" b="1" dirty="0"/>
              <a:t> yang </a:t>
            </a:r>
            <a:r>
              <a:rPr lang="fr-FR" sz="2400" b="1" dirty="0" err="1"/>
              <a:t>lengkap</a:t>
            </a:r>
            <a:r>
              <a:rPr lang="fr-FR" sz="2400" b="1" dirty="0"/>
              <a:t> dan </a:t>
            </a:r>
            <a:r>
              <a:rPr lang="fr-FR" sz="2400" b="1" dirty="0" err="1"/>
              <a:t>efektif</a:t>
            </a:r>
            <a:r>
              <a:rPr lang="fr-FR" sz="2400" b="1" dirty="0"/>
              <a:t> </a:t>
            </a:r>
            <a:r>
              <a:rPr lang="fr-FR" sz="2400" b="1" dirty="0" err="1"/>
              <a:t>sesuai</a:t>
            </a:r>
            <a:r>
              <a:rPr lang="fr-FR" sz="2400" b="1" dirty="0"/>
              <a:t> </a:t>
            </a:r>
            <a:r>
              <a:rPr lang="fr-FR" sz="2400" b="1" dirty="0" err="1"/>
              <a:t>dengan</a:t>
            </a:r>
            <a:r>
              <a:rPr lang="fr-FR" sz="2400" b="1" dirty="0"/>
              <a:t> </a:t>
            </a:r>
            <a:r>
              <a:rPr lang="fr-FR" sz="2400" b="1" dirty="0" err="1"/>
              <a:t>kebutuhan</a:t>
            </a:r>
            <a:r>
              <a:rPr lang="fr-FR" sz="2400" b="1" dirty="0"/>
              <a:t> </a:t>
            </a:r>
            <a:r>
              <a:rPr lang="fr-FR" sz="2400" b="1" dirty="0" err="1"/>
              <a:t>penyelenggaraan</a:t>
            </a:r>
            <a:r>
              <a:rPr lang="fr-FR" sz="2400" b="1" dirty="0"/>
              <a:t> dan </a:t>
            </a:r>
            <a:r>
              <a:rPr lang="fr-FR" sz="2400" b="1" dirty="0" err="1"/>
              <a:t>pengembangan</a:t>
            </a:r>
            <a:r>
              <a:rPr lang="fr-FR" sz="2400" b="1" dirty="0"/>
              <a:t> </a:t>
            </a:r>
            <a:r>
              <a:rPr lang="fr-FR" sz="2400" b="1" dirty="0" err="1"/>
              <a:t>perguruan</a:t>
            </a:r>
            <a:r>
              <a:rPr lang="fr-FR" sz="2400" b="1" dirty="0"/>
              <a:t> </a:t>
            </a:r>
            <a:r>
              <a:rPr lang="fr-FR" sz="2400" b="1" dirty="0" err="1"/>
              <a:t>tinggi</a:t>
            </a:r>
            <a:r>
              <a:rPr lang="fr-FR" sz="2400" b="1" dirty="0"/>
              <a:t> yang </a:t>
            </a:r>
            <a:r>
              <a:rPr lang="fr-FR" sz="2400" b="1" dirty="0" err="1"/>
              <a:t>bermutu</a:t>
            </a:r>
            <a:r>
              <a:rPr lang="fr-FR" sz="2400" b="1" dirty="0"/>
              <a:t>.</a:t>
            </a:r>
            <a:endParaRPr lang="id-ID" sz="2400" b="1" dirty="0"/>
          </a:p>
          <a:p>
            <a:pPr lvl="1">
              <a:buNone/>
            </a:pPr>
            <a:r>
              <a:rPr lang="id-ID" sz="2400" b="1" dirty="0"/>
              <a:t>3. </a:t>
            </a:r>
            <a:r>
              <a:rPr lang="en-US" sz="2400" b="1" dirty="0" err="1"/>
              <a:t>Kelembagaan</a:t>
            </a:r>
            <a:r>
              <a:rPr lang="en-US" sz="2400" b="1" dirty="0"/>
              <a:t> </a:t>
            </a:r>
            <a:r>
              <a:rPr lang="en-US" sz="2400" b="1" dirty="0" err="1"/>
              <a:t>kode</a:t>
            </a:r>
            <a:r>
              <a:rPr lang="en-US" sz="2400" b="1" dirty="0"/>
              <a:t> </a:t>
            </a:r>
            <a:r>
              <a:rPr lang="en-US" sz="2400" b="1" dirty="0" err="1"/>
              <a:t>etik</a:t>
            </a:r>
            <a:r>
              <a:rPr lang="en-US" sz="2400" b="1" dirty="0"/>
              <a:t>.</a:t>
            </a:r>
            <a:endParaRPr lang="id-ID" sz="2400" b="1" dirty="0"/>
          </a:p>
          <a:p>
            <a:pPr lvl="1">
              <a:buNone/>
            </a:pPr>
            <a:r>
              <a:rPr lang="id-ID" sz="2400" b="1" dirty="0"/>
              <a:t>4. </a:t>
            </a:r>
            <a:r>
              <a:rPr lang="en-US" sz="2400" b="1" dirty="0" err="1"/>
              <a:t>Karakteristik</a:t>
            </a:r>
            <a:r>
              <a:rPr lang="en-US" sz="2400" b="1" dirty="0"/>
              <a:t> </a:t>
            </a:r>
            <a:r>
              <a:rPr lang="en-US" sz="2400" b="1" dirty="0" err="1"/>
              <a:t>kepemimpinan</a:t>
            </a:r>
            <a:r>
              <a:rPr lang="en-US" sz="2400" b="1" dirty="0"/>
              <a:t> yang </a:t>
            </a:r>
            <a:r>
              <a:rPr lang="en-US" sz="2400" b="1" dirty="0" err="1"/>
              <a:t>efektif</a:t>
            </a:r>
            <a:r>
              <a:rPr lang="en-US" sz="2400" b="1" dirty="0"/>
              <a:t>.</a:t>
            </a:r>
            <a:endParaRPr lang="id-ID" sz="2400" b="1" dirty="0"/>
          </a:p>
          <a:p>
            <a:pPr lvl="1">
              <a:buNone/>
            </a:pPr>
            <a:r>
              <a:rPr lang="id-ID" sz="2400" b="1" dirty="0"/>
              <a:t>5. </a:t>
            </a:r>
            <a:r>
              <a:rPr lang="nb-NO" sz="2400" b="1" dirty="0"/>
              <a:t>Partisipasi pemangku kepentingan dalam menyusun </a:t>
            </a:r>
            <a:r>
              <a:rPr lang="id-ID" sz="2400" b="1" dirty="0"/>
              <a:t>rencana strategis (r</a:t>
            </a:r>
            <a:r>
              <a:rPr lang="nb-NO" sz="2400" b="1" dirty="0"/>
              <a:t>enstra</a:t>
            </a:r>
            <a:r>
              <a:rPr lang="id-ID" sz="2400" b="1" dirty="0"/>
              <a:t>)</a:t>
            </a:r>
            <a:r>
              <a:rPr lang="nb-NO" sz="2400" b="1" dirty="0"/>
              <a:t>.</a:t>
            </a:r>
            <a:endParaRPr lang="id-ID" sz="24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8763000" cy="5105400"/>
          </a:xfrm>
        </p:spPr>
        <p:txBody>
          <a:bodyPr>
            <a:normAutofit/>
          </a:bodyPr>
          <a:lstStyle/>
          <a:p>
            <a:pPr lvl="1">
              <a:buNone/>
            </a:pPr>
            <a:r>
              <a:rPr lang="id-ID" sz="2800" b="1" dirty="0"/>
              <a:t>6. </a:t>
            </a:r>
            <a:r>
              <a:rPr lang="nb-NO" sz="2800" b="1" dirty="0"/>
              <a:t>Sosialisasi </a:t>
            </a:r>
            <a:r>
              <a:rPr lang="id-ID" sz="2800" b="1" dirty="0"/>
              <a:t>r</a:t>
            </a:r>
            <a:r>
              <a:rPr lang="nb-NO" sz="2800" b="1" dirty="0"/>
              <a:t>enstra secara efektif dan intensif.</a:t>
            </a:r>
            <a:endParaRPr lang="id-ID" sz="2800" b="1" dirty="0"/>
          </a:p>
          <a:p>
            <a:pPr lvl="1">
              <a:buNone/>
            </a:pPr>
            <a:r>
              <a:rPr lang="id-ID" sz="2800" b="1" dirty="0"/>
              <a:t>7. </a:t>
            </a:r>
            <a:r>
              <a:rPr lang="en-US" sz="2800" b="1" dirty="0" err="1"/>
              <a:t>Pelaksanaan</a:t>
            </a:r>
            <a:r>
              <a:rPr lang="en-US" sz="2800" b="1" dirty="0"/>
              <a:t> </a:t>
            </a:r>
            <a:r>
              <a:rPr lang="id-ID" sz="2800" b="1" dirty="0"/>
              <a:t>r</a:t>
            </a:r>
            <a:r>
              <a:rPr lang="en-US" sz="2800" b="1" dirty="0" err="1"/>
              <a:t>enstra</a:t>
            </a:r>
            <a:r>
              <a:rPr lang="en-US" sz="2800" b="1" dirty="0"/>
              <a:t> </a:t>
            </a:r>
            <a:r>
              <a:rPr lang="en-US" sz="2800" b="1" dirty="0" err="1"/>
              <a:t>dalam</a:t>
            </a:r>
            <a:r>
              <a:rPr lang="en-US" sz="2800" b="1" dirty="0"/>
              <a:t> </a:t>
            </a:r>
            <a:r>
              <a:rPr lang="en-US" sz="2800" b="1" dirty="0" err="1"/>
              <a:t>bentuk</a:t>
            </a:r>
            <a:r>
              <a:rPr lang="en-US" sz="2800" b="1" dirty="0"/>
              <a:t> program yang </a:t>
            </a:r>
            <a:r>
              <a:rPr lang="en-US" sz="2800" b="1" dirty="0" err="1"/>
              <a:t>terintegrasi</a:t>
            </a:r>
            <a:r>
              <a:rPr lang="en-US" sz="2800" b="1" dirty="0"/>
              <a:t>.</a:t>
            </a:r>
            <a:endParaRPr lang="id-ID" sz="2800" b="1" dirty="0"/>
          </a:p>
          <a:p>
            <a:pPr lvl="1">
              <a:buNone/>
            </a:pPr>
            <a:r>
              <a:rPr lang="id-ID" sz="2800" b="1" dirty="0"/>
              <a:t>8. Prosedur perencanaan dan implementasi kebijakan perguruan tinggi</a:t>
            </a:r>
            <a:r>
              <a:rPr lang="en-US" sz="2800" b="1" dirty="0"/>
              <a:t>.</a:t>
            </a:r>
            <a:endParaRPr lang="id-ID" sz="2800" b="1" dirty="0"/>
          </a:p>
          <a:p>
            <a:pPr lvl="1">
              <a:buNone/>
            </a:pPr>
            <a:r>
              <a:rPr lang="id-ID" sz="2800" b="1" dirty="0"/>
              <a:t>9. Program peningkatan kompetensi manajerial untuk menjamin proses pengelolaan yang efektif dan efisien di setiap unit</a:t>
            </a:r>
            <a:r>
              <a:rPr lang="fr-FR" sz="2800" b="1" dirty="0"/>
              <a:t>.</a:t>
            </a:r>
            <a:endParaRPr lang="id-ID" sz="2800" b="1" dirty="0"/>
          </a:p>
          <a:p>
            <a:pPr lvl="1">
              <a:buNone/>
            </a:pPr>
            <a:r>
              <a:rPr lang="id-ID" sz="2800" b="1" dirty="0"/>
              <a:t>10. Diseminasi hasil kerja perguruan tinggi sebagai akuntabilitas publik.</a:t>
            </a:r>
          </a:p>
        </p:txBody>
      </p:sp>
      <p:sp>
        <p:nvSpPr>
          <p:cNvPr id="4" name="Title 1"/>
          <p:cNvSpPr txBox="1">
            <a:spLocks/>
          </p:cNvSpPr>
          <p:nvPr/>
        </p:nvSpPr>
        <p:spPr>
          <a:xfrm>
            <a:off x="228600" y="152400"/>
            <a:ext cx="8686800" cy="1143000"/>
          </a:xfrm>
          <a:prstGeom prst="rect">
            <a:avLst/>
          </a:prstGeom>
          <a:solidFill>
            <a:schemeClr val="accent2">
              <a:lumMod val="60000"/>
              <a:lumOff val="40000"/>
            </a:schemeClr>
          </a:solidFill>
        </p:spPr>
        <p:txBody>
          <a:bodyPr vert="horz"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2400" b="1" i="0" u="none" strike="noStrike" kern="1200" cap="none" spc="0" normalizeH="0" baseline="0" noProof="0" dirty="0">
                <a:ln>
                  <a:noFill/>
                </a:ln>
                <a:solidFill>
                  <a:schemeClr val="accent2">
                    <a:lumMod val="50000"/>
                  </a:schemeClr>
                </a:solidFill>
                <a:effectLst/>
                <a:uLnTx/>
                <a:uFillTx/>
                <a:latin typeface="Arial Narrow" pitchFamily="34" charset="0"/>
                <a:ea typeface="+mj-ea"/>
                <a:cs typeface="Aharoni" pitchFamily="2" charset="-79"/>
              </a:rPr>
              <a:t>BUKTI YANG DIPERSIAPKAN DALAM  PENILAIAN  STANDAR 2 :</a:t>
            </a:r>
            <a:br>
              <a:rPr kumimoji="0" lang="id-ID" sz="2400" b="1" i="0" u="none" strike="noStrike" kern="1200" cap="none" spc="0" normalizeH="0" baseline="0" noProof="0" dirty="0">
                <a:ln>
                  <a:noFill/>
                </a:ln>
                <a:solidFill>
                  <a:schemeClr val="accent2">
                    <a:lumMod val="50000"/>
                  </a:schemeClr>
                </a:solidFill>
                <a:effectLst/>
                <a:uLnTx/>
                <a:uFillTx/>
                <a:latin typeface="Arial Narrow" pitchFamily="34" charset="0"/>
                <a:ea typeface="+mj-ea"/>
                <a:cs typeface="Aharoni" pitchFamily="2" charset="-79"/>
              </a:rPr>
            </a:br>
            <a:r>
              <a:rPr kumimoji="0" lang="id-ID" sz="2400" b="1" i="0" u="none" strike="noStrike" kern="1200" cap="none" spc="0" normalizeH="0" baseline="0" noProof="0" dirty="0">
                <a:ln>
                  <a:noFill/>
                </a:ln>
                <a:solidFill>
                  <a:schemeClr val="accent2">
                    <a:lumMod val="50000"/>
                  </a:schemeClr>
                </a:solidFill>
                <a:effectLst/>
                <a:uLnTx/>
                <a:uFillTx/>
                <a:latin typeface="Arial Narrow" pitchFamily="34" charset="0"/>
                <a:ea typeface="+mj-ea"/>
                <a:cs typeface="+mj-cs"/>
              </a:rPr>
              <a:t>Tata pamong, kepemimpinan, sistem  pengelolaan, dan penjaminan mutu</a:t>
            </a:r>
            <a:endParaRPr kumimoji="0" lang="id-ID" sz="2400" b="1" i="0" u="none" strike="noStrike" kern="10" cap="none" spc="0" normalizeH="0" baseline="0" noProof="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accent2">
                  <a:lumMod val="50000"/>
                </a:schemeClr>
              </a:solidFill>
              <a:effectLst>
                <a:outerShdw blurRad="50800" dist="38100" dir="2700000" algn="tl" rotWithShape="0">
                  <a:prstClr val="black">
                    <a:alpha val="40000"/>
                  </a:prstClr>
                </a:outerShdw>
              </a:effectLst>
              <a:uLnTx/>
              <a:uFillTx/>
              <a:latin typeface="Arial Narrow" pitchFamily="34" charset="0"/>
              <a:ea typeface="+mj-ea"/>
              <a:cs typeface="Aharoni" pitchFamily="2" charset="-79"/>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0"/>
            <a:ext cx="9144000" cy="4724400"/>
          </a:xfrm>
        </p:spPr>
        <p:txBody>
          <a:bodyPr>
            <a:noAutofit/>
          </a:bodyPr>
          <a:lstStyle/>
          <a:p>
            <a:pPr lvl="1">
              <a:buNone/>
            </a:pPr>
            <a:r>
              <a:rPr lang="id-ID" sz="2400" dirty="0"/>
              <a:t>11. Sistem audit internal yang efektif, menggunakan kriteria dan instrumen untuk mengukur kinerja setiap unit.</a:t>
            </a:r>
          </a:p>
          <a:p>
            <a:pPr lvl="1">
              <a:buNone/>
            </a:pPr>
            <a:r>
              <a:rPr lang="id-ID" sz="2400" dirty="0"/>
              <a:t>12. </a:t>
            </a:r>
            <a:r>
              <a:rPr lang="fi-FI" sz="2400" dirty="0"/>
              <a:t>Keberadaan manual mutu.</a:t>
            </a:r>
            <a:endParaRPr lang="id-ID" sz="2400" dirty="0"/>
          </a:p>
          <a:p>
            <a:pPr lvl="1">
              <a:buNone/>
            </a:pPr>
            <a:r>
              <a:rPr lang="id-ID" sz="2400" dirty="0"/>
              <a:t>13. </a:t>
            </a:r>
            <a:r>
              <a:rPr lang="fi-FI" sz="2400" dirty="0"/>
              <a:t>Implementasi penjaminan mutu.</a:t>
            </a:r>
            <a:endParaRPr lang="id-ID" sz="2400" dirty="0"/>
          </a:p>
          <a:p>
            <a:pPr lvl="1">
              <a:buNone/>
            </a:pPr>
            <a:r>
              <a:rPr lang="id-ID" sz="2400" dirty="0"/>
              <a:t>14. </a:t>
            </a:r>
            <a:r>
              <a:rPr lang="fr-FR" sz="2400" dirty="0"/>
              <a:t>Monitoring dan </a:t>
            </a:r>
            <a:r>
              <a:rPr lang="fr-FR" sz="2400" dirty="0" err="1"/>
              <a:t>evaluasi</a:t>
            </a:r>
            <a:r>
              <a:rPr lang="fr-FR" sz="2400" dirty="0"/>
              <a:t> </a:t>
            </a:r>
            <a:r>
              <a:rPr lang="fr-FR" sz="2400" dirty="0" err="1"/>
              <a:t>hasil</a:t>
            </a:r>
            <a:r>
              <a:rPr lang="fr-FR" sz="2400" dirty="0"/>
              <a:t> </a:t>
            </a:r>
            <a:r>
              <a:rPr lang="fr-FR" sz="2400" dirty="0" err="1"/>
              <a:t>penjaminan</a:t>
            </a:r>
            <a:r>
              <a:rPr lang="fr-FR" sz="2400" dirty="0"/>
              <a:t> </a:t>
            </a:r>
            <a:r>
              <a:rPr lang="fr-FR" sz="2400" dirty="0" err="1"/>
              <a:t>mutu</a:t>
            </a:r>
            <a:r>
              <a:rPr lang="fr-FR" sz="2400" dirty="0"/>
              <a:t> minimal di </a:t>
            </a:r>
            <a:r>
              <a:rPr lang="fr-FR" sz="2400" dirty="0" err="1"/>
              <a:t>bidang</a:t>
            </a:r>
            <a:r>
              <a:rPr lang="fr-FR" sz="2400" dirty="0"/>
              <a:t> </a:t>
            </a:r>
            <a:r>
              <a:rPr lang="fr-FR" sz="2400" dirty="0" err="1"/>
              <a:t>pendidikan</a:t>
            </a:r>
            <a:r>
              <a:rPr lang="fr-FR" sz="2400" dirty="0"/>
              <a:t>, </a:t>
            </a:r>
            <a:r>
              <a:rPr lang="fr-FR" sz="2400" dirty="0" err="1"/>
              <a:t>penelitian</a:t>
            </a:r>
            <a:r>
              <a:rPr lang="fr-FR" sz="2400" dirty="0"/>
              <a:t>, </a:t>
            </a:r>
            <a:r>
              <a:rPr lang="fr-FR" sz="2400" dirty="0" err="1"/>
              <a:t>pelayanan</a:t>
            </a:r>
            <a:r>
              <a:rPr lang="fr-FR" sz="2400" dirty="0"/>
              <a:t>/</a:t>
            </a:r>
            <a:r>
              <a:rPr lang="fr-FR" sz="2400" dirty="0" err="1"/>
              <a:t>pengabdian</a:t>
            </a:r>
            <a:r>
              <a:rPr lang="fr-FR" sz="2400" dirty="0"/>
              <a:t> </a:t>
            </a:r>
            <a:r>
              <a:rPr lang="fr-FR" sz="2400" dirty="0" err="1"/>
              <a:t>kepada</a:t>
            </a:r>
            <a:r>
              <a:rPr lang="fr-FR" sz="2400" dirty="0"/>
              <a:t> </a:t>
            </a:r>
            <a:r>
              <a:rPr lang="fr-FR" sz="2400" dirty="0" err="1"/>
              <a:t>masyarakat</a:t>
            </a:r>
            <a:r>
              <a:rPr lang="fr-FR" sz="2400" dirty="0"/>
              <a:t>, </a:t>
            </a:r>
            <a:r>
              <a:rPr lang="fr-FR" sz="2400" dirty="0" err="1"/>
              <a:t>aset</a:t>
            </a:r>
            <a:r>
              <a:rPr lang="fr-FR" sz="2400" dirty="0"/>
              <a:t>, </a:t>
            </a:r>
            <a:r>
              <a:rPr lang="fr-FR" sz="2400" dirty="0" err="1"/>
              <a:t>sarana</a:t>
            </a:r>
            <a:r>
              <a:rPr lang="fr-FR" sz="2400" dirty="0"/>
              <a:t> </a:t>
            </a:r>
            <a:r>
              <a:rPr lang="fr-FR" sz="2400" dirty="0" err="1"/>
              <a:t>prasarana</a:t>
            </a:r>
            <a:r>
              <a:rPr lang="fr-FR" sz="2400" dirty="0"/>
              <a:t>, </a:t>
            </a:r>
            <a:r>
              <a:rPr lang="fr-FR" sz="2400" dirty="0" err="1"/>
              <a:t>keuangan</a:t>
            </a:r>
            <a:r>
              <a:rPr lang="fr-FR" sz="2400" dirty="0"/>
              <a:t>, </a:t>
            </a:r>
            <a:r>
              <a:rPr lang="fr-FR" sz="2400" dirty="0" err="1"/>
              <a:t>manajemen</a:t>
            </a:r>
            <a:r>
              <a:rPr lang="fr-FR" sz="2400" dirty="0"/>
              <a:t>.</a:t>
            </a:r>
            <a:endParaRPr lang="id-ID" sz="2400" dirty="0"/>
          </a:p>
          <a:p>
            <a:pPr lvl="1">
              <a:buNone/>
            </a:pPr>
            <a:r>
              <a:rPr lang="id-ID" sz="2400" dirty="0"/>
              <a:t>15. </a:t>
            </a:r>
            <a:r>
              <a:rPr lang="nb-NO" sz="2400" dirty="0"/>
              <a:t>Data dan informasi mutakhir tentang peringkat dan masa berlaku akreditasi perguruan tinggi.</a:t>
            </a:r>
            <a:endParaRPr lang="id-ID" sz="2400" dirty="0"/>
          </a:p>
          <a:p>
            <a:pPr lvl="1">
              <a:buNone/>
            </a:pPr>
            <a:r>
              <a:rPr lang="id-ID" sz="2400" dirty="0"/>
              <a:t>16. </a:t>
            </a:r>
            <a:r>
              <a:rPr lang="fr-FR" sz="2400" dirty="0" err="1"/>
              <a:t>Jumlah</a:t>
            </a:r>
            <a:r>
              <a:rPr lang="fr-FR" sz="2400" dirty="0"/>
              <a:t> p</a:t>
            </a:r>
            <a:r>
              <a:rPr lang="id-ID" sz="2400" dirty="0"/>
              <a:t>rogram studi Diploma, Sarjana, Magister, Doktor, dan Profesi</a:t>
            </a:r>
            <a:r>
              <a:rPr lang="fr-FR" sz="2400" dirty="0"/>
              <a:t> (</a:t>
            </a:r>
            <a:r>
              <a:rPr lang="fr-FR" sz="2400" dirty="0" err="1"/>
              <a:t>untuk</a:t>
            </a:r>
            <a:r>
              <a:rPr lang="fr-FR" sz="2400" dirty="0"/>
              <a:t> </a:t>
            </a:r>
            <a:r>
              <a:rPr lang="fr-FR" sz="2400" dirty="0" err="1"/>
              <a:t>universitas</a:t>
            </a:r>
            <a:r>
              <a:rPr lang="fr-FR" sz="2400" dirty="0"/>
              <a:t>, institut, dan </a:t>
            </a:r>
            <a:r>
              <a:rPr lang="fr-FR" sz="2400" dirty="0" err="1"/>
              <a:t>sekolah</a:t>
            </a:r>
            <a:r>
              <a:rPr lang="fr-FR" sz="2400" dirty="0"/>
              <a:t> </a:t>
            </a:r>
            <a:r>
              <a:rPr lang="fr-FR" sz="2400" dirty="0" err="1"/>
              <a:t>tinggi</a:t>
            </a:r>
            <a:r>
              <a:rPr lang="fr-FR" sz="2400" dirty="0"/>
              <a:t>) </a:t>
            </a:r>
            <a:r>
              <a:rPr lang="fr-FR" sz="2400" dirty="0" err="1"/>
              <a:t>atau</a:t>
            </a:r>
            <a:r>
              <a:rPr lang="fr-FR" sz="2400" dirty="0"/>
              <a:t> D</a:t>
            </a:r>
            <a:r>
              <a:rPr lang="id-ID" sz="2400" dirty="0"/>
              <a:t>iploma</a:t>
            </a:r>
            <a:r>
              <a:rPr lang="fr-FR" sz="2400" dirty="0"/>
              <a:t> (</a:t>
            </a:r>
            <a:r>
              <a:rPr lang="fr-FR" sz="2400" dirty="0" err="1"/>
              <a:t>untuk</a:t>
            </a:r>
            <a:r>
              <a:rPr lang="fr-FR" sz="2400" dirty="0"/>
              <a:t> </a:t>
            </a:r>
            <a:r>
              <a:rPr lang="fr-FR" sz="2400" dirty="0" err="1"/>
              <a:t>politeknik</a:t>
            </a:r>
            <a:r>
              <a:rPr lang="fr-FR" sz="2400" dirty="0"/>
              <a:t> dan </a:t>
            </a:r>
            <a:r>
              <a:rPr lang="fr-FR" sz="2400" dirty="0" err="1"/>
              <a:t>akademi</a:t>
            </a:r>
            <a:r>
              <a:rPr lang="fr-FR" sz="2400" dirty="0"/>
              <a:t>) </a:t>
            </a:r>
            <a:r>
              <a:rPr lang="fr-FR" sz="2400" dirty="0" err="1"/>
              <a:t>dengan</a:t>
            </a:r>
            <a:r>
              <a:rPr lang="fr-FR" sz="2400" dirty="0"/>
              <a:t> </a:t>
            </a:r>
            <a:r>
              <a:rPr lang="fr-FR" sz="2400" dirty="0" err="1"/>
              <a:t>peringkat</a:t>
            </a:r>
            <a:r>
              <a:rPr lang="fr-FR" sz="2400" dirty="0"/>
              <a:t> </a:t>
            </a:r>
            <a:r>
              <a:rPr lang="fr-FR" sz="2400" dirty="0" err="1"/>
              <a:t>akreditasi</a:t>
            </a:r>
            <a:r>
              <a:rPr lang="fr-FR" sz="2400" dirty="0"/>
              <a:t> yang </a:t>
            </a:r>
            <a:r>
              <a:rPr lang="fr-FR" sz="2400" dirty="0" err="1"/>
              <a:t>masih</a:t>
            </a:r>
            <a:r>
              <a:rPr lang="fr-FR" sz="2400" dirty="0"/>
              <a:t> </a:t>
            </a:r>
            <a:r>
              <a:rPr lang="fr-FR" sz="2400" dirty="0" err="1"/>
              <a:t>berlaku</a:t>
            </a:r>
            <a:r>
              <a:rPr lang="fr-FR" sz="2400" dirty="0"/>
              <a:t>.</a:t>
            </a:r>
            <a:endParaRPr lang="id-ID" sz="2400" dirty="0"/>
          </a:p>
          <a:p>
            <a:pPr>
              <a:buNone/>
            </a:pPr>
            <a:endParaRPr lang="id-ID" sz="2400" dirty="0"/>
          </a:p>
        </p:txBody>
      </p:sp>
      <p:sp>
        <p:nvSpPr>
          <p:cNvPr id="4" name="Title 1"/>
          <p:cNvSpPr txBox="1">
            <a:spLocks/>
          </p:cNvSpPr>
          <p:nvPr/>
        </p:nvSpPr>
        <p:spPr>
          <a:xfrm>
            <a:off x="228600" y="152400"/>
            <a:ext cx="8686800" cy="1143000"/>
          </a:xfrm>
          <a:prstGeom prst="rect">
            <a:avLst/>
          </a:prstGeom>
          <a:solidFill>
            <a:schemeClr val="accent2">
              <a:lumMod val="60000"/>
              <a:lumOff val="40000"/>
            </a:schemeClr>
          </a:solidFill>
        </p:spPr>
        <p:txBody>
          <a:bodyPr vert="horz"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2400" b="1" i="0" u="none" strike="noStrike" kern="1200" cap="none" spc="0" normalizeH="0" baseline="0" noProof="0" dirty="0">
                <a:ln>
                  <a:noFill/>
                </a:ln>
                <a:solidFill>
                  <a:schemeClr val="accent2">
                    <a:lumMod val="50000"/>
                  </a:schemeClr>
                </a:solidFill>
                <a:effectLst/>
                <a:uLnTx/>
                <a:uFillTx/>
                <a:latin typeface="Arial Narrow" pitchFamily="34" charset="0"/>
                <a:ea typeface="+mj-ea"/>
                <a:cs typeface="Aharoni" pitchFamily="2" charset="-79"/>
              </a:rPr>
              <a:t>BUKTI YANG DIPERSIAPKAN DALAM  PENILAIAN  STANDAR 2 :</a:t>
            </a:r>
            <a:br>
              <a:rPr kumimoji="0" lang="id-ID" sz="2400" b="1" i="0" u="none" strike="noStrike" kern="1200" cap="none" spc="0" normalizeH="0" baseline="0" noProof="0" dirty="0">
                <a:ln>
                  <a:noFill/>
                </a:ln>
                <a:solidFill>
                  <a:schemeClr val="accent2">
                    <a:lumMod val="50000"/>
                  </a:schemeClr>
                </a:solidFill>
                <a:effectLst/>
                <a:uLnTx/>
                <a:uFillTx/>
                <a:latin typeface="Arial Narrow" pitchFamily="34" charset="0"/>
                <a:ea typeface="+mj-ea"/>
                <a:cs typeface="Aharoni" pitchFamily="2" charset="-79"/>
              </a:rPr>
            </a:br>
            <a:r>
              <a:rPr kumimoji="0" lang="id-ID" sz="2400" b="1" i="0" u="none" strike="noStrike" kern="1200" cap="none" spc="0" normalizeH="0" baseline="0" noProof="0" dirty="0">
                <a:ln>
                  <a:noFill/>
                </a:ln>
                <a:solidFill>
                  <a:schemeClr val="accent2">
                    <a:lumMod val="50000"/>
                  </a:schemeClr>
                </a:solidFill>
                <a:effectLst/>
                <a:uLnTx/>
                <a:uFillTx/>
                <a:latin typeface="Arial Narrow" pitchFamily="34" charset="0"/>
                <a:ea typeface="+mj-ea"/>
                <a:cs typeface="+mj-cs"/>
              </a:rPr>
              <a:t>Tata pamong, kepemimpinan, sistem  pengelolaan, dan penjaminan mutu</a:t>
            </a:r>
            <a:endParaRPr kumimoji="0" lang="id-ID" sz="2400" b="1" i="0" u="none" strike="noStrike" kern="10" cap="none" spc="0" normalizeH="0" baseline="0" noProof="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accent2">
                  <a:lumMod val="50000"/>
                </a:schemeClr>
              </a:solidFill>
              <a:effectLst>
                <a:outerShdw blurRad="50800" dist="38100" dir="2700000" algn="tl" rotWithShape="0">
                  <a:prstClr val="black">
                    <a:alpha val="40000"/>
                  </a:prstClr>
                </a:outerShdw>
              </a:effectLst>
              <a:uLnTx/>
              <a:uFillTx/>
              <a:latin typeface="Arial Narrow" pitchFamily="34" charset="0"/>
              <a:ea typeface="+mj-ea"/>
              <a:cs typeface="Aharoni" pitchFamily="2" charset="-79"/>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457200"/>
            <a:ext cx="8153400" cy="990600"/>
          </a:xfrm>
        </p:spPr>
        <p:txBody>
          <a:bodyPr>
            <a:noAutofit/>
          </a:bodyPr>
          <a:lstStyle/>
          <a:p>
            <a:pPr algn="ctr"/>
            <a:r>
              <a:rPr lang="id-ID" sz="2000" b="1" dirty="0"/>
              <a:t> DOKUMEN</a:t>
            </a:r>
            <a:r>
              <a:rPr lang="fi-FI" sz="2000" b="1" dirty="0"/>
              <a:t> </a:t>
            </a:r>
            <a:r>
              <a:rPr lang="id-ID" sz="2000" b="1" dirty="0"/>
              <a:t> MINIMAL </a:t>
            </a:r>
            <a:r>
              <a:rPr lang="fi-FI" sz="2000" b="1" dirty="0"/>
              <a:t>YANG HARUS DISEDIAKAN INSTITUSI PERGURUAN TINGGI PADA SAAT ASESMEN LAPANGAN</a:t>
            </a:r>
            <a:br>
              <a:rPr lang="id-ID" sz="2000" b="1" dirty="0"/>
            </a:br>
            <a:endParaRPr lang="id-ID" sz="2000" b="1" dirty="0"/>
          </a:p>
        </p:txBody>
      </p:sp>
      <p:graphicFrame>
        <p:nvGraphicFramePr>
          <p:cNvPr id="4" name="Content Placeholder 3"/>
          <p:cNvGraphicFramePr>
            <a:graphicFrameLocks noGrp="1"/>
          </p:cNvGraphicFramePr>
          <p:nvPr>
            <p:ph idx="1"/>
          </p:nvPr>
        </p:nvGraphicFramePr>
        <p:xfrm>
          <a:off x="533400" y="1371600"/>
          <a:ext cx="8229600" cy="5228590"/>
        </p:xfrm>
        <a:graphic>
          <a:graphicData uri="http://schemas.openxmlformats.org/drawingml/2006/table">
            <a:tbl>
              <a:tblPr/>
              <a:tblGrid>
                <a:gridCol w="543006">
                  <a:extLst>
                    <a:ext uri="{9D8B030D-6E8A-4147-A177-3AD203B41FA5}">
                      <a16:colId xmlns:a16="http://schemas.microsoft.com/office/drawing/2014/main" val="20000"/>
                    </a:ext>
                  </a:extLst>
                </a:gridCol>
                <a:gridCol w="1214235">
                  <a:extLst>
                    <a:ext uri="{9D8B030D-6E8A-4147-A177-3AD203B41FA5}">
                      <a16:colId xmlns:a16="http://schemas.microsoft.com/office/drawing/2014/main" val="20001"/>
                    </a:ext>
                  </a:extLst>
                </a:gridCol>
                <a:gridCol w="6472359">
                  <a:extLst>
                    <a:ext uri="{9D8B030D-6E8A-4147-A177-3AD203B41FA5}">
                      <a16:colId xmlns:a16="http://schemas.microsoft.com/office/drawing/2014/main" val="20002"/>
                    </a:ext>
                  </a:extLst>
                </a:gridCol>
              </a:tblGrid>
              <a:tr h="850900">
                <a:tc>
                  <a:txBody>
                    <a:bodyPr/>
                    <a:lstStyle/>
                    <a:p>
                      <a:pPr algn="ctr">
                        <a:spcAft>
                          <a:spcPts val="0"/>
                        </a:spcAft>
                      </a:pPr>
                      <a:r>
                        <a:rPr lang="en-US" sz="1800" b="1" dirty="0">
                          <a:latin typeface="Arial"/>
                          <a:ea typeface="Times New Roman"/>
                          <a:cs typeface="Times New Roman"/>
                        </a:rPr>
                        <a:t>No.</a:t>
                      </a:r>
                      <a:endParaRPr lang="id-ID" sz="1800" b="1" dirty="0">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b="1">
                          <a:latin typeface="Arial"/>
                          <a:ea typeface="Times New Roman"/>
                          <a:cs typeface="Times New Roman"/>
                        </a:rPr>
                        <a:t>Nomor Butir</a:t>
                      </a:r>
                      <a:endParaRPr lang="id-ID" sz="1800" b="1">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b="1">
                          <a:latin typeface="Arial"/>
                          <a:ea typeface="Times New Roman"/>
                          <a:cs typeface="Times New Roman"/>
                        </a:rPr>
                        <a:t>Keterangan</a:t>
                      </a:r>
                      <a:endParaRPr lang="id-ID" sz="1800" b="1">
                        <a:latin typeface="Arial"/>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25450">
                <a:tc>
                  <a:txBody>
                    <a:bodyPr/>
                    <a:lstStyle/>
                    <a:p>
                      <a:pPr algn="ctr">
                        <a:spcAft>
                          <a:spcPts val="0"/>
                        </a:spcAft>
                      </a:pPr>
                      <a:r>
                        <a:rPr lang="id-ID" sz="1800" b="1" dirty="0">
                          <a:latin typeface="Arial"/>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2.1.1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1800" b="1">
                          <a:latin typeface="Arial"/>
                          <a:ea typeface="Times New Roman"/>
                          <a:cs typeface="Times New Roman"/>
                        </a:rPr>
                        <a:t>Dokumen sistem tata pamong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276350">
                <a:tc>
                  <a:txBody>
                    <a:bodyPr/>
                    <a:lstStyle/>
                    <a:p>
                      <a:pPr algn="ctr">
                        <a:spcAft>
                          <a:spcPts val="0"/>
                        </a:spcAft>
                      </a:pPr>
                      <a:r>
                        <a:rPr lang="id-ID" sz="1800" b="1" dirty="0">
                          <a:latin typeface="Arial"/>
                          <a:ea typeface="Times New Roman"/>
                          <a:cs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2.1.3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1800" b="1">
                          <a:latin typeface="Arial"/>
                          <a:ea typeface="Times New Roman"/>
                          <a:cs typeface="Times New Roman"/>
                        </a:rPr>
                        <a:t>Dokumen tentang aturan etika dosen, etika mahasiswa, etika tenaga kependidikan, sistem penghargaan dan sanksi, serta pedoman dan prosedur pelayanan</a:t>
                      </a:r>
                      <a:r>
                        <a:rPr lang="id-ID" sz="1800" b="1">
                          <a:solidFill>
                            <a:srgbClr val="C00000"/>
                          </a:solidFill>
                          <a:latin typeface="Arial"/>
                          <a:ea typeface="Times New Roman"/>
                          <a:cs typeface="Times New Roman"/>
                        </a:rPr>
                        <a:t>.</a:t>
                      </a:r>
                      <a:endParaRPr lang="id-ID" sz="1800" b="1">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25450">
                <a:tc>
                  <a:txBody>
                    <a:bodyPr/>
                    <a:lstStyle/>
                    <a:p>
                      <a:pPr algn="ctr">
                        <a:spcAft>
                          <a:spcPts val="0"/>
                        </a:spcAft>
                      </a:pPr>
                      <a:r>
                        <a:rPr lang="id-ID" sz="1800" b="1" dirty="0">
                          <a:latin typeface="Arial"/>
                          <a:ea typeface="Times New Roman"/>
                          <a:cs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2.3.2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1800" b="1">
                          <a:latin typeface="Arial"/>
                          <a:ea typeface="Times New Roman"/>
                          <a:cs typeface="Times New Roman"/>
                        </a:rPr>
                        <a:t>Dokumen rancangan dan analisis jabatan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25450">
                <a:tc>
                  <a:txBody>
                    <a:bodyPr/>
                    <a:lstStyle/>
                    <a:p>
                      <a:pPr algn="ctr">
                        <a:spcAft>
                          <a:spcPts val="0"/>
                        </a:spcAft>
                      </a:pPr>
                      <a:r>
                        <a:rPr lang="id-ID" sz="1800" b="1" dirty="0">
                          <a:latin typeface="Arial"/>
                          <a:ea typeface="Times New Roman"/>
                          <a:cs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2.3.3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1800" b="1">
                          <a:latin typeface="Arial"/>
                          <a:ea typeface="Times New Roman"/>
                          <a:cs typeface="Times New Roman"/>
                        </a:rPr>
                        <a:t>Laporan kinerja perguruan tinggi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25450">
                <a:tc>
                  <a:txBody>
                    <a:bodyPr/>
                    <a:lstStyle/>
                    <a:p>
                      <a:pPr algn="ctr">
                        <a:spcAft>
                          <a:spcPts val="0"/>
                        </a:spcAft>
                      </a:pPr>
                      <a:r>
                        <a:rPr lang="id-ID" sz="1800" b="1" dirty="0">
                          <a:latin typeface="Arial"/>
                          <a:ea typeface="Times New Roman"/>
                          <a:cs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2.3.4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1800" b="1">
                          <a:latin typeface="Arial"/>
                          <a:ea typeface="Times New Roman"/>
                          <a:cs typeface="Times New Roman"/>
                        </a:rPr>
                        <a:t>Instrumen penilian kinerja dosen dan tenaga kependidikan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25450">
                <a:tc>
                  <a:txBody>
                    <a:bodyPr/>
                    <a:lstStyle/>
                    <a:p>
                      <a:pPr algn="ctr">
                        <a:spcAft>
                          <a:spcPts val="0"/>
                        </a:spcAft>
                      </a:pPr>
                      <a:r>
                        <a:rPr lang="id-ID" sz="1800" b="1" dirty="0">
                          <a:latin typeface="Arial"/>
                          <a:ea typeface="Times New Roman"/>
                          <a:cs typeface="Times New Roman"/>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2.3.5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1800" b="1">
                          <a:latin typeface="Arial"/>
                          <a:ea typeface="Times New Roman"/>
                          <a:cs typeface="Times New Roman"/>
                        </a:rPr>
                        <a:t>Dokumen hasil audit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25450">
                <a:tc>
                  <a:txBody>
                    <a:bodyPr/>
                    <a:lstStyle/>
                    <a:p>
                      <a:pPr algn="ctr">
                        <a:spcAft>
                          <a:spcPts val="0"/>
                        </a:spcAft>
                      </a:pPr>
                      <a:r>
                        <a:rPr lang="id-ID" sz="1800" b="1" dirty="0">
                          <a:latin typeface="Arial"/>
                          <a:ea typeface="Times New Roman"/>
                          <a:cs typeface="Times New Roman"/>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a:latin typeface="Arial"/>
                          <a:ea typeface="Times New Roman"/>
                          <a:cs typeface="Times New Roman"/>
                        </a:rPr>
                        <a:t>2.4.1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800" b="1">
                          <a:latin typeface="Arial"/>
                          <a:ea typeface="Times New Roman"/>
                          <a:cs typeface="Times New Roman"/>
                        </a:rPr>
                        <a:t>Dokumen tentang jaminan mutu.</a:t>
                      </a:r>
                      <a:endParaRPr lang="id-ID" sz="1800" b="1">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25450">
                <a:tc>
                  <a:txBody>
                    <a:bodyPr/>
                    <a:lstStyle/>
                    <a:p>
                      <a:pPr algn="ctr">
                        <a:spcAft>
                          <a:spcPts val="0"/>
                        </a:spcAft>
                      </a:pPr>
                      <a:r>
                        <a:rPr lang="id-ID" sz="1800" b="1" dirty="0">
                          <a:latin typeface="Arial"/>
                          <a:ea typeface="Times New Roman"/>
                          <a:cs typeface="Times New Roman"/>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id-ID" sz="1800" b="1" dirty="0">
                          <a:latin typeface="Arial"/>
                          <a:ea typeface="Times New Roman"/>
                          <a:cs typeface="Times New Roman"/>
                        </a:rPr>
                        <a:t>2.4.3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id-ID" sz="1800" b="1" dirty="0">
                          <a:latin typeface="Arial"/>
                          <a:ea typeface="Times New Roman"/>
                          <a:cs typeface="Times New Roman"/>
                        </a:rPr>
                        <a:t>Laporan monev hasil penjaminan mutu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461248" cy="5105400"/>
          </a:xfrm>
        </p:spPr>
        <p:txBody>
          <a:bodyPr>
            <a:noAutofit/>
          </a:bodyPr>
          <a:lstStyle/>
          <a:p>
            <a:pPr>
              <a:buNone/>
            </a:pPr>
            <a:r>
              <a:rPr lang="id-ID" sz="2800" dirty="0"/>
              <a:t>4.     </a:t>
            </a:r>
            <a:r>
              <a:rPr lang="fi-FI" sz="2800" dirty="0"/>
              <a:t>Dalam hubungannya dengan lingkungan eksternal, tata pamong yang baik mampu menciptakan hubungan saling membutuhkan dan saling menguntungkan antara institusi dengan para pemangku kepentingan. </a:t>
            </a:r>
            <a:endParaRPr lang="id-ID" sz="2800" dirty="0"/>
          </a:p>
          <a:p>
            <a:pPr>
              <a:buNone/>
            </a:pPr>
            <a:r>
              <a:rPr lang="id-ID" sz="2800" dirty="0"/>
              <a:t>5.     </a:t>
            </a:r>
            <a:r>
              <a:rPr lang="fi-FI" sz="2800" dirty="0"/>
              <a:t>Tata pamong yang baik memerlukan kepemimpinan yang baik di semua tingkatan unit kerja institusi. Kepemimpinan institusi yang baik tercermin pada kemampuan yang komprehensif untuk menumbuhkembangkan pemahaman dan komitmen di setiap unit kerja guna mewujudkan visi, me</a:t>
            </a:r>
            <a:r>
              <a:rPr lang="id-ID" sz="2800" dirty="0"/>
              <a:t>laksanakan</a:t>
            </a:r>
            <a:r>
              <a:rPr lang="fi-FI" sz="2800" dirty="0"/>
              <a:t> misi, dan mencapai tujuan yang dicita-citakan sesuai dengan strategi-strategi yang dikembangkan dan harapan-harapan pemangku kepentingan. </a:t>
            </a:r>
            <a:endParaRPr lang="id-ID" sz="2800" dirty="0"/>
          </a:p>
        </p:txBody>
      </p:sp>
      <p:sp>
        <p:nvSpPr>
          <p:cNvPr id="4" name="TextBox 3"/>
          <p:cNvSpPr txBox="1"/>
          <p:nvPr/>
        </p:nvSpPr>
        <p:spPr>
          <a:xfrm>
            <a:off x="457200" y="76200"/>
            <a:ext cx="8229600" cy="707886"/>
          </a:xfrm>
          <a:prstGeom prst="rect">
            <a:avLst/>
          </a:prstGeom>
          <a:solidFill>
            <a:schemeClr val="accent2"/>
          </a:solidFill>
        </p:spPr>
        <p:txBody>
          <a:bodyPr wrap="square" rtlCol="0">
            <a:spAutoFit/>
          </a:bodyPr>
          <a:lstStyle/>
          <a:p>
            <a:pPr algn="ctr"/>
            <a:r>
              <a:rPr lang="id-ID" sz="2000" b="1" dirty="0">
                <a:latin typeface="Arial Narrow" pitchFamily="34" charset="0"/>
                <a:cs typeface="Aharoni" pitchFamily="2" charset="-79"/>
              </a:rPr>
              <a:t>KRITERIA PENILAIAN STANDAR 2 :</a:t>
            </a:r>
          </a:p>
          <a:p>
            <a:pPr algn="ctr"/>
            <a:r>
              <a:rPr lang="id-ID" sz="2000" b="1" dirty="0">
                <a:latin typeface="Arial Narrow" pitchFamily="34" charset="0"/>
              </a:rPr>
              <a:t>Tata pamong, kepemimpinan, sistem  pengelolaan, dan penjaminan mutu.</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6917" y="1066800"/>
            <a:ext cx="8153400" cy="5410200"/>
          </a:xfrm>
        </p:spPr>
        <p:txBody>
          <a:bodyPr>
            <a:noAutofit/>
          </a:bodyPr>
          <a:lstStyle/>
          <a:p>
            <a:pPr>
              <a:buNone/>
            </a:pPr>
            <a:r>
              <a:rPr lang="id-ID" sz="2400" b="1" dirty="0"/>
              <a:t>6. </a:t>
            </a:r>
            <a:r>
              <a:rPr lang="fi-FI" sz="2400" b="1" dirty="0"/>
              <a:t>Tata pamong dan kepemimpinan yang baik memerlukan dukungan sistem pengelolaan yang baik. Sistem pengelolaan yang baik tercermin dalam keefektifan semua fungsi dan operasi manajemen di semua tingkat unit kerja perguruan tinggi.</a:t>
            </a:r>
            <a:endParaRPr lang="id-ID" sz="2400" b="1" dirty="0"/>
          </a:p>
          <a:p>
            <a:pPr>
              <a:buNone/>
            </a:pPr>
            <a:r>
              <a:rPr lang="id-ID" sz="2400" b="1" dirty="0"/>
              <a:t>7. </a:t>
            </a:r>
            <a:r>
              <a:rPr lang="fi-FI" sz="2400" b="1" dirty="0"/>
              <a:t>Penjaminan mutu perguruan tinggi adalah proses penetapan dan pemenuhan  standar mutu pengelolaan perguruan tinggi secara konsisten dan berkelanjutan, sehingga semua pemangku kepentingan memperoleh kepuasan.</a:t>
            </a:r>
            <a:endParaRPr lang="id-ID" sz="2400" b="1" dirty="0"/>
          </a:p>
          <a:p>
            <a:pPr>
              <a:buNone/>
            </a:pPr>
            <a:r>
              <a:rPr lang="id-ID" sz="2400" b="1" dirty="0"/>
              <a:t>8. </a:t>
            </a:r>
            <a:r>
              <a:rPr lang="fi-FI" sz="2400" b="1" dirty="0"/>
              <a:t>Sistem penjaminan mutu perguruan tinggi mencakup pengelolaan masukan, proses, keluaran, dampak, umpan, dan balikan untuk menjamin mutu penyelenggaraan akademik.</a:t>
            </a:r>
            <a:endParaRPr lang="id-ID" sz="2400" b="1" dirty="0"/>
          </a:p>
          <a:p>
            <a:pPr>
              <a:buNone/>
            </a:pPr>
            <a:endParaRPr lang="id-ID" sz="2400" b="1" dirty="0"/>
          </a:p>
        </p:txBody>
      </p:sp>
      <p:sp>
        <p:nvSpPr>
          <p:cNvPr id="4" name="TextBox 3"/>
          <p:cNvSpPr txBox="1"/>
          <p:nvPr/>
        </p:nvSpPr>
        <p:spPr>
          <a:xfrm>
            <a:off x="457200" y="76200"/>
            <a:ext cx="8229600" cy="707886"/>
          </a:xfrm>
          <a:prstGeom prst="rect">
            <a:avLst/>
          </a:prstGeom>
          <a:solidFill>
            <a:schemeClr val="accent2"/>
          </a:solidFill>
        </p:spPr>
        <p:txBody>
          <a:bodyPr wrap="square" rtlCol="0">
            <a:spAutoFit/>
          </a:bodyPr>
          <a:lstStyle/>
          <a:p>
            <a:pPr algn="ctr"/>
            <a:r>
              <a:rPr lang="id-ID" sz="2000" b="1" dirty="0">
                <a:latin typeface="Arial Narrow" pitchFamily="34" charset="0"/>
                <a:cs typeface="Aharoni" pitchFamily="2" charset="-79"/>
              </a:rPr>
              <a:t>KRITERIA PENILAIAN STANDAR 2 :</a:t>
            </a:r>
          </a:p>
          <a:p>
            <a:pPr algn="ctr"/>
            <a:r>
              <a:rPr lang="id-ID" sz="2000" b="1" dirty="0">
                <a:latin typeface="Arial Narrow" pitchFamily="34" charset="0"/>
              </a:rPr>
              <a:t>Tata pamong, kepemimpinan, sistem  pengelolaan, dan penjaminan mutu.</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804863" y="1597025"/>
          <a:ext cx="8393112" cy="5227638"/>
        </p:xfrm>
        <a:graphic>
          <a:graphicData uri="http://schemas.openxmlformats.org/presentationml/2006/ole">
            <mc:AlternateContent xmlns:mc="http://schemas.openxmlformats.org/markup-compatibility/2006">
              <mc:Choice xmlns:v="urn:schemas-microsoft-com:vml" Requires="v">
                <p:oleObj spid="_x0000_s2055" name="Document" r:id="rId3" imgW="9028198" imgH="5533981" progId="Word.Document.12">
                  <p:embed/>
                </p:oleObj>
              </mc:Choice>
              <mc:Fallback>
                <p:oleObj name="Document" r:id="rId3" imgW="9028198" imgH="5533981" progId="Word.Documen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4863" y="1597025"/>
                        <a:ext cx="8393112" cy="522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TextBox 4"/>
          <p:cNvSpPr txBox="1"/>
          <p:nvPr/>
        </p:nvSpPr>
        <p:spPr>
          <a:xfrm>
            <a:off x="457200" y="76200"/>
            <a:ext cx="8229600" cy="707886"/>
          </a:xfrm>
          <a:prstGeom prst="rect">
            <a:avLst/>
          </a:prstGeom>
          <a:solidFill>
            <a:schemeClr val="accent2"/>
          </a:solidFill>
        </p:spPr>
        <p:txBody>
          <a:bodyPr wrap="square" rtlCol="0">
            <a:spAutoFit/>
          </a:bodyPr>
          <a:lstStyle/>
          <a:p>
            <a:pPr algn="ctr"/>
            <a:r>
              <a:rPr lang="id-ID" sz="2000" b="1" dirty="0">
                <a:latin typeface="Arial Narrow" pitchFamily="34" charset="0"/>
                <a:cs typeface="Aharoni" pitchFamily="2" charset="-79"/>
              </a:rPr>
              <a:t>KRITERIA PENILAIAN STANDAR 2 :</a:t>
            </a:r>
          </a:p>
          <a:p>
            <a:pPr algn="ctr"/>
            <a:r>
              <a:rPr lang="id-ID" sz="2000" b="1" dirty="0">
                <a:latin typeface="Arial Narrow" pitchFamily="34" charset="0"/>
              </a:rPr>
              <a:t>Tata pamong, kepemimpinan, sistem  pengelolaan, dan penjaminan mutu.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490538" y="1724025"/>
          <a:ext cx="8189912" cy="4981575"/>
        </p:xfrm>
        <a:graphic>
          <a:graphicData uri="http://schemas.openxmlformats.org/presentationml/2006/ole">
            <mc:AlternateContent xmlns:mc="http://schemas.openxmlformats.org/markup-compatibility/2006">
              <mc:Choice xmlns:v="urn:schemas-microsoft-com:vml" Requires="v">
                <p:oleObj spid="_x0000_s3079" name="Document" r:id="rId3" imgW="8933121" imgH="5438245" progId="Word.Document.12">
                  <p:embed/>
                </p:oleObj>
              </mc:Choice>
              <mc:Fallback>
                <p:oleObj name="Document" r:id="rId3" imgW="8933121" imgH="5438245" progId="Word.Documen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0538" y="1724025"/>
                        <a:ext cx="8189912" cy="4981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TextBox 4"/>
          <p:cNvSpPr txBox="1"/>
          <p:nvPr/>
        </p:nvSpPr>
        <p:spPr>
          <a:xfrm>
            <a:off x="457200" y="358914"/>
            <a:ext cx="8229600" cy="707886"/>
          </a:xfrm>
          <a:prstGeom prst="rect">
            <a:avLst/>
          </a:prstGeom>
          <a:solidFill>
            <a:schemeClr val="accent2"/>
          </a:solidFill>
        </p:spPr>
        <p:txBody>
          <a:bodyPr wrap="square" rtlCol="0">
            <a:spAutoFit/>
          </a:bodyPr>
          <a:lstStyle/>
          <a:p>
            <a:pPr algn="ctr"/>
            <a:r>
              <a:rPr lang="id-ID" sz="2000" b="1" dirty="0">
                <a:latin typeface="Arial Narrow" pitchFamily="34" charset="0"/>
                <a:cs typeface="Aharoni" pitchFamily="2" charset="-79"/>
              </a:rPr>
              <a:t>KRITERIA PENILAIAN STANDAR 2 :</a:t>
            </a:r>
          </a:p>
          <a:p>
            <a:pPr algn="ctr"/>
            <a:r>
              <a:rPr lang="id-ID" sz="2000" b="1" dirty="0">
                <a:latin typeface="Arial Narrow" pitchFamily="34" charset="0"/>
              </a:rPr>
              <a:t>Tata pamong, kepemimpinan, sistem  pengelolaan, dan penjaminan mutu.</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495300" y="1543050"/>
          <a:ext cx="7962900" cy="5391150"/>
        </p:xfrm>
        <a:graphic>
          <a:graphicData uri="http://schemas.openxmlformats.org/presentationml/2006/ole">
            <mc:AlternateContent xmlns:mc="http://schemas.openxmlformats.org/markup-compatibility/2006">
              <mc:Choice xmlns:v="urn:schemas-microsoft-com:vml" Requires="v">
                <p:oleObj spid="_x0000_s4103" name="Document" r:id="rId3" imgW="8684825" imgH="5878055" progId="Word.Document.12">
                  <p:embed/>
                </p:oleObj>
              </mc:Choice>
              <mc:Fallback>
                <p:oleObj name="Document" r:id="rId3" imgW="8684825" imgH="5878055" progId="Word.Documen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 y="1543050"/>
                        <a:ext cx="7962900" cy="539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TextBox 4"/>
          <p:cNvSpPr txBox="1"/>
          <p:nvPr/>
        </p:nvSpPr>
        <p:spPr>
          <a:xfrm>
            <a:off x="457200" y="206514"/>
            <a:ext cx="8229600" cy="707886"/>
          </a:xfrm>
          <a:prstGeom prst="rect">
            <a:avLst/>
          </a:prstGeom>
          <a:solidFill>
            <a:schemeClr val="accent2"/>
          </a:solidFill>
        </p:spPr>
        <p:txBody>
          <a:bodyPr wrap="square" rtlCol="0">
            <a:spAutoFit/>
          </a:bodyPr>
          <a:lstStyle/>
          <a:p>
            <a:pPr algn="ctr"/>
            <a:r>
              <a:rPr lang="id-ID" sz="2000" b="1" dirty="0">
                <a:latin typeface="Arial Narrow" pitchFamily="34" charset="0"/>
                <a:cs typeface="Aharoni" pitchFamily="2" charset="-79"/>
              </a:rPr>
              <a:t>KRITERIA PENILAIAN STANDAR 2 :</a:t>
            </a:r>
          </a:p>
          <a:p>
            <a:pPr algn="ctr"/>
            <a:r>
              <a:rPr lang="id-ID" sz="2000" b="1" dirty="0">
                <a:latin typeface="Arial Narrow" pitchFamily="34" charset="0"/>
              </a:rPr>
              <a:t>Tata pamong, kepemimpinan, sistem  pengelolaan, dan penjaminan mutu.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0"/>
            <a:ext cx="7162800" cy="152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4813" indent="-404813"/>
            <a:endParaRPr lang="en-US" sz="1500" b="1" dirty="0">
              <a:solidFill>
                <a:schemeClr val="tx1"/>
              </a:solidFill>
              <a:latin typeface="Cambria" pitchFamily="18" charset="0"/>
            </a:endParaRPr>
          </a:p>
          <a:p>
            <a:pPr marL="465138" indent="-465138"/>
            <a:r>
              <a:rPr lang="id-ID" sz="1500" b="1" dirty="0">
                <a:solidFill>
                  <a:schemeClr val="tx1"/>
                </a:solidFill>
                <a:latin typeface="Cambria" pitchFamily="18" charset="0"/>
              </a:rPr>
              <a:t>2.1.1 PERGURUAN TINGGI MEMILIKI  TATA PAMONG YANG MEMUNGKINKAN TERLAKSANANYA SECARA KONSISTEN PRINSIP-PRINSIP TATA PAMONG, TERUTAMA YANG TERKAIT DENGAN PELAKU TATA PAMONG (AKTOR)  DAN SISTEM KETATAPAMONGAN YANG BAIK (KELEMBAGAAN, INSTRUMEN, PERANGKAT PENDUKUNG, KEBIJAKAN DAN PERATURAN, SERTA KODE ETIK)</a:t>
            </a:r>
            <a:endParaRPr lang="en-US" sz="1500" b="1" dirty="0">
              <a:solidFill>
                <a:schemeClr val="tx1"/>
              </a:solidFill>
              <a:latin typeface="Cambria" pitchFamily="18" charset="0"/>
            </a:endParaRPr>
          </a:p>
          <a:p>
            <a:pPr marL="404813" indent="-404813"/>
            <a:endParaRPr lang="en-US" sz="1500" b="1" dirty="0">
              <a:solidFill>
                <a:schemeClr val="tx1"/>
              </a:solidFill>
              <a:latin typeface="Cambria" pitchFamily="18" charset="0"/>
            </a:endParaRPr>
          </a:p>
        </p:txBody>
      </p:sp>
      <p:sp>
        <p:nvSpPr>
          <p:cNvPr id="15" name="Rectangle 14"/>
          <p:cNvSpPr/>
          <p:nvPr/>
        </p:nvSpPr>
        <p:spPr>
          <a:xfrm>
            <a:off x="7162800" y="0"/>
            <a:ext cx="1981200" cy="1524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Besarnya Bobot : </a:t>
            </a:r>
            <a:r>
              <a:rPr lang="id-ID" b="1" dirty="0">
                <a:solidFill>
                  <a:srgbClr val="FFFF00"/>
                </a:solidFill>
              </a:rPr>
              <a:t>1.4</a:t>
            </a:r>
            <a:r>
              <a:rPr lang="en-US" b="1" dirty="0">
                <a:solidFill>
                  <a:srgbClr val="FFFF00"/>
                </a:solidFill>
              </a:rPr>
              <a:t>8</a:t>
            </a:r>
            <a:endParaRPr lang="id-ID" dirty="0"/>
          </a:p>
          <a:p>
            <a:pPr algn="ctr"/>
            <a:r>
              <a:rPr lang="id-ID" dirty="0">
                <a:solidFill>
                  <a:schemeClr val="bg1"/>
                </a:solidFill>
              </a:rPr>
              <a:t>Hal-hal yang perlu dibuktikan :</a:t>
            </a:r>
            <a:endParaRPr lang="en-US" dirty="0">
              <a:solidFill>
                <a:schemeClr val="bg1"/>
              </a:solidFill>
            </a:endParaRPr>
          </a:p>
        </p:txBody>
      </p:sp>
      <p:sp>
        <p:nvSpPr>
          <p:cNvPr id="16" name="Rectangle 15"/>
          <p:cNvSpPr/>
          <p:nvPr/>
        </p:nvSpPr>
        <p:spPr>
          <a:xfrm>
            <a:off x="7162800" y="1524000"/>
            <a:ext cx="1981200" cy="5334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200" dirty="0">
                <a:solidFill>
                  <a:schemeClr val="tx1"/>
                </a:solidFill>
                <a:latin typeface="Book Antiqua" pitchFamily="18" charset="0"/>
              </a:rPr>
              <a:t>Peratura</a:t>
            </a:r>
            <a:r>
              <a:rPr lang="en-US" sz="1200" dirty="0">
                <a:solidFill>
                  <a:schemeClr val="tx1"/>
                </a:solidFill>
                <a:latin typeface="Book Antiqua" pitchFamily="18" charset="0"/>
              </a:rPr>
              <a:t>n</a:t>
            </a:r>
            <a:r>
              <a:rPr lang="id-ID" sz="1200" dirty="0">
                <a:solidFill>
                  <a:schemeClr val="tx1"/>
                </a:solidFill>
                <a:latin typeface="Book Antiqua" pitchFamily="18" charset="0"/>
              </a:rPr>
              <a:t>/pedoman/acuan terkait tata pamong</a:t>
            </a:r>
          </a:p>
          <a:p>
            <a:endParaRPr lang="en-US" sz="1200" dirty="0">
              <a:solidFill>
                <a:schemeClr val="tx1"/>
              </a:solidFill>
              <a:latin typeface="Book Antiqua" pitchFamily="18" charset="0"/>
            </a:endParaRPr>
          </a:p>
          <a:p>
            <a:r>
              <a:rPr lang="id-ID" sz="1200" dirty="0">
                <a:solidFill>
                  <a:schemeClr val="tx1"/>
                </a:solidFill>
                <a:latin typeface="Book Antiqua" pitchFamily="18" charset="0"/>
              </a:rPr>
              <a:t>-Kredibel : adanya legalitas lembaga serta WT (wewenang &amp; Tugas), mekanisme pemilihan yang demokratis, adanya mekanisme yang jelas dalam penentuan kebijakan mutu, sasaran mutu, renstra dan RKAT (Rencana Kerja Akademik Tahunan)</a:t>
            </a:r>
            <a:endParaRPr lang="en-US" sz="1200" dirty="0">
              <a:solidFill>
                <a:schemeClr val="tx1"/>
              </a:solidFill>
              <a:latin typeface="Book Antiqua" pitchFamily="18" charset="0"/>
            </a:endParaRPr>
          </a:p>
          <a:p>
            <a:r>
              <a:rPr lang="id-ID" sz="1200" dirty="0">
                <a:solidFill>
                  <a:schemeClr val="tx1"/>
                </a:solidFill>
                <a:latin typeface="Book Antiqua" pitchFamily="18" charset="0"/>
              </a:rPr>
              <a:t>-Transparasi : keterbukaan dan mekanisme komunikasi</a:t>
            </a:r>
          </a:p>
          <a:p>
            <a:r>
              <a:rPr lang="id-ID" sz="1200" dirty="0">
                <a:solidFill>
                  <a:schemeClr val="tx1"/>
                </a:solidFill>
                <a:latin typeface="Book Antiqua" pitchFamily="18" charset="0"/>
              </a:rPr>
              <a:t>-Akuntabilitas : dokumen dan informasi yang dapat diakses, adanya audit internal </a:t>
            </a:r>
            <a:r>
              <a:rPr lang="en-US" sz="1200" dirty="0" err="1">
                <a:solidFill>
                  <a:schemeClr val="tx1"/>
                </a:solidFill>
                <a:latin typeface="Book Antiqua" pitchFamily="18" charset="0"/>
              </a:rPr>
              <a:t>dan</a:t>
            </a:r>
            <a:r>
              <a:rPr lang="id-ID" sz="1200" dirty="0">
                <a:solidFill>
                  <a:schemeClr val="tx1"/>
                </a:solidFill>
                <a:latin typeface="Book Antiqua" pitchFamily="18" charset="0"/>
              </a:rPr>
              <a:t> eksternal</a:t>
            </a:r>
          </a:p>
          <a:p>
            <a:r>
              <a:rPr lang="id-ID" sz="1200" dirty="0">
                <a:solidFill>
                  <a:schemeClr val="tx1"/>
                </a:solidFill>
                <a:latin typeface="Book Antiqua" pitchFamily="18" charset="0"/>
              </a:rPr>
              <a:t>-Tanggung jawab : pertanggung jawaban dalam forum resmi (rapat tahunan)</a:t>
            </a:r>
            <a:endParaRPr lang="en-US" sz="1200" dirty="0">
              <a:solidFill>
                <a:schemeClr val="tx1"/>
              </a:solidFill>
              <a:latin typeface="Book Antiqua" pitchFamily="18" charset="0"/>
            </a:endParaRPr>
          </a:p>
          <a:p>
            <a:r>
              <a:rPr lang="id-ID" sz="1200" dirty="0">
                <a:solidFill>
                  <a:schemeClr val="tx1"/>
                </a:solidFill>
                <a:latin typeface="Book Antiqua" pitchFamily="18" charset="0"/>
              </a:rPr>
              <a:t>-Keadilan : Terbukanya kesempatan  bagi semua orang</a:t>
            </a:r>
          </a:p>
        </p:txBody>
      </p:sp>
      <p:sp>
        <p:nvSpPr>
          <p:cNvPr id="6" name="Content Placeholder 5"/>
          <p:cNvSpPr>
            <a:spLocks noGrp="1"/>
          </p:cNvSpPr>
          <p:nvPr>
            <p:ph idx="1"/>
          </p:nvPr>
        </p:nvSpPr>
        <p:spPr>
          <a:xfrm>
            <a:off x="0" y="1554162"/>
            <a:ext cx="7162800" cy="5303838"/>
          </a:xfrm>
        </p:spPr>
        <p:txBody>
          <a:bodyPr>
            <a:normAutofit lnSpcReduction="10000"/>
          </a:bodyPr>
          <a:lstStyle/>
          <a:p>
            <a:pPr lvl="0">
              <a:spcBef>
                <a:spcPts val="0"/>
              </a:spcBef>
              <a:buClrTx/>
              <a:buSzTx/>
              <a:buFont typeface="Wingdings"/>
              <a:buChar char="à"/>
              <a:defRPr/>
            </a:pPr>
            <a:r>
              <a:rPr lang="id-ID" sz="1800" b="1" dirty="0">
                <a:solidFill>
                  <a:schemeClr val="tx1"/>
                </a:solidFill>
                <a:latin typeface="Arial" pitchFamily="34" charset="0"/>
                <a:cs typeface="Arial" pitchFamily="34" charset="0"/>
              </a:rPr>
              <a:t>Point (4)</a:t>
            </a:r>
          </a:p>
          <a:p>
            <a:pPr lvl="0">
              <a:spcBef>
                <a:spcPts val="0"/>
              </a:spcBef>
              <a:buClrTx/>
              <a:buSzTx/>
              <a:buNone/>
              <a:defRPr/>
            </a:pPr>
            <a:r>
              <a:rPr lang="id-ID" sz="1800" dirty="0">
                <a:solidFill>
                  <a:schemeClr val="tx1"/>
                </a:solidFill>
                <a:latin typeface="Arial"/>
                <a:ea typeface="Times New Roman"/>
              </a:rPr>
              <a:t>	Dokumen, data dan informasi yang sahih dan andal bahwa sistem tata pamong menjamin terwujudnya visi, terlaksananya misi, tercapainya tujuan, berhasilnya strategi yang digunakan, memenuhi lima pilar berikut:</a:t>
            </a:r>
            <a:endParaRPr lang="id-ID" sz="1800" dirty="0">
              <a:solidFill>
                <a:schemeClr val="tx1"/>
              </a:solidFill>
              <a:latin typeface="Times New Roman"/>
              <a:ea typeface="Times New Roman"/>
            </a:endParaRPr>
          </a:p>
          <a:p>
            <a:pPr>
              <a:spcBef>
                <a:spcPts val="0"/>
              </a:spcBef>
              <a:buNone/>
            </a:pPr>
            <a:r>
              <a:rPr lang="id-ID" sz="1800" dirty="0">
                <a:solidFill>
                  <a:schemeClr val="tx1"/>
                </a:solidFill>
                <a:latin typeface="Arial"/>
                <a:ea typeface="Times New Roman"/>
              </a:rPr>
              <a:t>	(1) kredibel</a:t>
            </a:r>
            <a:endParaRPr lang="id-ID" sz="1800" dirty="0">
              <a:solidFill>
                <a:schemeClr val="tx1"/>
              </a:solidFill>
              <a:latin typeface="Times New Roman"/>
              <a:ea typeface="Times New Roman"/>
            </a:endParaRPr>
          </a:p>
          <a:p>
            <a:pPr>
              <a:spcBef>
                <a:spcPts val="0"/>
              </a:spcBef>
              <a:buNone/>
            </a:pPr>
            <a:r>
              <a:rPr lang="id-ID" sz="1800" dirty="0">
                <a:solidFill>
                  <a:schemeClr val="tx1"/>
                </a:solidFill>
                <a:latin typeface="Arial"/>
                <a:ea typeface="Times New Roman"/>
              </a:rPr>
              <a:t>	(2) transparan</a:t>
            </a:r>
            <a:endParaRPr lang="id-ID" sz="1800" dirty="0">
              <a:solidFill>
                <a:schemeClr val="tx1"/>
              </a:solidFill>
              <a:latin typeface="Times New Roman"/>
              <a:ea typeface="Times New Roman"/>
            </a:endParaRPr>
          </a:p>
          <a:p>
            <a:pPr>
              <a:spcBef>
                <a:spcPts val="0"/>
              </a:spcBef>
              <a:buNone/>
            </a:pPr>
            <a:r>
              <a:rPr lang="id-ID" sz="1800" dirty="0">
                <a:solidFill>
                  <a:schemeClr val="tx1"/>
                </a:solidFill>
                <a:latin typeface="Arial"/>
                <a:ea typeface="Times New Roman"/>
              </a:rPr>
              <a:t>	(3) akuntabel</a:t>
            </a:r>
            <a:endParaRPr lang="id-ID" sz="1800" dirty="0">
              <a:solidFill>
                <a:schemeClr val="tx1"/>
              </a:solidFill>
              <a:latin typeface="Times New Roman"/>
              <a:ea typeface="Times New Roman"/>
            </a:endParaRPr>
          </a:p>
          <a:p>
            <a:pPr>
              <a:spcBef>
                <a:spcPts val="0"/>
              </a:spcBef>
              <a:buNone/>
            </a:pPr>
            <a:r>
              <a:rPr lang="id-ID" sz="1800" dirty="0">
                <a:solidFill>
                  <a:schemeClr val="tx1"/>
                </a:solidFill>
                <a:latin typeface="Times New Roman"/>
                <a:ea typeface="Times New Roman"/>
              </a:rPr>
              <a:t>	</a:t>
            </a:r>
            <a:r>
              <a:rPr lang="id-ID" sz="1800" dirty="0">
                <a:solidFill>
                  <a:schemeClr val="tx1"/>
                </a:solidFill>
                <a:latin typeface="Arial"/>
                <a:ea typeface="Times New Roman"/>
              </a:rPr>
              <a:t>(4) bertanggung jawab</a:t>
            </a:r>
            <a:endParaRPr lang="id-ID" sz="1800" dirty="0">
              <a:solidFill>
                <a:schemeClr val="tx1"/>
              </a:solidFill>
              <a:latin typeface="Times New Roman"/>
              <a:ea typeface="Times New Roman"/>
            </a:endParaRPr>
          </a:p>
          <a:p>
            <a:pPr>
              <a:spcBef>
                <a:spcPts val="0"/>
              </a:spcBef>
              <a:buNone/>
            </a:pPr>
            <a:r>
              <a:rPr lang="id-ID" sz="1800" dirty="0">
                <a:solidFill>
                  <a:schemeClr val="tx1"/>
                </a:solidFill>
                <a:latin typeface="Arial"/>
                <a:ea typeface="Times New Roman"/>
              </a:rPr>
              <a:t>	(5) adil</a:t>
            </a:r>
            <a:endParaRPr lang="id-ID" sz="1800" dirty="0">
              <a:solidFill>
                <a:schemeClr val="tx1"/>
              </a:solidFill>
            </a:endParaRPr>
          </a:p>
          <a:p>
            <a:pPr lvl="0">
              <a:spcBef>
                <a:spcPts val="0"/>
              </a:spcBef>
              <a:buClrTx/>
              <a:buSzTx/>
              <a:buNone/>
              <a:defRPr/>
            </a:pPr>
            <a:endParaRPr lang="id-ID" sz="1800" dirty="0">
              <a:solidFill>
                <a:schemeClr val="tx1"/>
              </a:solidFill>
              <a:latin typeface="Arial" pitchFamily="34" charset="0"/>
              <a:ea typeface="Times New Roman"/>
              <a:cs typeface="Arial" pitchFamily="34" charset="0"/>
            </a:endParaRPr>
          </a:p>
          <a:p>
            <a:pPr lvl="0">
              <a:spcBef>
                <a:spcPts val="0"/>
              </a:spcBef>
              <a:buClrTx/>
              <a:buSzTx/>
              <a:buFont typeface="Wingdings"/>
              <a:buChar char="à"/>
              <a:defRPr/>
            </a:pPr>
            <a:r>
              <a:rPr lang="id-ID" sz="1800" b="1" dirty="0">
                <a:solidFill>
                  <a:schemeClr val="tx1"/>
                </a:solidFill>
                <a:latin typeface="Arial" pitchFamily="34" charset="0"/>
                <a:ea typeface="Times New Roman"/>
                <a:cs typeface="Arial" pitchFamily="34" charset="0"/>
                <a:sym typeface="Wingdings" pitchFamily="2" charset="2"/>
              </a:rPr>
              <a:t>Point </a:t>
            </a:r>
            <a:r>
              <a:rPr lang="id-ID" sz="1800" b="1" dirty="0">
                <a:solidFill>
                  <a:schemeClr val="tx1"/>
                </a:solidFill>
                <a:latin typeface="Arial" pitchFamily="34" charset="0"/>
                <a:ea typeface="Times New Roman"/>
                <a:cs typeface="Arial" pitchFamily="34" charset="0"/>
              </a:rPr>
              <a:t>(3)</a:t>
            </a:r>
          </a:p>
          <a:p>
            <a:pPr lvl="0">
              <a:spcBef>
                <a:spcPts val="0"/>
              </a:spcBef>
              <a:buClrTx/>
              <a:buSzTx/>
              <a:buNone/>
              <a:defRPr/>
            </a:pPr>
            <a:r>
              <a:rPr lang="id-ID" sz="1800" b="1" dirty="0">
                <a:solidFill>
                  <a:schemeClr val="tx1"/>
                </a:solidFill>
                <a:latin typeface="Arial" pitchFamily="34" charset="0"/>
                <a:ea typeface="Times New Roman"/>
                <a:cs typeface="Arial" pitchFamily="34" charset="0"/>
              </a:rPr>
              <a:t>	</a:t>
            </a:r>
            <a:r>
              <a:rPr lang="id-ID" sz="1800" dirty="0">
                <a:solidFill>
                  <a:schemeClr val="tx1"/>
                </a:solidFill>
                <a:latin typeface="Arial"/>
                <a:ea typeface="Times New Roman"/>
              </a:rPr>
              <a:t>Dokumen, data dan informasi yang sahih dan andal bahwa sistem tata pamong menjamin terwujudnya visi, terlaksananya misi, tercapainya tujuan, berhasilnya strategi yang digunakan, memenuhi empat dari lima pilar berikut:</a:t>
            </a:r>
            <a:endParaRPr lang="id-ID" sz="1800" dirty="0">
              <a:solidFill>
                <a:schemeClr val="tx1"/>
              </a:solidFill>
              <a:latin typeface="Times New Roman"/>
              <a:ea typeface="Times New Roman"/>
            </a:endParaRPr>
          </a:p>
          <a:p>
            <a:pPr>
              <a:spcBef>
                <a:spcPts val="0"/>
              </a:spcBef>
              <a:buNone/>
            </a:pPr>
            <a:r>
              <a:rPr lang="id-ID" sz="1800" dirty="0">
                <a:solidFill>
                  <a:schemeClr val="tx1"/>
                </a:solidFill>
                <a:latin typeface="Arial"/>
                <a:ea typeface="Times New Roman"/>
              </a:rPr>
              <a:t>	(1) kredibel</a:t>
            </a:r>
            <a:endParaRPr lang="id-ID" sz="1800" dirty="0">
              <a:solidFill>
                <a:schemeClr val="tx1"/>
              </a:solidFill>
              <a:latin typeface="Times New Roman"/>
              <a:ea typeface="Times New Roman"/>
            </a:endParaRPr>
          </a:p>
          <a:p>
            <a:pPr>
              <a:spcBef>
                <a:spcPts val="0"/>
              </a:spcBef>
              <a:buNone/>
            </a:pPr>
            <a:r>
              <a:rPr lang="id-ID" sz="1800" dirty="0">
                <a:solidFill>
                  <a:schemeClr val="tx1"/>
                </a:solidFill>
                <a:latin typeface="Arial"/>
                <a:ea typeface="Times New Roman"/>
              </a:rPr>
              <a:t>	(2) transparan</a:t>
            </a:r>
            <a:endParaRPr lang="id-ID" sz="1800" dirty="0">
              <a:solidFill>
                <a:schemeClr val="tx1"/>
              </a:solidFill>
              <a:latin typeface="Times New Roman"/>
              <a:ea typeface="Times New Roman"/>
            </a:endParaRPr>
          </a:p>
          <a:p>
            <a:pPr>
              <a:spcBef>
                <a:spcPts val="0"/>
              </a:spcBef>
              <a:buNone/>
            </a:pPr>
            <a:r>
              <a:rPr lang="id-ID" sz="1800" dirty="0">
                <a:solidFill>
                  <a:schemeClr val="tx1"/>
                </a:solidFill>
                <a:latin typeface="Arial"/>
                <a:ea typeface="Times New Roman"/>
              </a:rPr>
              <a:t>	(3) akuntabel</a:t>
            </a:r>
            <a:endParaRPr lang="id-ID" sz="1800" dirty="0">
              <a:solidFill>
                <a:schemeClr val="tx1"/>
              </a:solidFill>
              <a:latin typeface="Times New Roman"/>
              <a:ea typeface="Times New Roman"/>
            </a:endParaRPr>
          </a:p>
          <a:p>
            <a:pPr>
              <a:spcBef>
                <a:spcPts val="0"/>
              </a:spcBef>
              <a:buNone/>
            </a:pPr>
            <a:r>
              <a:rPr lang="id-ID" sz="1800" dirty="0">
                <a:solidFill>
                  <a:schemeClr val="tx1"/>
                </a:solidFill>
                <a:latin typeface="Times New Roman"/>
                <a:ea typeface="Times New Roman"/>
              </a:rPr>
              <a:t>	</a:t>
            </a:r>
            <a:r>
              <a:rPr lang="id-ID" sz="1800" dirty="0">
                <a:solidFill>
                  <a:schemeClr val="tx1"/>
                </a:solidFill>
                <a:latin typeface="Arial"/>
                <a:ea typeface="Times New Roman"/>
              </a:rPr>
              <a:t>(4) bertanggung jawab</a:t>
            </a:r>
            <a:endParaRPr lang="id-ID" sz="1800" dirty="0">
              <a:solidFill>
                <a:schemeClr val="tx1"/>
              </a:solidFill>
              <a:latin typeface="Times New Roman"/>
              <a:ea typeface="Times New Roman"/>
            </a:endParaRPr>
          </a:p>
          <a:p>
            <a:pPr>
              <a:spcBef>
                <a:spcPts val="0"/>
              </a:spcBef>
              <a:buNone/>
            </a:pPr>
            <a:r>
              <a:rPr lang="id-ID" sz="1800" dirty="0">
                <a:solidFill>
                  <a:schemeClr val="tx1"/>
                </a:solidFill>
                <a:latin typeface="Arial"/>
                <a:ea typeface="Times New Roman"/>
              </a:rPr>
              <a:t>	(5) adil</a:t>
            </a:r>
            <a:endParaRPr lang="id-ID" sz="1800" dirty="0">
              <a:solidFill>
                <a:schemeClr val="tx1"/>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1720</TotalTime>
  <Words>2213</Words>
  <Application>Microsoft Office PowerPoint</Application>
  <PresentationFormat>On-screen Show (4:3)</PresentationFormat>
  <Paragraphs>553</Paragraphs>
  <Slides>33</Slides>
  <Notes>0</Notes>
  <HiddenSlides>0</HiddenSlides>
  <MMClips>0</MMClips>
  <ScaleCrop>false</ScaleCrop>
  <HeadingPairs>
    <vt:vector size="8" baseType="variant">
      <vt:variant>
        <vt:lpstr>Fonts Used</vt:lpstr>
      </vt:variant>
      <vt:variant>
        <vt:i4>12</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7" baseType="lpstr">
      <vt:lpstr>Aharoni</vt:lpstr>
      <vt:lpstr>Arial</vt:lpstr>
      <vt:lpstr>Arial Narrow</vt:lpstr>
      <vt:lpstr>Bauhaus 93</vt:lpstr>
      <vt:lpstr>Book Antiqua</vt:lpstr>
      <vt:lpstr>Calibri</vt:lpstr>
      <vt:lpstr>Cambria</vt:lpstr>
      <vt:lpstr>Times New Roman</vt:lpstr>
      <vt:lpstr>Tw Cen MT</vt:lpstr>
      <vt:lpstr>Tw Cen MT Condensed</vt:lpstr>
      <vt:lpstr>Wingdings</vt:lpstr>
      <vt:lpstr>Wingdings 3</vt:lpstr>
      <vt:lpstr>Integral</vt:lpstr>
      <vt:lpstr>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BUKTI YANG DIPERSIAPKAN DALAM  PENILAIAN  STANDAR 2 : Tata pamong, kepemimpinan, sistem  pengelolaan, dan penjaminan mutu</vt:lpstr>
      <vt:lpstr>PowerPoint Presentation</vt:lpstr>
      <vt:lpstr>PowerPoint Presentation</vt:lpstr>
      <vt:lpstr> DOKUMEN  MINIMAL YANG HARUS DISEDIAKAN INSTITUSI PERGURUAN TINGGI PADA SAAT ASESMEN LAPANGAN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Kejelasan,  kerealistikan, dan keterkaitan antar visi, misi, tujuan dan sasaran perguruan tinggi, dan pemangku kepentingan yang terlibat.</dc:title>
  <dc:creator>BP UII</dc:creator>
  <cp:lastModifiedBy>Pupung</cp:lastModifiedBy>
  <cp:revision>260</cp:revision>
  <dcterms:created xsi:type="dcterms:W3CDTF">2013-04-29T02:58:39Z</dcterms:created>
  <dcterms:modified xsi:type="dcterms:W3CDTF">2016-11-09T15:25:11Z</dcterms:modified>
</cp:coreProperties>
</file>