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49"/>
  </p:notesMasterIdLst>
  <p:handoutMasterIdLst>
    <p:handoutMasterId r:id="rId50"/>
  </p:handoutMasterIdLst>
  <p:sldIdLst>
    <p:sldId id="613" r:id="rId2"/>
    <p:sldId id="633" r:id="rId3"/>
    <p:sldId id="627" r:id="rId4"/>
    <p:sldId id="618" r:id="rId5"/>
    <p:sldId id="619" r:id="rId6"/>
    <p:sldId id="620" r:id="rId7"/>
    <p:sldId id="624" r:id="rId8"/>
    <p:sldId id="573" r:id="rId9"/>
    <p:sldId id="576" r:id="rId10"/>
    <p:sldId id="575" r:id="rId11"/>
    <p:sldId id="577" r:id="rId12"/>
    <p:sldId id="578" r:id="rId13"/>
    <p:sldId id="579" r:id="rId14"/>
    <p:sldId id="582" r:id="rId15"/>
    <p:sldId id="580" r:id="rId16"/>
    <p:sldId id="581" r:id="rId17"/>
    <p:sldId id="584" r:id="rId18"/>
    <p:sldId id="583" r:id="rId19"/>
    <p:sldId id="586" r:id="rId20"/>
    <p:sldId id="585" r:id="rId21"/>
    <p:sldId id="588" r:id="rId22"/>
    <p:sldId id="587" r:id="rId23"/>
    <p:sldId id="610" r:id="rId24"/>
    <p:sldId id="589" r:id="rId25"/>
    <p:sldId id="591" r:id="rId26"/>
    <p:sldId id="590" r:id="rId27"/>
    <p:sldId id="592" r:id="rId28"/>
    <p:sldId id="595" r:id="rId29"/>
    <p:sldId id="594" r:id="rId30"/>
    <p:sldId id="596" r:id="rId31"/>
    <p:sldId id="597" r:id="rId32"/>
    <p:sldId id="599" r:id="rId33"/>
    <p:sldId id="598" r:id="rId34"/>
    <p:sldId id="600" r:id="rId35"/>
    <p:sldId id="601" r:id="rId36"/>
    <p:sldId id="603" r:id="rId37"/>
    <p:sldId id="604" r:id="rId38"/>
    <p:sldId id="605" r:id="rId39"/>
    <p:sldId id="602" r:id="rId40"/>
    <p:sldId id="607" r:id="rId41"/>
    <p:sldId id="606" r:id="rId42"/>
    <p:sldId id="608" r:id="rId43"/>
    <p:sldId id="615" r:id="rId44"/>
    <p:sldId id="629" r:id="rId45"/>
    <p:sldId id="628" r:id="rId46"/>
    <p:sldId id="630" r:id="rId47"/>
    <p:sldId id="632" r:id="rId48"/>
  </p:sldIdLst>
  <p:sldSz cx="9144000" cy="6858000" type="screen4x3"/>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7C80"/>
    <a:srgbClr val="FFFF99"/>
    <a:srgbClr val="FF6699"/>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36"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C4F82300-F048-4243-9F0A-60743BA003DD}" type="datetimeFigureOut">
              <a:rPr lang="id-ID" smtClean="0"/>
              <a:pPr/>
              <a:t>09/11/2016</a:t>
            </a:fld>
            <a:endParaRPr lang="id-ID"/>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BFA993A9-6636-4B19-B35F-E7AF0BC74651}"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CD7185C1-60FD-4EDE-A5B6-8ABC4F84607F}" type="datetimeFigureOut">
              <a:rPr lang="en-US" smtClean="0"/>
              <a:pPr/>
              <a:t>11/9/2016</a:t>
            </a:fld>
            <a:endParaRPr lang="en-US"/>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FA1AA766-FD0F-4C43-8337-98243F37F32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14" y="6"/>
            <a:ext cx="9143987" cy="4571997"/>
          </a:xfrm>
          <a:custGeom>
            <a:avLst/>
            <a:gdLst/>
            <a:ahLst/>
            <a:cxnLst/>
            <a:rect l="l" t="t" r="r" b="b"/>
            <a:pathLst>
              <a:path w="9143987" h="4571997">
                <a:moveTo>
                  <a:pt x="1" y="4316132"/>
                </a:moveTo>
                <a:lnTo>
                  <a:pt x="255863" y="4571994"/>
                </a:lnTo>
                <a:lnTo>
                  <a:pt x="203619" y="4571994"/>
                </a:lnTo>
                <a:lnTo>
                  <a:pt x="1" y="4368376"/>
                </a:lnTo>
                <a:close/>
                <a:moveTo>
                  <a:pt x="9143985" y="4208793"/>
                </a:moveTo>
                <a:lnTo>
                  <a:pt x="9143985" y="4261037"/>
                </a:lnTo>
                <a:lnTo>
                  <a:pt x="8833027" y="4571996"/>
                </a:lnTo>
                <a:lnTo>
                  <a:pt x="8780783" y="4571996"/>
                </a:lnTo>
                <a:close/>
                <a:moveTo>
                  <a:pt x="8664832" y="4076819"/>
                </a:moveTo>
                <a:lnTo>
                  <a:pt x="8775657" y="4076819"/>
                </a:lnTo>
                <a:lnTo>
                  <a:pt x="8775657" y="4187644"/>
                </a:lnTo>
                <a:lnTo>
                  <a:pt x="8664832" y="4187644"/>
                </a:lnTo>
                <a:close/>
                <a:moveTo>
                  <a:pt x="7614024" y="4076819"/>
                </a:moveTo>
                <a:lnTo>
                  <a:pt x="7724849" y="4076819"/>
                </a:lnTo>
                <a:lnTo>
                  <a:pt x="7724849" y="4187644"/>
                </a:lnTo>
                <a:lnTo>
                  <a:pt x="7614024" y="4187644"/>
                </a:lnTo>
                <a:close/>
                <a:moveTo>
                  <a:pt x="6563216" y="4076819"/>
                </a:moveTo>
                <a:lnTo>
                  <a:pt x="6674041" y="4076819"/>
                </a:lnTo>
                <a:lnTo>
                  <a:pt x="6674041" y="4187644"/>
                </a:lnTo>
                <a:lnTo>
                  <a:pt x="6563216" y="4187644"/>
                </a:lnTo>
                <a:close/>
                <a:moveTo>
                  <a:pt x="5512408" y="4076819"/>
                </a:moveTo>
                <a:lnTo>
                  <a:pt x="5623233" y="4076819"/>
                </a:lnTo>
                <a:lnTo>
                  <a:pt x="5623233" y="4187644"/>
                </a:lnTo>
                <a:lnTo>
                  <a:pt x="5512408" y="4187644"/>
                </a:lnTo>
                <a:close/>
                <a:moveTo>
                  <a:pt x="4461600" y="4076819"/>
                </a:moveTo>
                <a:lnTo>
                  <a:pt x="4572425" y="4076819"/>
                </a:lnTo>
                <a:lnTo>
                  <a:pt x="4572425" y="4187644"/>
                </a:lnTo>
                <a:lnTo>
                  <a:pt x="4461600" y="4187644"/>
                </a:lnTo>
                <a:close/>
                <a:moveTo>
                  <a:pt x="3410793" y="4076819"/>
                </a:moveTo>
                <a:lnTo>
                  <a:pt x="3521618" y="4076819"/>
                </a:lnTo>
                <a:lnTo>
                  <a:pt x="3521618" y="4187644"/>
                </a:lnTo>
                <a:lnTo>
                  <a:pt x="3410793" y="4187644"/>
                </a:lnTo>
                <a:close/>
                <a:moveTo>
                  <a:pt x="2359985" y="4076819"/>
                </a:moveTo>
                <a:lnTo>
                  <a:pt x="2470810" y="4076819"/>
                </a:lnTo>
                <a:lnTo>
                  <a:pt x="2470810" y="4187644"/>
                </a:lnTo>
                <a:lnTo>
                  <a:pt x="2359985" y="4187644"/>
                </a:lnTo>
                <a:close/>
                <a:moveTo>
                  <a:pt x="1309177" y="4076819"/>
                </a:moveTo>
                <a:lnTo>
                  <a:pt x="1420002" y="4076819"/>
                </a:lnTo>
                <a:lnTo>
                  <a:pt x="1420002" y="4187644"/>
                </a:lnTo>
                <a:lnTo>
                  <a:pt x="1309177" y="4187644"/>
                </a:lnTo>
                <a:close/>
                <a:moveTo>
                  <a:pt x="258369" y="4076819"/>
                </a:moveTo>
                <a:lnTo>
                  <a:pt x="369194" y="4076819"/>
                </a:lnTo>
                <a:lnTo>
                  <a:pt x="369194" y="4187644"/>
                </a:lnTo>
                <a:lnTo>
                  <a:pt x="258369" y="4187644"/>
                </a:lnTo>
                <a:close/>
                <a:moveTo>
                  <a:pt x="8139428" y="3551212"/>
                </a:moveTo>
                <a:lnTo>
                  <a:pt x="8250253" y="3551212"/>
                </a:lnTo>
                <a:lnTo>
                  <a:pt x="8250253" y="3662037"/>
                </a:lnTo>
                <a:lnTo>
                  <a:pt x="8139428" y="3662037"/>
                </a:lnTo>
                <a:close/>
                <a:moveTo>
                  <a:pt x="7088620" y="3551212"/>
                </a:moveTo>
                <a:lnTo>
                  <a:pt x="7199445" y="3551212"/>
                </a:lnTo>
                <a:lnTo>
                  <a:pt x="7199445" y="3662037"/>
                </a:lnTo>
                <a:lnTo>
                  <a:pt x="7088620" y="3662037"/>
                </a:lnTo>
                <a:close/>
                <a:moveTo>
                  <a:pt x="6037812" y="3551212"/>
                </a:moveTo>
                <a:lnTo>
                  <a:pt x="6148637" y="3551212"/>
                </a:lnTo>
                <a:lnTo>
                  <a:pt x="6148637" y="3662037"/>
                </a:lnTo>
                <a:lnTo>
                  <a:pt x="6037812" y="3662037"/>
                </a:lnTo>
                <a:close/>
                <a:moveTo>
                  <a:pt x="4987004" y="3551212"/>
                </a:moveTo>
                <a:lnTo>
                  <a:pt x="5097829" y="3551212"/>
                </a:lnTo>
                <a:lnTo>
                  <a:pt x="5097829" y="3662037"/>
                </a:lnTo>
                <a:lnTo>
                  <a:pt x="4987004" y="3662037"/>
                </a:lnTo>
                <a:close/>
                <a:moveTo>
                  <a:pt x="3936204" y="3551212"/>
                </a:moveTo>
                <a:lnTo>
                  <a:pt x="4047028" y="3551212"/>
                </a:lnTo>
                <a:lnTo>
                  <a:pt x="4047028" y="3662037"/>
                </a:lnTo>
                <a:lnTo>
                  <a:pt x="3936204" y="3662037"/>
                </a:lnTo>
                <a:close/>
                <a:moveTo>
                  <a:pt x="2885395" y="3551212"/>
                </a:moveTo>
                <a:lnTo>
                  <a:pt x="2996220" y="3551212"/>
                </a:lnTo>
                <a:lnTo>
                  <a:pt x="2996220" y="3662037"/>
                </a:lnTo>
                <a:lnTo>
                  <a:pt x="2885395" y="3662037"/>
                </a:lnTo>
                <a:close/>
                <a:moveTo>
                  <a:pt x="1834587" y="3551212"/>
                </a:moveTo>
                <a:lnTo>
                  <a:pt x="1945412" y="3551212"/>
                </a:lnTo>
                <a:lnTo>
                  <a:pt x="1945412" y="3662037"/>
                </a:lnTo>
                <a:lnTo>
                  <a:pt x="1834587" y="3662037"/>
                </a:lnTo>
                <a:close/>
                <a:moveTo>
                  <a:pt x="783778" y="3551212"/>
                </a:moveTo>
                <a:lnTo>
                  <a:pt x="894603" y="3551212"/>
                </a:lnTo>
                <a:lnTo>
                  <a:pt x="894603" y="3662037"/>
                </a:lnTo>
                <a:lnTo>
                  <a:pt x="783778" y="3662037"/>
                </a:lnTo>
                <a:close/>
                <a:moveTo>
                  <a:pt x="2942310" y="3107962"/>
                </a:moveTo>
                <a:lnTo>
                  <a:pt x="2470818" y="3579456"/>
                </a:lnTo>
                <a:lnTo>
                  <a:pt x="2470818" y="3634904"/>
                </a:lnTo>
                <a:lnTo>
                  <a:pt x="2942310" y="4106399"/>
                </a:lnTo>
                <a:lnTo>
                  <a:pt x="3410800" y="3637911"/>
                </a:lnTo>
                <a:lnTo>
                  <a:pt x="3410800" y="3576450"/>
                </a:lnTo>
                <a:close/>
                <a:moveTo>
                  <a:pt x="8195700" y="3107962"/>
                </a:moveTo>
                <a:lnTo>
                  <a:pt x="7724849" y="3578813"/>
                </a:lnTo>
                <a:lnTo>
                  <a:pt x="7724849" y="3635545"/>
                </a:lnTo>
                <a:lnTo>
                  <a:pt x="8195702" y="4106398"/>
                </a:lnTo>
                <a:lnTo>
                  <a:pt x="8664832" y="3637268"/>
                </a:lnTo>
                <a:lnTo>
                  <a:pt x="8664832" y="3577094"/>
                </a:lnTo>
                <a:close/>
                <a:moveTo>
                  <a:pt x="5043655" y="3107962"/>
                </a:moveTo>
                <a:lnTo>
                  <a:pt x="4572425" y="3579192"/>
                </a:lnTo>
                <a:lnTo>
                  <a:pt x="4572425" y="3635169"/>
                </a:lnTo>
                <a:lnTo>
                  <a:pt x="5043654" y="4106399"/>
                </a:lnTo>
                <a:lnTo>
                  <a:pt x="5512408" y="3637645"/>
                </a:lnTo>
                <a:lnTo>
                  <a:pt x="5512408" y="3576714"/>
                </a:lnTo>
                <a:close/>
                <a:moveTo>
                  <a:pt x="840943" y="3107962"/>
                </a:moveTo>
                <a:lnTo>
                  <a:pt x="369199" y="3579705"/>
                </a:lnTo>
                <a:lnTo>
                  <a:pt x="369199" y="3634656"/>
                </a:lnTo>
                <a:lnTo>
                  <a:pt x="840943" y="4106401"/>
                </a:lnTo>
                <a:lnTo>
                  <a:pt x="1309186" y="3638165"/>
                </a:lnTo>
                <a:lnTo>
                  <a:pt x="1309186" y="3576196"/>
                </a:lnTo>
                <a:close/>
                <a:moveTo>
                  <a:pt x="3992991" y="3107961"/>
                </a:moveTo>
                <a:lnTo>
                  <a:pt x="3521625" y="3579327"/>
                </a:lnTo>
                <a:lnTo>
                  <a:pt x="3521625" y="3635034"/>
                </a:lnTo>
                <a:lnTo>
                  <a:pt x="3992992" y="4106400"/>
                </a:lnTo>
                <a:lnTo>
                  <a:pt x="4461600" y="3637773"/>
                </a:lnTo>
                <a:lnTo>
                  <a:pt x="4461600" y="3576588"/>
                </a:lnTo>
                <a:close/>
                <a:moveTo>
                  <a:pt x="1891629" y="3107961"/>
                </a:moveTo>
                <a:lnTo>
                  <a:pt x="1420011" y="3579585"/>
                </a:lnTo>
                <a:lnTo>
                  <a:pt x="1420011" y="3634777"/>
                </a:lnTo>
                <a:lnTo>
                  <a:pt x="1891629" y="4106400"/>
                </a:lnTo>
                <a:lnTo>
                  <a:pt x="2359993" y="3638038"/>
                </a:lnTo>
                <a:lnTo>
                  <a:pt x="2359993" y="3576322"/>
                </a:lnTo>
                <a:close/>
                <a:moveTo>
                  <a:pt x="6094336" y="3107961"/>
                </a:moveTo>
                <a:lnTo>
                  <a:pt x="5623233" y="3579064"/>
                </a:lnTo>
                <a:lnTo>
                  <a:pt x="5623233" y="3635295"/>
                </a:lnTo>
                <a:lnTo>
                  <a:pt x="6094336" y="4106399"/>
                </a:lnTo>
                <a:lnTo>
                  <a:pt x="6563216" y="3637520"/>
                </a:lnTo>
                <a:lnTo>
                  <a:pt x="6563216" y="3576841"/>
                </a:lnTo>
                <a:close/>
                <a:moveTo>
                  <a:pt x="7145019" y="3107960"/>
                </a:moveTo>
                <a:lnTo>
                  <a:pt x="6674041" y="3578938"/>
                </a:lnTo>
                <a:lnTo>
                  <a:pt x="6674041" y="3635421"/>
                </a:lnTo>
                <a:lnTo>
                  <a:pt x="7145018" y="4106399"/>
                </a:lnTo>
                <a:lnTo>
                  <a:pt x="7614024" y="3637394"/>
                </a:lnTo>
                <a:lnTo>
                  <a:pt x="7614024" y="3576965"/>
                </a:lnTo>
                <a:close/>
                <a:moveTo>
                  <a:pt x="8664832" y="3027337"/>
                </a:moveTo>
                <a:lnTo>
                  <a:pt x="8775657" y="3027337"/>
                </a:lnTo>
                <a:lnTo>
                  <a:pt x="8775657" y="3138162"/>
                </a:lnTo>
                <a:lnTo>
                  <a:pt x="8664832" y="3138162"/>
                </a:lnTo>
                <a:close/>
                <a:moveTo>
                  <a:pt x="7614024" y="3027337"/>
                </a:moveTo>
                <a:lnTo>
                  <a:pt x="7724849" y="3027337"/>
                </a:lnTo>
                <a:lnTo>
                  <a:pt x="7724849" y="3138162"/>
                </a:lnTo>
                <a:lnTo>
                  <a:pt x="7614024" y="3138162"/>
                </a:lnTo>
                <a:close/>
                <a:moveTo>
                  <a:pt x="6563216" y="3027337"/>
                </a:moveTo>
                <a:lnTo>
                  <a:pt x="6674041" y="3027337"/>
                </a:lnTo>
                <a:lnTo>
                  <a:pt x="6674041" y="3138162"/>
                </a:lnTo>
                <a:lnTo>
                  <a:pt x="6563216" y="3138162"/>
                </a:lnTo>
                <a:close/>
                <a:moveTo>
                  <a:pt x="5512408" y="3027337"/>
                </a:moveTo>
                <a:lnTo>
                  <a:pt x="5623233" y="3027337"/>
                </a:lnTo>
                <a:lnTo>
                  <a:pt x="5623233" y="3138162"/>
                </a:lnTo>
                <a:lnTo>
                  <a:pt x="5512408" y="3138162"/>
                </a:lnTo>
                <a:close/>
                <a:moveTo>
                  <a:pt x="4461600" y="3027337"/>
                </a:moveTo>
                <a:lnTo>
                  <a:pt x="4572425" y="3027337"/>
                </a:lnTo>
                <a:lnTo>
                  <a:pt x="4572425" y="3138162"/>
                </a:lnTo>
                <a:lnTo>
                  <a:pt x="4461600" y="3138162"/>
                </a:lnTo>
                <a:close/>
                <a:moveTo>
                  <a:pt x="3410798" y="3027337"/>
                </a:moveTo>
                <a:lnTo>
                  <a:pt x="3521622" y="3027337"/>
                </a:lnTo>
                <a:lnTo>
                  <a:pt x="3521622" y="3138162"/>
                </a:lnTo>
                <a:lnTo>
                  <a:pt x="3410798" y="3138162"/>
                </a:lnTo>
                <a:close/>
                <a:moveTo>
                  <a:pt x="2359990" y="3027337"/>
                </a:moveTo>
                <a:lnTo>
                  <a:pt x="2470815" y="3027337"/>
                </a:lnTo>
                <a:lnTo>
                  <a:pt x="2470815" y="3138162"/>
                </a:lnTo>
                <a:lnTo>
                  <a:pt x="2359990" y="3138162"/>
                </a:lnTo>
                <a:close/>
                <a:moveTo>
                  <a:pt x="1309183" y="3027337"/>
                </a:moveTo>
                <a:lnTo>
                  <a:pt x="1420008" y="3027337"/>
                </a:lnTo>
                <a:lnTo>
                  <a:pt x="1420008" y="3138162"/>
                </a:lnTo>
                <a:lnTo>
                  <a:pt x="1309183" y="3138162"/>
                </a:lnTo>
                <a:close/>
                <a:moveTo>
                  <a:pt x="258373" y="3027337"/>
                </a:moveTo>
                <a:lnTo>
                  <a:pt x="369197" y="3027337"/>
                </a:lnTo>
                <a:lnTo>
                  <a:pt x="369197" y="3138162"/>
                </a:lnTo>
                <a:lnTo>
                  <a:pt x="258373" y="3138162"/>
                </a:lnTo>
                <a:close/>
                <a:moveTo>
                  <a:pt x="7642081" y="2610898"/>
                </a:moveTo>
                <a:lnTo>
                  <a:pt x="7171142" y="3081837"/>
                </a:lnTo>
                <a:lnTo>
                  <a:pt x="7640516" y="3551212"/>
                </a:lnTo>
                <a:lnTo>
                  <a:pt x="7700206" y="3551212"/>
                </a:lnTo>
                <a:lnTo>
                  <a:pt x="8169578" y="3081840"/>
                </a:lnTo>
                <a:lnTo>
                  <a:pt x="7698636" y="2610898"/>
                </a:lnTo>
                <a:close/>
                <a:moveTo>
                  <a:pt x="6591400" y="2610898"/>
                </a:moveTo>
                <a:lnTo>
                  <a:pt x="6120458" y="3081839"/>
                </a:lnTo>
                <a:lnTo>
                  <a:pt x="6589831" y="3551212"/>
                </a:lnTo>
                <a:lnTo>
                  <a:pt x="6649523" y="3551212"/>
                </a:lnTo>
                <a:lnTo>
                  <a:pt x="7118897" y="3081838"/>
                </a:lnTo>
                <a:lnTo>
                  <a:pt x="6647958" y="2610898"/>
                </a:lnTo>
                <a:close/>
                <a:moveTo>
                  <a:pt x="5540719" y="2610898"/>
                </a:moveTo>
                <a:lnTo>
                  <a:pt x="5069777" y="3081840"/>
                </a:lnTo>
                <a:lnTo>
                  <a:pt x="5539149" y="3551212"/>
                </a:lnTo>
                <a:lnTo>
                  <a:pt x="5598841" y="3551212"/>
                </a:lnTo>
                <a:lnTo>
                  <a:pt x="6068214" y="3081839"/>
                </a:lnTo>
                <a:lnTo>
                  <a:pt x="5597273" y="2610898"/>
                </a:lnTo>
                <a:close/>
                <a:moveTo>
                  <a:pt x="4490037" y="2610898"/>
                </a:moveTo>
                <a:lnTo>
                  <a:pt x="4019113" y="3081839"/>
                </a:lnTo>
                <a:lnTo>
                  <a:pt x="4488468" y="3551212"/>
                </a:lnTo>
                <a:lnTo>
                  <a:pt x="4548161" y="3551212"/>
                </a:lnTo>
                <a:lnTo>
                  <a:pt x="5017533" y="3081840"/>
                </a:lnTo>
                <a:lnTo>
                  <a:pt x="4546591" y="2610898"/>
                </a:lnTo>
                <a:close/>
                <a:moveTo>
                  <a:pt x="3439375" y="2610898"/>
                </a:moveTo>
                <a:lnTo>
                  <a:pt x="2968432" y="3081840"/>
                </a:lnTo>
                <a:lnTo>
                  <a:pt x="3437804" y="3551212"/>
                </a:lnTo>
                <a:lnTo>
                  <a:pt x="3497496" y="3551212"/>
                </a:lnTo>
                <a:lnTo>
                  <a:pt x="3966869" y="3081840"/>
                </a:lnTo>
                <a:lnTo>
                  <a:pt x="3495925" y="2610898"/>
                </a:lnTo>
                <a:close/>
                <a:moveTo>
                  <a:pt x="2388694" y="2610898"/>
                </a:moveTo>
                <a:lnTo>
                  <a:pt x="1917751" y="3081839"/>
                </a:lnTo>
                <a:lnTo>
                  <a:pt x="2387125" y="3551212"/>
                </a:lnTo>
                <a:lnTo>
                  <a:pt x="2446818" y="3551212"/>
                </a:lnTo>
                <a:lnTo>
                  <a:pt x="2916188" y="3081841"/>
                </a:lnTo>
                <a:lnTo>
                  <a:pt x="2445246" y="2610898"/>
                </a:lnTo>
                <a:close/>
                <a:moveTo>
                  <a:pt x="1338016" y="2610898"/>
                </a:moveTo>
                <a:lnTo>
                  <a:pt x="867065" y="3081840"/>
                </a:lnTo>
                <a:lnTo>
                  <a:pt x="1336446" y="3551212"/>
                </a:lnTo>
                <a:lnTo>
                  <a:pt x="1396142" y="3551212"/>
                </a:lnTo>
                <a:lnTo>
                  <a:pt x="1865507" y="3081839"/>
                </a:lnTo>
                <a:lnTo>
                  <a:pt x="1394572" y="2610898"/>
                </a:lnTo>
                <a:close/>
                <a:moveTo>
                  <a:pt x="8139428" y="2500073"/>
                </a:moveTo>
                <a:lnTo>
                  <a:pt x="8250253" y="2500073"/>
                </a:lnTo>
                <a:lnTo>
                  <a:pt x="8250253" y="2610898"/>
                </a:lnTo>
                <a:lnTo>
                  <a:pt x="8139428" y="2610898"/>
                </a:lnTo>
                <a:close/>
                <a:moveTo>
                  <a:pt x="7088620" y="2500073"/>
                </a:moveTo>
                <a:lnTo>
                  <a:pt x="7199445" y="2500073"/>
                </a:lnTo>
                <a:lnTo>
                  <a:pt x="7199445" y="2610898"/>
                </a:lnTo>
                <a:lnTo>
                  <a:pt x="7088620" y="2610898"/>
                </a:lnTo>
                <a:close/>
                <a:moveTo>
                  <a:pt x="6037812" y="2500073"/>
                </a:moveTo>
                <a:lnTo>
                  <a:pt x="6148637" y="2500073"/>
                </a:lnTo>
                <a:lnTo>
                  <a:pt x="6148637" y="2610898"/>
                </a:lnTo>
                <a:lnTo>
                  <a:pt x="6037812" y="2610898"/>
                </a:lnTo>
                <a:close/>
                <a:moveTo>
                  <a:pt x="4987004" y="2500073"/>
                </a:moveTo>
                <a:lnTo>
                  <a:pt x="5097829" y="2500073"/>
                </a:lnTo>
                <a:lnTo>
                  <a:pt x="5097829" y="2610898"/>
                </a:lnTo>
                <a:lnTo>
                  <a:pt x="4987004" y="2610898"/>
                </a:lnTo>
                <a:close/>
                <a:moveTo>
                  <a:pt x="3936207" y="2500073"/>
                </a:moveTo>
                <a:lnTo>
                  <a:pt x="4047031" y="2500073"/>
                </a:lnTo>
                <a:lnTo>
                  <a:pt x="4047031" y="2610898"/>
                </a:lnTo>
                <a:lnTo>
                  <a:pt x="3936207" y="2610898"/>
                </a:lnTo>
                <a:close/>
                <a:moveTo>
                  <a:pt x="2885399" y="2500073"/>
                </a:moveTo>
                <a:lnTo>
                  <a:pt x="2996223" y="2500073"/>
                </a:lnTo>
                <a:lnTo>
                  <a:pt x="2996223" y="2610898"/>
                </a:lnTo>
                <a:lnTo>
                  <a:pt x="2885399" y="2610898"/>
                </a:lnTo>
                <a:close/>
                <a:moveTo>
                  <a:pt x="1834589" y="2500073"/>
                </a:moveTo>
                <a:lnTo>
                  <a:pt x="1945415" y="2500073"/>
                </a:lnTo>
                <a:lnTo>
                  <a:pt x="1945415" y="2610898"/>
                </a:lnTo>
                <a:lnTo>
                  <a:pt x="1834589" y="2610898"/>
                </a:lnTo>
                <a:close/>
                <a:moveTo>
                  <a:pt x="783780" y="2500073"/>
                </a:moveTo>
                <a:lnTo>
                  <a:pt x="894605" y="2500073"/>
                </a:lnTo>
                <a:lnTo>
                  <a:pt x="894605" y="2610898"/>
                </a:lnTo>
                <a:lnTo>
                  <a:pt x="783780" y="2610898"/>
                </a:lnTo>
                <a:close/>
                <a:moveTo>
                  <a:pt x="1891628" y="2057290"/>
                </a:moveTo>
                <a:lnTo>
                  <a:pt x="1420016" y="2528900"/>
                </a:lnTo>
                <a:lnTo>
                  <a:pt x="1420016" y="2584097"/>
                </a:lnTo>
                <a:lnTo>
                  <a:pt x="1891629" y="3055718"/>
                </a:lnTo>
                <a:lnTo>
                  <a:pt x="2359995" y="2587353"/>
                </a:lnTo>
                <a:lnTo>
                  <a:pt x="2359995" y="2525647"/>
                </a:lnTo>
                <a:close/>
                <a:moveTo>
                  <a:pt x="2942310" y="2057290"/>
                </a:moveTo>
                <a:lnTo>
                  <a:pt x="2470820" y="2528772"/>
                </a:lnTo>
                <a:lnTo>
                  <a:pt x="2470820" y="2584228"/>
                </a:lnTo>
                <a:lnTo>
                  <a:pt x="2942310" y="3055719"/>
                </a:lnTo>
                <a:lnTo>
                  <a:pt x="3410803" y="2587227"/>
                </a:lnTo>
                <a:lnTo>
                  <a:pt x="3410803" y="2525772"/>
                </a:lnTo>
                <a:close/>
                <a:moveTo>
                  <a:pt x="3992992" y="2057289"/>
                </a:moveTo>
                <a:lnTo>
                  <a:pt x="3521627" y="2528644"/>
                </a:lnTo>
                <a:lnTo>
                  <a:pt x="3521627" y="2584355"/>
                </a:lnTo>
                <a:lnTo>
                  <a:pt x="3992992" y="3055718"/>
                </a:lnTo>
                <a:lnTo>
                  <a:pt x="4461600" y="2587092"/>
                </a:lnTo>
                <a:lnTo>
                  <a:pt x="4461600" y="2525906"/>
                </a:lnTo>
                <a:close/>
                <a:moveTo>
                  <a:pt x="7145018" y="2057289"/>
                </a:moveTo>
                <a:lnTo>
                  <a:pt x="6674041" y="2528257"/>
                </a:lnTo>
                <a:lnTo>
                  <a:pt x="6674041" y="2584737"/>
                </a:lnTo>
                <a:lnTo>
                  <a:pt x="7145020" y="3055716"/>
                </a:lnTo>
                <a:lnTo>
                  <a:pt x="7614024" y="2586712"/>
                </a:lnTo>
                <a:lnTo>
                  <a:pt x="7614024" y="2526286"/>
                </a:lnTo>
                <a:close/>
                <a:moveTo>
                  <a:pt x="5043655" y="2057288"/>
                </a:moveTo>
                <a:lnTo>
                  <a:pt x="4572425" y="2528510"/>
                </a:lnTo>
                <a:lnTo>
                  <a:pt x="4572425" y="2584487"/>
                </a:lnTo>
                <a:lnTo>
                  <a:pt x="5043655" y="3055718"/>
                </a:lnTo>
                <a:lnTo>
                  <a:pt x="5512408" y="2586964"/>
                </a:lnTo>
                <a:lnTo>
                  <a:pt x="5512408" y="2526033"/>
                </a:lnTo>
                <a:close/>
                <a:moveTo>
                  <a:pt x="840943" y="2057288"/>
                </a:moveTo>
                <a:lnTo>
                  <a:pt x="369202" y="2529021"/>
                </a:lnTo>
                <a:lnTo>
                  <a:pt x="369202" y="2583976"/>
                </a:lnTo>
                <a:lnTo>
                  <a:pt x="840943" y="3055718"/>
                </a:lnTo>
                <a:lnTo>
                  <a:pt x="1309190" y="2587479"/>
                </a:lnTo>
                <a:lnTo>
                  <a:pt x="1309190" y="2525518"/>
                </a:lnTo>
                <a:close/>
                <a:moveTo>
                  <a:pt x="8195701" y="2057287"/>
                </a:moveTo>
                <a:lnTo>
                  <a:pt x="7724849" y="2528130"/>
                </a:lnTo>
                <a:lnTo>
                  <a:pt x="7724849" y="2584867"/>
                </a:lnTo>
                <a:lnTo>
                  <a:pt x="8195700" y="3055717"/>
                </a:lnTo>
                <a:lnTo>
                  <a:pt x="8664832" y="2586585"/>
                </a:lnTo>
                <a:lnTo>
                  <a:pt x="8664832" y="2526410"/>
                </a:lnTo>
                <a:close/>
                <a:moveTo>
                  <a:pt x="6094339" y="2057287"/>
                </a:moveTo>
                <a:lnTo>
                  <a:pt x="5623233" y="2528385"/>
                </a:lnTo>
                <a:lnTo>
                  <a:pt x="5623233" y="2584613"/>
                </a:lnTo>
                <a:lnTo>
                  <a:pt x="6094336" y="3055717"/>
                </a:lnTo>
                <a:lnTo>
                  <a:pt x="6563216" y="2586838"/>
                </a:lnTo>
                <a:lnTo>
                  <a:pt x="6563216" y="2526156"/>
                </a:lnTo>
                <a:close/>
                <a:moveTo>
                  <a:pt x="1309181" y="1973451"/>
                </a:moveTo>
                <a:lnTo>
                  <a:pt x="1420005" y="1973451"/>
                </a:lnTo>
                <a:lnTo>
                  <a:pt x="1420005" y="2084276"/>
                </a:lnTo>
                <a:lnTo>
                  <a:pt x="1309181" y="2084276"/>
                </a:lnTo>
                <a:close/>
                <a:moveTo>
                  <a:pt x="258371" y="1973451"/>
                </a:moveTo>
                <a:lnTo>
                  <a:pt x="369196" y="1973451"/>
                </a:lnTo>
                <a:lnTo>
                  <a:pt x="369196" y="2084276"/>
                </a:lnTo>
                <a:lnTo>
                  <a:pt x="258371" y="2084276"/>
                </a:lnTo>
                <a:close/>
                <a:moveTo>
                  <a:pt x="3410796" y="1973451"/>
                </a:moveTo>
                <a:lnTo>
                  <a:pt x="3521621" y="1973451"/>
                </a:lnTo>
                <a:lnTo>
                  <a:pt x="3521621" y="2084276"/>
                </a:lnTo>
                <a:lnTo>
                  <a:pt x="3410796" y="2084276"/>
                </a:lnTo>
                <a:close/>
                <a:moveTo>
                  <a:pt x="2359988" y="1973451"/>
                </a:moveTo>
                <a:lnTo>
                  <a:pt x="2470813" y="1973451"/>
                </a:lnTo>
                <a:lnTo>
                  <a:pt x="2470813" y="2084276"/>
                </a:lnTo>
                <a:lnTo>
                  <a:pt x="2359988" y="2084276"/>
                </a:lnTo>
                <a:close/>
                <a:moveTo>
                  <a:pt x="4461600" y="1973451"/>
                </a:moveTo>
                <a:lnTo>
                  <a:pt x="4572425" y="1973451"/>
                </a:lnTo>
                <a:lnTo>
                  <a:pt x="4572425" y="2084276"/>
                </a:lnTo>
                <a:lnTo>
                  <a:pt x="4461600" y="2084276"/>
                </a:lnTo>
                <a:close/>
                <a:moveTo>
                  <a:pt x="6563216" y="1973451"/>
                </a:moveTo>
                <a:lnTo>
                  <a:pt x="6674041" y="1973451"/>
                </a:lnTo>
                <a:lnTo>
                  <a:pt x="6674041" y="2084276"/>
                </a:lnTo>
                <a:lnTo>
                  <a:pt x="6563216" y="2084276"/>
                </a:lnTo>
                <a:close/>
                <a:moveTo>
                  <a:pt x="5512408" y="1973451"/>
                </a:moveTo>
                <a:lnTo>
                  <a:pt x="5623233" y="1973451"/>
                </a:lnTo>
                <a:lnTo>
                  <a:pt x="5623233" y="2084276"/>
                </a:lnTo>
                <a:lnTo>
                  <a:pt x="5512408" y="2084276"/>
                </a:lnTo>
                <a:close/>
                <a:moveTo>
                  <a:pt x="8664832" y="1973450"/>
                </a:moveTo>
                <a:lnTo>
                  <a:pt x="8775657" y="1973450"/>
                </a:lnTo>
                <a:lnTo>
                  <a:pt x="8775657" y="2084275"/>
                </a:lnTo>
                <a:lnTo>
                  <a:pt x="8664832" y="2084275"/>
                </a:lnTo>
                <a:close/>
                <a:moveTo>
                  <a:pt x="7614024" y="1973450"/>
                </a:moveTo>
                <a:lnTo>
                  <a:pt x="7724849" y="1973450"/>
                </a:lnTo>
                <a:lnTo>
                  <a:pt x="7724849" y="2084275"/>
                </a:lnTo>
                <a:lnTo>
                  <a:pt x="7614024" y="2084275"/>
                </a:lnTo>
                <a:close/>
                <a:moveTo>
                  <a:pt x="1340281" y="1557960"/>
                </a:moveTo>
                <a:lnTo>
                  <a:pt x="867065" y="2031167"/>
                </a:lnTo>
                <a:lnTo>
                  <a:pt x="1335989" y="2500073"/>
                </a:lnTo>
                <a:lnTo>
                  <a:pt x="1396599" y="2500073"/>
                </a:lnTo>
                <a:lnTo>
                  <a:pt x="1865505" y="2031168"/>
                </a:lnTo>
                <a:lnTo>
                  <a:pt x="1392304" y="1557960"/>
                </a:lnTo>
                <a:close/>
                <a:moveTo>
                  <a:pt x="3441642" y="1557959"/>
                </a:moveTo>
                <a:lnTo>
                  <a:pt x="2968432" y="2031168"/>
                </a:lnTo>
                <a:lnTo>
                  <a:pt x="3437347" y="2500073"/>
                </a:lnTo>
                <a:lnTo>
                  <a:pt x="3497954" y="2500073"/>
                </a:lnTo>
                <a:lnTo>
                  <a:pt x="3966871" y="2031167"/>
                </a:lnTo>
                <a:lnTo>
                  <a:pt x="3493660" y="1557959"/>
                </a:lnTo>
                <a:close/>
                <a:moveTo>
                  <a:pt x="2390960" y="1557959"/>
                </a:moveTo>
                <a:lnTo>
                  <a:pt x="1917749" y="2031168"/>
                </a:lnTo>
                <a:lnTo>
                  <a:pt x="2386666" y="2500073"/>
                </a:lnTo>
                <a:lnTo>
                  <a:pt x="2447276" y="2500073"/>
                </a:lnTo>
                <a:lnTo>
                  <a:pt x="2916188" y="2031168"/>
                </a:lnTo>
                <a:lnTo>
                  <a:pt x="2442982" y="1557959"/>
                </a:lnTo>
                <a:close/>
                <a:moveTo>
                  <a:pt x="5542984" y="1557959"/>
                </a:moveTo>
                <a:lnTo>
                  <a:pt x="5069777" y="2031166"/>
                </a:lnTo>
                <a:lnTo>
                  <a:pt x="5538692" y="2500073"/>
                </a:lnTo>
                <a:lnTo>
                  <a:pt x="5599300" y="2500073"/>
                </a:lnTo>
                <a:lnTo>
                  <a:pt x="6068216" y="2031165"/>
                </a:lnTo>
                <a:lnTo>
                  <a:pt x="5595011" y="1557959"/>
                </a:lnTo>
                <a:close/>
                <a:moveTo>
                  <a:pt x="4492304" y="1557959"/>
                </a:moveTo>
                <a:lnTo>
                  <a:pt x="4019114" y="2031167"/>
                </a:lnTo>
                <a:lnTo>
                  <a:pt x="4488010" y="2500073"/>
                </a:lnTo>
                <a:lnTo>
                  <a:pt x="4548618" y="2500073"/>
                </a:lnTo>
                <a:lnTo>
                  <a:pt x="5017533" y="2031166"/>
                </a:lnTo>
                <a:lnTo>
                  <a:pt x="4544326" y="1557959"/>
                </a:lnTo>
                <a:close/>
                <a:moveTo>
                  <a:pt x="7644348" y="1557959"/>
                </a:moveTo>
                <a:lnTo>
                  <a:pt x="7171139" y="2031167"/>
                </a:lnTo>
                <a:lnTo>
                  <a:pt x="7640054" y="2500073"/>
                </a:lnTo>
                <a:lnTo>
                  <a:pt x="7700663" y="2500073"/>
                </a:lnTo>
                <a:lnTo>
                  <a:pt x="8169579" y="2031166"/>
                </a:lnTo>
                <a:lnTo>
                  <a:pt x="7696373" y="1557959"/>
                </a:lnTo>
                <a:close/>
                <a:moveTo>
                  <a:pt x="6593666" y="1557959"/>
                </a:moveTo>
                <a:lnTo>
                  <a:pt x="6120461" y="2031165"/>
                </a:lnTo>
                <a:lnTo>
                  <a:pt x="6589377" y="2500073"/>
                </a:lnTo>
                <a:lnTo>
                  <a:pt x="6649981" y="2500073"/>
                </a:lnTo>
                <a:lnTo>
                  <a:pt x="7118896" y="2031167"/>
                </a:lnTo>
                <a:lnTo>
                  <a:pt x="6645688" y="1557959"/>
                </a:lnTo>
                <a:close/>
                <a:moveTo>
                  <a:pt x="783783" y="1447135"/>
                </a:moveTo>
                <a:lnTo>
                  <a:pt x="894607" y="1447135"/>
                </a:lnTo>
                <a:lnTo>
                  <a:pt x="894607" y="1557960"/>
                </a:lnTo>
                <a:lnTo>
                  <a:pt x="783783" y="1557960"/>
                </a:lnTo>
                <a:close/>
                <a:moveTo>
                  <a:pt x="3936210" y="1447134"/>
                </a:moveTo>
                <a:lnTo>
                  <a:pt x="4047034" y="1447134"/>
                </a:lnTo>
                <a:lnTo>
                  <a:pt x="4047034" y="1557959"/>
                </a:lnTo>
                <a:lnTo>
                  <a:pt x="3936210" y="1557959"/>
                </a:lnTo>
                <a:close/>
                <a:moveTo>
                  <a:pt x="2885402" y="1447134"/>
                </a:moveTo>
                <a:lnTo>
                  <a:pt x="2996226" y="1447134"/>
                </a:lnTo>
                <a:lnTo>
                  <a:pt x="2996226" y="1557959"/>
                </a:lnTo>
                <a:lnTo>
                  <a:pt x="2885402" y="1557959"/>
                </a:lnTo>
                <a:close/>
                <a:moveTo>
                  <a:pt x="1834592" y="1447134"/>
                </a:moveTo>
                <a:lnTo>
                  <a:pt x="1945417" y="1447134"/>
                </a:lnTo>
                <a:lnTo>
                  <a:pt x="1945417" y="1557959"/>
                </a:lnTo>
                <a:lnTo>
                  <a:pt x="1834592" y="1557959"/>
                </a:lnTo>
                <a:close/>
                <a:moveTo>
                  <a:pt x="6037812" y="1447134"/>
                </a:moveTo>
                <a:lnTo>
                  <a:pt x="6148637" y="1447134"/>
                </a:lnTo>
                <a:lnTo>
                  <a:pt x="6148637" y="1557959"/>
                </a:lnTo>
                <a:lnTo>
                  <a:pt x="6037812" y="1557959"/>
                </a:lnTo>
                <a:close/>
                <a:moveTo>
                  <a:pt x="4987004" y="1447134"/>
                </a:moveTo>
                <a:lnTo>
                  <a:pt x="5097829" y="1447134"/>
                </a:lnTo>
                <a:lnTo>
                  <a:pt x="5097829" y="1557959"/>
                </a:lnTo>
                <a:lnTo>
                  <a:pt x="4987004" y="1557959"/>
                </a:lnTo>
                <a:close/>
                <a:moveTo>
                  <a:pt x="8139428" y="1447134"/>
                </a:moveTo>
                <a:lnTo>
                  <a:pt x="8250253" y="1447134"/>
                </a:lnTo>
                <a:lnTo>
                  <a:pt x="8250253" y="1557959"/>
                </a:lnTo>
                <a:lnTo>
                  <a:pt x="8139428" y="1557959"/>
                </a:lnTo>
                <a:close/>
                <a:moveTo>
                  <a:pt x="7088620" y="1447134"/>
                </a:moveTo>
                <a:lnTo>
                  <a:pt x="7199445" y="1447134"/>
                </a:lnTo>
                <a:lnTo>
                  <a:pt x="7199445" y="1557959"/>
                </a:lnTo>
                <a:lnTo>
                  <a:pt x="7088620" y="1557959"/>
                </a:lnTo>
                <a:close/>
                <a:moveTo>
                  <a:pt x="2942311" y="1006606"/>
                </a:moveTo>
                <a:lnTo>
                  <a:pt x="2470823" y="1478096"/>
                </a:lnTo>
                <a:lnTo>
                  <a:pt x="2470823" y="1533557"/>
                </a:lnTo>
                <a:lnTo>
                  <a:pt x="2942310" y="2005046"/>
                </a:lnTo>
                <a:lnTo>
                  <a:pt x="3410807" y="1536551"/>
                </a:lnTo>
                <a:lnTo>
                  <a:pt x="3410807" y="1475102"/>
                </a:lnTo>
                <a:close/>
                <a:moveTo>
                  <a:pt x="1891628" y="1006606"/>
                </a:moveTo>
                <a:lnTo>
                  <a:pt x="1420020" y="1478222"/>
                </a:lnTo>
                <a:lnTo>
                  <a:pt x="1420020" y="1533430"/>
                </a:lnTo>
                <a:lnTo>
                  <a:pt x="1891628" y="2005046"/>
                </a:lnTo>
                <a:lnTo>
                  <a:pt x="2359999" y="1536677"/>
                </a:lnTo>
                <a:lnTo>
                  <a:pt x="2359999" y="1474976"/>
                </a:lnTo>
                <a:close/>
                <a:moveTo>
                  <a:pt x="840942" y="1006606"/>
                </a:moveTo>
                <a:lnTo>
                  <a:pt x="369204" y="1478346"/>
                </a:lnTo>
                <a:lnTo>
                  <a:pt x="369204" y="1533304"/>
                </a:lnTo>
                <a:lnTo>
                  <a:pt x="840943" y="2005045"/>
                </a:lnTo>
                <a:lnTo>
                  <a:pt x="1309193" y="1536802"/>
                </a:lnTo>
                <a:lnTo>
                  <a:pt x="1309193" y="1474850"/>
                </a:lnTo>
                <a:close/>
                <a:moveTo>
                  <a:pt x="3992992" y="1006606"/>
                </a:moveTo>
                <a:lnTo>
                  <a:pt x="3521631" y="1477968"/>
                </a:lnTo>
                <a:lnTo>
                  <a:pt x="3521631" y="1533684"/>
                </a:lnTo>
                <a:lnTo>
                  <a:pt x="3992992" y="2005046"/>
                </a:lnTo>
                <a:lnTo>
                  <a:pt x="4461600" y="1536420"/>
                </a:lnTo>
                <a:lnTo>
                  <a:pt x="4461600" y="1475233"/>
                </a:lnTo>
                <a:close/>
                <a:moveTo>
                  <a:pt x="6094336" y="1006605"/>
                </a:moveTo>
                <a:lnTo>
                  <a:pt x="5623233" y="1477710"/>
                </a:lnTo>
                <a:lnTo>
                  <a:pt x="5623233" y="1533937"/>
                </a:lnTo>
                <a:lnTo>
                  <a:pt x="6094338" y="2005043"/>
                </a:lnTo>
                <a:lnTo>
                  <a:pt x="6563216" y="1536165"/>
                </a:lnTo>
                <a:lnTo>
                  <a:pt x="6563216" y="1475486"/>
                </a:lnTo>
                <a:close/>
                <a:moveTo>
                  <a:pt x="7145020" y="1006604"/>
                </a:moveTo>
                <a:lnTo>
                  <a:pt x="6674041" y="1477584"/>
                </a:lnTo>
                <a:lnTo>
                  <a:pt x="6674041" y="1534069"/>
                </a:lnTo>
                <a:lnTo>
                  <a:pt x="7145018" y="2005045"/>
                </a:lnTo>
                <a:lnTo>
                  <a:pt x="7614024" y="1536039"/>
                </a:lnTo>
                <a:lnTo>
                  <a:pt x="7614024" y="1475610"/>
                </a:lnTo>
                <a:close/>
                <a:moveTo>
                  <a:pt x="8195701" y="1006604"/>
                </a:moveTo>
                <a:lnTo>
                  <a:pt x="7724849" y="1477457"/>
                </a:lnTo>
                <a:lnTo>
                  <a:pt x="7724849" y="1534190"/>
                </a:lnTo>
                <a:lnTo>
                  <a:pt x="8195702" y="2005044"/>
                </a:lnTo>
                <a:lnTo>
                  <a:pt x="8664832" y="1535914"/>
                </a:lnTo>
                <a:lnTo>
                  <a:pt x="8664832" y="1475735"/>
                </a:lnTo>
                <a:close/>
                <a:moveTo>
                  <a:pt x="5043657" y="1006604"/>
                </a:moveTo>
                <a:lnTo>
                  <a:pt x="4572425" y="1477838"/>
                </a:lnTo>
                <a:lnTo>
                  <a:pt x="4572425" y="1533814"/>
                </a:lnTo>
                <a:lnTo>
                  <a:pt x="5043655" y="2005045"/>
                </a:lnTo>
                <a:lnTo>
                  <a:pt x="5512408" y="1536292"/>
                </a:lnTo>
                <a:lnTo>
                  <a:pt x="5512408" y="1475356"/>
                </a:lnTo>
                <a:close/>
                <a:moveTo>
                  <a:pt x="2359987" y="922636"/>
                </a:moveTo>
                <a:lnTo>
                  <a:pt x="2470812" y="922636"/>
                </a:lnTo>
                <a:lnTo>
                  <a:pt x="2470812" y="1033461"/>
                </a:lnTo>
                <a:lnTo>
                  <a:pt x="2359987" y="1033461"/>
                </a:lnTo>
                <a:close/>
                <a:moveTo>
                  <a:pt x="1309178" y="922636"/>
                </a:moveTo>
                <a:lnTo>
                  <a:pt x="1420004" y="922636"/>
                </a:lnTo>
                <a:lnTo>
                  <a:pt x="1420004" y="1033461"/>
                </a:lnTo>
                <a:lnTo>
                  <a:pt x="1309178" y="1033461"/>
                </a:lnTo>
                <a:close/>
                <a:moveTo>
                  <a:pt x="258370" y="922636"/>
                </a:moveTo>
                <a:lnTo>
                  <a:pt x="369195" y="922636"/>
                </a:lnTo>
                <a:lnTo>
                  <a:pt x="369195" y="1033461"/>
                </a:lnTo>
                <a:lnTo>
                  <a:pt x="258370" y="1033461"/>
                </a:lnTo>
                <a:close/>
                <a:moveTo>
                  <a:pt x="4461600" y="922636"/>
                </a:moveTo>
                <a:lnTo>
                  <a:pt x="4572425" y="922636"/>
                </a:lnTo>
                <a:lnTo>
                  <a:pt x="4572425" y="1033461"/>
                </a:lnTo>
                <a:lnTo>
                  <a:pt x="4461600" y="1033461"/>
                </a:lnTo>
                <a:close/>
                <a:moveTo>
                  <a:pt x="3410794" y="922636"/>
                </a:moveTo>
                <a:lnTo>
                  <a:pt x="3521620" y="922636"/>
                </a:lnTo>
                <a:lnTo>
                  <a:pt x="3521620" y="1033461"/>
                </a:lnTo>
                <a:lnTo>
                  <a:pt x="3410794" y="1033461"/>
                </a:lnTo>
                <a:close/>
                <a:moveTo>
                  <a:pt x="7614024" y="922636"/>
                </a:moveTo>
                <a:lnTo>
                  <a:pt x="7724849" y="922636"/>
                </a:lnTo>
                <a:lnTo>
                  <a:pt x="7724849" y="1033461"/>
                </a:lnTo>
                <a:lnTo>
                  <a:pt x="7614024" y="1033461"/>
                </a:lnTo>
                <a:close/>
                <a:moveTo>
                  <a:pt x="6563216" y="922636"/>
                </a:moveTo>
                <a:lnTo>
                  <a:pt x="6674041" y="922636"/>
                </a:lnTo>
                <a:lnTo>
                  <a:pt x="6674041" y="1033461"/>
                </a:lnTo>
                <a:lnTo>
                  <a:pt x="6563216" y="1033461"/>
                </a:lnTo>
                <a:close/>
                <a:moveTo>
                  <a:pt x="5512408" y="922636"/>
                </a:moveTo>
                <a:lnTo>
                  <a:pt x="5623233" y="922636"/>
                </a:lnTo>
                <a:lnTo>
                  <a:pt x="5623233" y="1033461"/>
                </a:lnTo>
                <a:lnTo>
                  <a:pt x="5512408" y="1033461"/>
                </a:lnTo>
                <a:close/>
                <a:moveTo>
                  <a:pt x="8664832" y="922635"/>
                </a:moveTo>
                <a:lnTo>
                  <a:pt x="8775657" y="922635"/>
                </a:lnTo>
                <a:lnTo>
                  <a:pt x="8775657" y="1033460"/>
                </a:lnTo>
                <a:lnTo>
                  <a:pt x="8664832" y="1033460"/>
                </a:lnTo>
                <a:close/>
                <a:moveTo>
                  <a:pt x="1337494" y="510063"/>
                </a:moveTo>
                <a:lnTo>
                  <a:pt x="867064" y="980485"/>
                </a:lnTo>
                <a:lnTo>
                  <a:pt x="1333721" y="1447135"/>
                </a:lnTo>
                <a:lnTo>
                  <a:pt x="1398862" y="1447135"/>
                </a:lnTo>
                <a:lnTo>
                  <a:pt x="1865505" y="980485"/>
                </a:lnTo>
                <a:lnTo>
                  <a:pt x="1395091" y="510063"/>
                </a:lnTo>
                <a:close/>
                <a:moveTo>
                  <a:pt x="2388172" y="510063"/>
                </a:moveTo>
                <a:lnTo>
                  <a:pt x="1917749" y="980485"/>
                </a:lnTo>
                <a:lnTo>
                  <a:pt x="2384400" y="1447135"/>
                </a:lnTo>
                <a:lnTo>
                  <a:pt x="2449540" y="1447135"/>
                </a:lnTo>
                <a:lnTo>
                  <a:pt x="2916188" y="980485"/>
                </a:lnTo>
                <a:lnTo>
                  <a:pt x="2445768" y="510063"/>
                </a:lnTo>
                <a:close/>
                <a:moveTo>
                  <a:pt x="3438854" y="510063"/>
                </a:moveTo>
                <a:lnTo>
                  <a:pt x="2968432" y="980485"/>
                </a:lnTo>
                <a:lnTo>
                  <a:pt x="3435082" y="1447134"/>
                </a:lnTo>
                <a:lnTo>
                  <a:pt x="3500221" y="1447134"/>
                </a:lnTo>
                <a:lnTo>
                  <a:pt x="3966871" y="980485"/>
                </a:lnTo>
                <a:lnTo>
                  <a:pt x="3496446" y="510063"/>
                </a:lnTo>
                <a:close/>
                <a:moveTo>
                  <a:pt x="4489516" y="510063"/>
                </a:moveTo>
                <a:lnTo>
                  <a:pt x="4019114" y="980485"/>
                </a:lnTo>
                <a:lnTo>
                  <a:pt x="4485745" y="1447134"/>
                </a:lnTo>
                <a:lnTo>
                  <a:pt x="4550885" y="1447134"/>
                </a:lnTo>
                <a:lnTo>
                  <a:pt x="5017536" y="980482"/>
                </a:lnTo>
                <a:lnTo>
                  <a:pt x="4547117" y="510063"/>
                </a:lnTo>
                <a:close/>
                <a:moveTo>
                  <a:pt x="5540197" y="510063"/>
                </a:moveTo>
                <a:lnTo>
                  <a:pt x="5069779" y="980483"/>
                </a:lnTo>
                <a:lnTo>
                  <a:pt x="5536430" y="1447134"/>
                </a:lnTo>
                <a:lnTo>
                  <a:pt x="5601565" y="1447134"/>
                </a:lnTo>
                <a:lnTo>
                  <a:pt x="6068214" y="980484"/>
                </a:lnTo>
                <a:lnTo>
                  <a:pt x="5597794" y="510063"/>
                </a:lnTo>
                <a:close/>
                <a:moveTo>
                  <a:pt x="6590878" y="510062"/>
                </a:moveTo>
                <a:lnTo>
                  <a:pt x="6120457" y="980484"/>
                </a:lnTo>
                <a:lnTo>
                  <a:pt x="6587106" y="1447134"/>
                </a:lnTo>
                <a:lnTo>
                  <a:pt x="6652247" y="1447134"/>
                </a:lnTo>
                <a:lnTo>
                  <a:pt x="7118898" y="980483"/>
                </a:lnTo>
                <a:lnTo>
                  <a:pt x="6648479" y="510062"/>
                </a:lnTo>
                <a:close/>
                <a:moveTo>
                  <a:pt x="7641560" y="510062"/>
                </a:moveTo>
                <a:lnTo>
                  <a:pt x="7171142" y="980482"/>
                </a:lnTo>
                <a:lnTo>
                  <a:pt x="7637793" y="1447134"/>
                </a:lnTo>
                <a:lnTo>
                  <a:pt x="7702929" y="1447134"/>
                </a:lnTo>
                <a:lnTo>
                  <a:pt x="8169579" y="980483"/>
                </a:lnTo>
                <a:lnTo>
                  <a:pt x="7699160" y="510062"/>
                </a:lnTo>
                <a:close/>
                <a:moveTo>
                  <a:pt x="783785" y="399238"/>
                </a:moveTo>
                <a:lnTo>
                  <a:pt x="894609" y="399238"/>
                </a:lnTo>
                <a:lnTo>
                  <a:pt x="894609" y="510063"/>
                </a:lnTo>
                <a:lnTo>
                  <a:pt x="783785" y="510063"/>
                </a:lnTo>
                <a:close/>
                <a:moveTo>
                  <a:pt x="1834594" y="399238"/>
                </a:moveTo>
                <a:lnTo>
                  <a:pt x="1945420" y="399238"/>
                </a:lnTo>
                <a:lnTo>
                  <a:pt x="1945420" y="510063"/>
                </a:lnTo>
                <a:lnTo>
                  <a:pt x="1834594" y="510063"/>
                </a:lnTo>
                <a:close/>
                <a:moveTo>
                  <a:pt x="3936212" y="399238"/>
                </a:moveTo>
                <a:lnTo>
                  <a:pt x="4047037" y="399238"/>
                </a:lnTo>
                <a:lnTo>
                  <a:pt x="4047037" y="510063"/>
                </a:lnTo>
                <a:lnTo>
                  <a:pt x="3936212" y="510063"/>
                </a:lnTo>
                <a:close/>
                <a:moveTo>
                  <a:pt x="2885405" y="399238"/>
                </a:moveTo>
                <a:lnTo>
                  <a:pt x="2996229" y="399238"/>
                </a:lnTo>
                <a:lnTo>
                  <a:pt x="2996229" y="510063"/>
                </a:lnTo>
                <a:lnTo>
                  <a:pt x="2885405" y="510063"/>
                </a:lnTo>
                <a:close/>
                <a:moveTo>
                  <a:pt x="4987004" y="399238"/>
                </a:moveTo>
                <a:lnTo>
                  <a:pt x="5097829" y="399238"/>
                </a:lnTo>
                <a:lnTo>
                  <a:pt x="5097829" y="510063"/>
                </a:lnTo>
                <a:lnTo>
                  <a:pt x="4987004" y="510063"/>
                </a:lnTo>
                <a:close/>
                <a:moveTo>
                  <a:pt x="6037812" y="399238"/>
                </a:moveTo>
                <a:lnTo>
                  <a:pt x="6148637" y="399238"/>
                </a:lnTo>
                <a:lnTo>
                  <a:pt x="6148637" y="510062"/>
                </a:lnTo>
                <a:lnTo>
                  <a:pt x="6037812" y="510062"/>
                </a:lnTo>
                <a:close/>
                <a:moveTo>
                  <a:pt x="7088620" y="399237"/>
                </a:moveTo>
                <a:lnTo>
                  <a:pt x="7199445" y="399237"/>
                </a:lnTo>
                <a:lnTo>
                  <a:pt x="7199445" y="510062"/>
                </a:lnTo>
                <a:lnTo>
                  <a:pt x="7088620" y="510062"/>
                </a:lnTo>
                <a:close/>
                <a:moveTo>
                  <a:pt x="8139428" y="399237"/>
                </a:moveTo>
                <a:lnTo>
                  <a:pt x="8250253" y="399237"/>
                </a:lnTo>
                <a:lnTo>
                  <a:pt x="8250253" y="510062"/>
                </a:lnTo>
                <a:lnTo>
                  <a:pt x="8139428" y="510062"/>
                </a:lnTo>
                <a:close/>
                <a:moveTo>
                  <a:pt x="6138416" y="0"/>
                </a:moveTo>
                <a:lnTo>
                  <a:pt x="6190660" y="0"/>
                </a:lnTo>
                <a:lnTo>
                  <a:pt x="6589898" y="399238"/>
                </a:lnTo>
                <a:lnTo>
                  <a:pt x="6649459" y="399238"/>
                </a:lnTo>
                <a:lnTo>
                  <a:pt x="7048695" y="2"/>
                </a:lnTo>
                <a:lnTo>
                  <a:pt x="7100939" y="2"/>
                </a:lnTo>
                <a:lnTo>
                  <a:pt x="6674041" y="426899"/>
                </a:lnTo>
                <a:lnTo>
                  <a:pt x="6674041" y="483380"/>
                </a:lnTo>
                <a:lnTo>
                  <a:pt x="7145020" y="954361"/>
                </a:lnTo>
                <a:lnTo>
                  <a:pt x="7614024" y="485355"/>
                </a:lnTo>
                <a:lnTo>
                  <a:pt x="7614024" y="424926"/>
                </a:lnTo>
                <a:lnTo>
                  <a:pt x="7189097" y="1"/>
                </a:lnTo>
                <a:lnTo>
                  <a:pt x="7241340" y="1"/>
                </a:lnTo>
                <a:lnTo>
                  <a:pt x="7640577" y="399237"/>
                </a:lnTo>
                <a:lnTo>
                  <a:pt x="7700142" y="399237"/>
                </a:lnTo>
                <a:lnTo>
                  <a:pt x="8099378" y="1"/>
                </a:lnTo>
                <a:lnTo>
                  <a:pt x="8151622" y="1"/>
                </a:lnTo>
                <a:lnTo>
                  <a:pt x="7724849" y="426774"/>
                </a:lnTo>
                <a:lnTo>
                  <a:pt x="7724849" y="483509"/>
                </a:lnTo>
                <a:lnTo>
                  <a:pt x="8195700" y="954363"/>
                </a:lnTo>
                <a:lnTo>
                  <a:pt x="8664832" y="485228"/>
                </a:lnTo>
                <a:lnTo>
                  <a:pt x="8664832" y="425054"/>
                </a:lnTo>
                <a:lnTo>
                  <a:pt x="8239778" y="1"/>
                </a:lnTo>
                <a:lnTo>
                  <a:pt x="8292022" y="1"/>
                </a:lnTo>
                <a:lnTo>
                  <a:pt x="8691259" y="399237"/>
                </a:lnTo>
                <a:lnTo>
                  <a:pt x="8750823" y="399237"/>
                </a:lnTo>
                <a:lnTo>
                  <a:pt x="9143986" y="6075"/>
                </a:lnTo>
                <a:lnTo>
                  <a:pt x="9143986" y="58319"/>
                </a:lnTo>
                <a:lnTo>
                  <a:pt x="8775657" y="426647"/>
                </a:lnTo>
                <a:lnTo>
                  <a:pt x="8775657" y="483635"/>
                </a:lnTo>
                <a:lnTo>
                  <a:pt x="9143986" y="851966"/>
                </a:lnTo>
                <a:lnTo>
                  <a:pt x="9143986" y="904210"/>
                </a:lnTo>
                <a:lnTo>
                  <a:pt x="8749840" y="510062"/>
                </a:lnTo>
                <a:lnTo>
                  <a:pt x="8692242" y="510062"/>
                </a:lnTo>
                <a:lnTo>
                  <a:pt x="8221822" y="980484"/>
                </a:lnTo>
                <a:lnTo>
                  <a:pt x="8688471" y="1447133"/>
                </a:lnTo>
                <a:lnTo>
                  <a:pt x="8753611" y="1447133"/>
                </a:lnTo>
                <a:lnTo>
                  <a:pt x="9143986" y="1056762"/>
                </a:lnTo>
                <a:lnTo>
                  <a:pt x="9143986" y="1109003"/>
                </a:lnTo>
                <a:lnTo>
                  <a:pt x="8775657" y="1477331"/>
                </a:lnTo>
                <a:lnTo>
                  <a:pt x="8775657" y="1534319"/>
                </a:lnTo>
                <a:lnTo>
                  <a:pt x="9143986" y="1902649"/>
                </a:lnTo>
                <a:lnTo>
                  <a:pt x="9143987" y="1954891"/>
                </a:lnTo>
                <a:lnTo>
                  <a:pt x="8747055" y="1557959"/>
                </a:lnTo>
                <a:lnTo>
                  <a:pt x="8695029" y="1557959"/>
                </a:lnTo>
                <a:lnTo>
                  <a:pt x="8221823" y="2031165"/>
                </a:lnTo>
                <a:lnTo>
                  <a:pt x="8690741" y="2500073"/>
                </a:lnTo>
                <a:lnTo>
                  <a:pt x="8751345" y="2500073"/>
                </a:lnTo>
                <a:lnTo>
                  <a:pt x="9143986" y="2107432"/>
                </a:lnTo>
                <a:lnTo>
                  <a:pt x="9143986" y="2159677"/>
                </a:lnTo>
                <a:lnTo>
                  <a:pt x="8775657" y="2528005"/>
                </a:lnTo>
                <a:lnTo>
                  <a:pt x="8775657" y="2584989"/>
                </a:lnTo>
                <a:lnTo>
                  <a:pt x="9143987" y="2953319"/>
                </a:lnTo>
                <a:lnTo>
                  <a:pt x="9143987" y="3005564"/>
                </a:lnTo>
                <a:lnTo>
                  <a:pt x="8749321" y="2610898"/>
                </a:lnTo>
                <a:lnTo>
                  <a:pt x="8692765" y="2610898"/>
                </a:lnTo>
                <a:lnTo>
                  <a:pt x="8221822" y="3081840"/>
                </a:lnTo>
                <a:lnTo>
                  <a:pt x="8691194" y="3551212"/>
                </a:lnTo>
                <a:lnTo>
                  <a:pt x="8750888" y="3551212"/>
                </a:lnTo>
                <a:lnTo>
                  <a:pt x="9143986" y="3158114"/>
                </a:lnTo>
                <a:lnTo>
                  <a:pt x="9143986" y="3210356"/>
                </a:lnTo>
                <a:lnTo>
                  <a:pt x="8775657" y="3578686"/>
                </a:lnTo>
                <a:lnTo>
                  <a:pt x="8775657" y="3635674"/>
                </a:lnTo>
                <a:lnTo>
                  <a:pt x="9143986" y="4004003"/>
                </a:lnTo>
                <a:lnTo>
                  <a:pt x="9143986" y="4056248"/>
                </a:lnTo>
                <a:lnTo>
                  <a:pt x="8749774" y="3662037"/>
                </a:lnTo>
                <a:lnTo>
                  <a:pt x="8692306" y="3662037"/>
                </a:lnTo>
                <a:lnTo>
                  <a:pt x="8221823" y="4132519"/>
                </a:lnTo>
                <a:lnTo>
                  <a:pt x="8661299" y="4571995"/>
                </a:lnTo>
                <a:lnTo>
                  <a:pt x="8609053" y="4571995"/>
                </a:lnTo>
                <a:lnTo>
                  <a:pt x="8195700" y="4158642"/>
                </a:lnTo>
                <a:lnTo>
                  <a:pt x="7782346" y="4571997"/>
                </a:lnTo>
                <a:lnTo>
                  <a:pt x="7730103" y="4571997"/>
                </a:lnTo>
                <a:lnTo>
                  <a:pt x="8169579" y="4132521"/>
                </a:lnTo>
                <a:lnTo>
                  <a:pt x="7699096" y="3662037"/>
                </a:lnTo>
                <a:lnTo>
                  <a:pt x="7641624" y="3662037"/>
                </a:lnTo>
                <a:lnTo>
                  <a:pt x="7171140" y="4132521"/>
                </a:lnTo>
                <a:lnTo>
                  <a:pt x="7610615" y="4571996"/>
                </a:lnTo>
                <a:lnTo>
                  <a:pt x="7558371" y="4571996"/>
                </a:lnTo>
                <a:lnTo>
                  <a:pt x="7145018" y="4158643"/>
                </a:lnTo>
                <a:lnTo>
                  <a:pt x="6731665" y="4571996"/>
                </a:lnTo>
                <a:lnTo>
                  <a:pt x="6679421" y="4571997"/>
                </a:lnTo>
                <a:lnTo>
                  <a:pt x="7118896" y="4132521"/>
                </a:lnTo>
                <a:lnTo>
                  <a:pt x="6648412" y="3662037"/>
                </a:lnTo>
                <a:lnTo>
                  <a:pt x="6590942" y="3662037"/>
                </a:lnTo>
                <a:lnTo>
                  <a:pt x="6120458" y="4132521"/>
                </a:lnTo>
                <a:lnTo>
                  <a:pt x="6559933" y="4571996"/>
                </a:lnTo>
                <a:lnTo>
                  <a:pt x="6507689" y="4571996"/>
                </a:lnTo>
                <a:lnTo>
                  <a:pt x="6094336" y="4158643"/>
                </a:lnTo>
                <a:lnTo>
                  <a:pt x="5680986" y="4571994"/>
                </a:lnTo>
                <a:lnTo>
                  <a:pt x="5628742" y="4571994"/>
                </a:lnTo>
                <a:lnTo>
                  <a:pt x="6068215" y="4132521"/>
                </a:lnTo>
                <a:lnTo>
                  <a:pt x="5597730" y="3662037"/>
                </a:lnTo>
                <a:lnTo>
                  <a:pt x="5540260" y="3662037"/>
                </a:lnTo>
                <a:lnTo>
                  <a:pt x="5069776" y="4132521"/>
                </a:lnTo>
                <a:lnTo>
                  <a:pt x="5509251" y="4571996"/>
                </a:lnTo>
                <a:lnTo>
                  <a:pt x="5457007" y="4571996"/>
                </a:lnTo>
                <a:lnTo>
                  <a:pt x="5043654" y="4158643"/>
                </a:lnTo>
                <a:lnTo>
                  <a:pt x="4630302" y="4571995"/>
                </a:lnTo>
                <a:lnTo>
                  <a:pt x="4578058" y="4571995"/>
                </a:lnTo>
                <a:lnTo>
                  <a:pt x="5017532" y="4132521"/>
                </a:lnTo>
                <a:lnTo>
                  <a:pt x="4547048" y="3662037"/>
                </a:lnTo>
                <a:lnTo>
                  <a:pt x="4489581" y="3662037"/>
                </a:lnTo>
                <a:lnTo>
                  <a:pt x="4019114" y="4132522"/>
                </a:lnTo>
                <a:lnTo>
                  <a:pt x="4458569" y="4571996"/>
                </a:lnTo>
                <a:lnTo>
                  <a:pt x="4406325" y="4571996"/>
                </a:lnTo>
                <a:lnTo>
                  <a:pt x="3992992" y="4158644"/>
                </a:lnTo>
                <a:lnTo>
                  <a:pt x="3579640" y="4571995"/>
                </a:lnTo>
                <a:lnTo>
                  <a:pt x="3527396" y="4571995"/>
                </a:lnTo>
                <a:lnTo>
                  <a:pt x="3966870" y="4132522"/>
                </a:lnTo>
                <a:lnTo>
                  <a:pt x="3496383" y="3662037"/>
                </a:lnTo>
                <a:lnTo>
                  <a:pt x="3438916" y="3662037"/>
                </a:lnTo>
                <a:lnTo>
                  <a:pt x="2968432" y="4132520"/>
                </a:lnTo>
                <a:lnTo>
                  <a:pt x="3407909" y="4571995"/>
                </a:lnTo>
                <a:lnTo>
                  <a:pt x="3355664" y="4571995"/>
                </a:lnTo>
                <a:lnTo>
                  <a:pt x="2942310" y="4158642"/>
                </a:lnTo>
                <a:lnTo>
                  <a:pt x="2528960" y="4571994"/>
                </a:lnTo>
                <a:lnTo>
                  <a:pt x="2476716" y="4571994"/>
                </a:lnTo>
                <a:lnTo>
                  <a:pt x="2916189" y="4132521"/>
                </a:lnTo>
                <a:lnTo>
                  <a:pt x="2445706" y="3662037"/>
                </a:lnTo>
                <a:lnTo>
                  <a:pt x="2388237" y="3662037"/>
                </a:lnTo>
                <a:lnTo>
                  <a:pt x="1917750" y="4132522"/>
                </a:lnTo>
                <a:lnTo>
                  <a:pt x="2357226" y="4571995"/>
                </a:lnTo>
                <a:lnTo>
                  <a:pt x="2304983" y="4571996"/>
                </a:lnTo>
                <a:lnTo>
                  <a:pt x="1891628" y="4158644"/>
                </a:lnTo>
                <a:lnTo>
                  <a:pt x="1478287" y="4571994"/>
                </a:lnTo>
                <a:lnTo>
                  <a:pt x="1426043" y="4571994"/>
                </a:lnTo>
                <a:lnTo>
                  <a:pt x="1865506" y="4132522"/>
                </a:lnTo>
                <a:lnTo>
                  <a:pt x="1395028" y="3662037"/>
                </a:lnTo>
                <a:lnTo>
                  <a:pt x="1337560" y="3662037"/>
                </a:lnTo>
                <a:lnTo>
                  <a:pt x="867065" y="4132523"/>
                </a:lnTo>
                <a:lnTo>
                  <a:pt x="1306545" y="4571995"/>
                </a:lnTo>
                <a:lnTo>
                  <a:pt x="1254301" y="4571995"/>
                </a:lnTo>
                <a:lnTo>
                  <a:pt x="840943" y="4158645"/>
                </a:lnTo>
                <a:lnTo>
                  <a:pt x="427592" y="4571996"/>
                </a:lnTo>
                <a:lnTo>
                  <a:pt x="375348" y="4571996"/>
                </a:lnTo>
                <a:lnTo>
                  <a:pt x="814821" y="4132522"/>
                </a:lnTo>
                <a:lnTo>
                  <a:pt x="344336" y="3662037"/>
                </a:lnTo>
                <a:lnTo>
                  <a:pt x="286868" y="3662037"/>
                </a:lnTo>
                <a:lnTo>
                  <a:pt x="2" y="3948903"/>
                </a:lnTo>
                <a:lnTo>
                  <a:pt x="2" y="3896659"/>
                </a:lnTo>
                <a:lnTo>
                  <a:pt x="258375" y="3638287"/>
                </a:lnTo>
                <a:lnTo>
                  <a:pt x="258375" y="3576075"/>
                </a:lnTo>
                <a:lnTo>
                  <a:pt x="1" y="3317701"/>
                </a:lnTo>
                <a:lnTo>
                  <a:pt x="1" y="3265457"/>
                </a:lnTo>
                <a:lnTo>
                  <a:pt x="285755" y="3551212"/>
                </a:lnTo>
                <a:lnTo>
                  <a:pt x="345449" y="3551212"/>
                </a:lnTo>
                <a:lnTo>
                  <a:pt x="814821" y="3081840"/>
                </a:lnTo>
                <a:lnTo>
                  <a:pt x="343879" y="2610898"/>
                </a:lnTo>
                <a:lnTo>
                  <a:pt x="287325" y="2610898"/>
                </a:lnTo>
                <a:lnTo>
                  <a:pt x="4" y="2898220"/>
                </a:lnTo>
                <a:lnTo>
                  <a:pt x="4" y="2845976"/>
                </a:lnTo>
                <a:lnTo>
                  <a:pt x="258377" y="2587602"/>
                </a:lnTo>
                <a:lnTo>
                  <a:pt x="258377" y="2525395"/>
                </a:lnTo>
                <a:lnTo>
                  <a:pt x="1" y="2267018"/>
                </a:lnTo>
                <a:lnTo>
                  <a:pt x="0" y="2214773"/>
                </a:lnTo>
                <a:lnTo>
                  <a:pt x="285299" y="2500073"/>
                </a:lnTo>
                <a:lnTo>
                  <a:pt x="345906" y="2500073"/>
                </a:lnTo>
                <a:lnTo>
                  <a:pt x="814821" y="2031167"/>
                </a:lnTo>
                <a:lnTo>
                  <a:pt x="341615" y="1557960"/>
                </a:lnTo>
                <a:lnTo>
                  <a:pt x="289591" y="1557960"/>
                </a:lnTo>
                <a:lnTo>
                  <a:pt x="1" y="1847551"/>
                </a:lnTo>
                <a:lnTo>
                  <a:pt x="1" y="1795307"/>
                </a:lnTo>
                <a:lnTo>
                  <a:pt x="258379" y="1536928"/>
                </a:lnTo>
                <a:lnTo>
                  <a:pt x="258379" y="1474723"/>
                </a:lnTo>
                <a:lnTo>
                  <a:pt x="1" y="1216345"/>
                </a:lnTo>
                <a:lnTo>
                  <a:pt x="1" y="1164102"/>
                </a:lnTo>
                <a:lnTo>
                  <a:pt x="283034" y="1447135"/>
                </a:lnTo>
                <a:lnTo>
                  <a:pt x="348172" y="1447135"/>
                </a:lnTo>
                <a:lnTo>
                  <a:pt x="814820" y="980485"/>
                </a:lnTo>
                <a:lnTo>
                  <a:pt x="344400" y="510063"/>
                </a:lnTo>
                <a:lnTo>
                  <a:pt x="286802" y="510063"/>
                </a:lnTo>
                <a:lnTo>
                  <a:pt x="2" y="796868"/>
                </a:lnTo>
                <a:lnTo>
                  <a:pt x="2" y="744627"/>
                </a:lnTo>
                <a:lnTo>
                  <a:pt x="258382" y="486240"/>
                </a:lnTo>
                <a:lnTo>
                  <a:pt x="258382" y="424044"/>
                </a:lnTo>
                <a:lnTo>
                  <a:pt x="2" y="165665"/>
                </a:lnTo>
                <a:lnTo>
                  <a:pt x="2" y="113421"/>
                </a:lnTo>
                <a:lnTo>
                  <a:pt x="285819" y="399238"/>
                </a:lnTo>
                <a:lnTo>
                  <a:pt x="345383" y="399238"/>
                </a:lnTo>
                <a:lnTo>
                  <a:pt x="744619" y="2"/>
                </a:lnTo>
                <a:lnTo>
                  <a:pt x="796863" y="2"/>
                </a:lnTo>
                <a:lnTo>
                  <a:pt x="369206" y="427659"/>
                </a:lnTo>
                <a:lnTo>
                  <a:pt x="369206" y="482625"/>
                </a:lnTo>
                <a:lnTo>
                  <a:pt x="840942" y="954363"/>
                </a:lnTo>
                <a:lnTo>
                  <a:pt x="1309198" y="486115"/>
                </a:lnTo>
                <a:lnTo>
                  <a:pt x="1309198" y="424170"/>
                </a:lnTo>
                <a:lnTo>
                  <a:pt x="885018" y="1"/>
                </a:lnTo>
                <a:lnTo>
                  <a:pt x="937262" y="1"/>
                </a:lnTo>
                <a:lnTo>
                  <a:pt x="1336510" y="399238"/>
                </a:lnTo>
                <a:lnTo>
                  <a:pt x="1396075" y="399238"/>
                </a:lnTo>
                <a:lnTo>
                  <a:pt x="1795305" y="3"/>
                </a:lnTo>
                <a:lnTo>
                  <a:pt x="1847547" y="3"/>
                </a:lnTo>
                <a:lnTo>
                  <a:pt x="1420024" y="427535"/>
                </a:lnTo>
                <a:lnTo>
                  <a:pt x="1420024" y="482750"/>
                </a:lnTo>
                <a:lnTo>
                  <a:pt x="1891628" y="954364"/>
                </a:lnTo>
                <a:lnTo>
                  <a:pt x="2360002" y="485990"/>
                </a:lnTo>
                <a:lnTo>
                  <a:pt x="2360002" y="424295"/>
                </a:lnTo>
                <a:lnTo>
                  <a:pt x="1935703" y="1"/>
                </a:lnTo>
                <a:lnTo>
                  <a:pt x="1987946" y="1"/>
                </a:lnTo>
                <a:lnTo>
                  <a:pt x="2387188" y="399238"/>
                </a:lnTo>
                <a:lnTo>
                  <a:pt x="2446753" y="399238"/>
                </a:lnTo>
                <a:lnTo>
                  <a:pt x="2845989" y="2"/>
                </a:lnTo>
                <a:lnTo>
                  <a:pt x="2898233" y="2"/>
                </a:lnTo>
                <a:lnTo>
                  <a:pt x="2470826" y="427409"/>
                </a:lnTo>
                <a:lnTo>
                  <a:pt x="2470826" y="482876"/>
                </a:lnTo>
                <a:lnTo>
                  <a:pt x="2942310" y="954364"/>
                </a:lnTo>
                <a:lnTo>
                  <a:pt x="3410810" y="485864"/>
                </a:lnTo>
                <a:lnTo>
                  <a:pt x="3410810" y="424421"/>
                </a:lnTo>
                <a:lnTo>
                  <a:pt x="2986387" y="1"/>
                </a:lnTo>
                <a:lnTo>
                  <a:pt x="3038634" y="1"/>
                </a:lnTo>
                <a:lnTo>
                  <a:pt x="3437870" y="399238"/>
                </a:lnTo>
                <a:lnTo>
                  <a:pt x="3497432" y="399238"/>
                </a:lnTo>
                <a:lnTo>
                  <a:pt x="3896671" y="2"/>
                </a:lnTo>
                <a:lnTo>
                  <a:pt x="3948916" y="2"/>
                </a:lnTo>
                <a:lnTo>
                  <a:pt x="3521633" y="427284"/>
                </a:lnTo>
                <a:lnTo>
                  <a:pt x="3521633" y="483002"/>
                </a:lnTo>
                <a:lnTo>
                  <a:pt x="3992992" y="954363"/>
                </a:lnTo>
                <a:lnTo>
                  <a:pt x="4461600" y="485736"/>
                </a:lnTo>
                <a:lnTo>
                  <a:pt x="4461600" y="424545"/>
                </a:lnTo>
                <a:lnTo>
                  <a:pt x="4037073" y="1"/>
                </a:lnTo>
                <a:lnTo>
                  <a:pt x="4089316" y="1"/>
                </a:lnTo>
                <a:lnTo>
                  <a:pt x="4488536" y="399238"/>
                </a:lnTo>
                <a:lnTo>
                  <a:pt x="4548098" y="399238"/>
                </a:lnTo>
                <a:lnTo>
                  <a:pt x="4947332" y="4"/>
                </a:lnTo>
                <a:lnTo>
                  <a:pt x="4999576" y="4"/>
                </a:lnTo>
                <a:lnTo>
                  <a:pt x="4572425" y="427154"/>
                </a:lnTo>
                <a:lnTo>
                  <a:pt x="4572425" y="483127"/>
                </a:lnTo>
                <a:lnTo>
                  <a:pt x="5043657" y="954361"/>
                </a:lnTo>
                <a:lnTo>
                  <a:pt x="5512408" y="485609"/>
                </a:lnTo>
                <a:lnTo>
                  <a:pt x="5512408" y="424676"/>
                </a:lnTo>
                <a:lnTo>
                  <a:pt x="5087732" y="1"/>
                </a:lnTo>
                <a:lnTo>
                  <a:pt x="5139975" y="1"/>
                </a:lnTo>
                <a:lnTo>
                  <a:pt x="5539212" y="399238"/>
                </a:lnTo>
                <a:lnTo>
                  <a:pt x="5598779" y="399238"/>
                </a:lnTo>
                <a:lnTo>
                  <a:pt x="5998015" y="2"/>
                </a:lnTo>
                <a:lnTo>
                  <a:pt x="6050259" y="2"/>
                </a:lnTo>
                <a:lnTo>
                  <a:pt x="5623233" y="427027"/>
                </a:lnTo>
                <a:lnTo>
                  <a:pt x="5623233" y="483258"/>
                </a:lnTo>
                <a:lnTo>
                  <a:pt x="6094336" y="954363"/>
                </a:lnTo>
                <a:lnTo>
                  <a:pt x="6563216" y="485481"/>
                </a:lnTo>
                <a:lnTo>
                  <a:pt x="6563216" y="42479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7079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1577461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0" y="762000"/>
            <a:ext cx="56864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7404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187063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14" y="6"/>
            <a:ext cx="9143987" cy="4571997"/>
          </a:xfrm>
          <a:custGeom>
            <a:avLst/>
            <a:gdLst/>
            <a:ahLst/>
            <a:cxnLst/>
            <a:rect l="l" t="t" r="r" b="b"/>
            <a:pathLst>
              <a:path w="9143987" h="4571997">
                <a:moveTo>
                  <a:pt x="1" y="4316132"/>
                </a:moveTo>
                <a:lnTo>
                  <a:pt x="255863" y="4571994"/>
                </a:lnTo>
                <a:lnTo>
                  <a:pt x="203619" y="4571994"/>
                </a:lnTo>
                <a:lnTo>
                  <a:pt x="1" y="4368376"/>
                </a:lnTo>
                <a:close/>
                <a:moveTo>
                  <a:pt x="9143985" y="4208793"/>
                </a:moveTo>
                <a:lnTo>
                  <a:pt x="9143985" y="4261037"/>
                </a:lnTo>
                <a:lnTo>
                  <a:pt x="8833027" y="4571996"/>
                </a:lnTo>
                <a:lnTo>
                  <a:pt x="8780783" y="4571996"/>
                </a:lnTo>
                <a:close/>
                <a:moveTo>
                  <a:pt x="8664832" y="4076819"/>
                </a:moveTo>
                <a:lnTo>
                  <a:pt x="8775657" y="4076819"/>
                </a:lnTo>
                <a:lnTo>
                  <a:pt x="8775657" y="4187644"/>
                </a:lnTo>
                <a:lnTo>
                  <a:pt x="8664832" y="4187644"/>
                </a:lnTo>
                <a:close/>
                <a:moveTo>
                  <a:pt x="7614024" y="4076819"/>
                </a:moveTo>
                <a:lnTo>
                  <a:pt x="7724849" y="4076819"/>
                </a:lnTo>
                <a:lnTo>
                  <a:pt x="7724849" y="4187644"/>
                </a:lnTo>
                <a:lnTo>
                  <a:pt x="7614024" y="4187644"/>
                </a:lnTo>
                <a:close/>
                <a:moveTo>
                  <a:pt x="6563216" y="4076819"/>
                </a:moveTo>
                <a:lnTo>
                  <a:pt x="6674041" y="4076819"/>
                </a:lnTo>
                <a:lnTo>
                  <a:pt x="6674041" y="4187644"/>
                </a:lnTo>
                <a:lnTo>
                  <a:pt x="6563216" y="4187644"/>
                </a:lnTo>
                <a:close/>
                <a:moveTo>
                  <a:pt x="5512408" y="4076819"/>
                </a:moveTo>
                <a:lnTo>
                  <a:pt x="5623233" y="4076819"/>
                </a:lnTo>
                <a:lnTo>
                  <a:pt x="5623233" y="4187644"/>
                </a:lnTo>
                <a:lnTo>
                  <a:pt x="5512408" y="4187644"/>
                </a:lnTo>
                <a:close/>
                <a:moveTo>
                  <a:pt x="4461600" y="4076819"/>
                </a:moveTo>
                <a:lnTo>
                  <a:pt x="4572425" y="4076819"/>
                </a:lnTo>
                <a:lnTo>
                  <a:pt x="4572425" y="4187644"/>
                </a:lnTo>
                <a:lnTo>
                  <a:pt x="4461600" y="4187644"/>
                </a:lnTo>
                <a:close/>
                <a:moveTo>
                  <a:pt x="3410793" y="4076819"/>
                </a:moveTo>
                <a:lnTo>
                  <a:pt x="3521618" y="4076819"/>
                </a:lnTo>
                <a:lnTo>
                  <a:pt x="3521618" y="4187644"/>
                </a:lnTo>
                <a:lnTo>
                  <a:pt x="3410793" y="4187644"/>
                </a:lnTo>
                <a:close/>
                <a:moveTo>
                  <a:pt x="2359985" y="4076819"/>
                </a:moveTo>
                <a:lnTo>
                  <a:pt x="2470810" y="4076819"/>
                </a:lnTo>
                <a:lnTo>
                  <a:pt x="2470810" y="4187644"/>
                </a:lnTo>
                <a:lnTo>
                  <a:pt x="2359985" y="4187644"/>
                </a:lnTo>
                <a:close/>
                <a:moveTo>
                  <a:pt x="1309177" y="4076819"/>
                </a:moveTo>
                <a:lnTo>
                  <a:pt x="1420002" y="4076819"/>
                </a:lnTo>
                <a:lnTo>
                  <a:pt x="1420002" y="4187644"/>
                </a:lnTo>
                <a:lnTo>
                  <a:pt x="1309177" y="4187644"/>
                </a:lnTo>
                <a:close/>
                <a:moveTo>
                  <a:pt x="258369" y="4076819"/>
                </a:moveTo>
                <a:lnTo>
                  <a:pt x="369194" y="4076819"/>
                </a:lnTo>
                <a:lnTo>
                  <a:pt x="369194" y="4187644"/>
                </a:lnTo>
                <a:lnTo>
                  <a:pt x="258369" y="4187644"/>
                </a:lnTo>
                <a:close/>
                <a:moveTo>
                  <a:pt x="8139428" y="3551212"/>
                </a:moveTo>
                <a:lnTo>
                  <a:pt x="8250253" y="3551212"/>
                </a:lnTo>
                <a:lnTo>
                  <a:pt x="8250253" y="3662037"/>
                </a:lnTo>
                <a:lnTo>
                  <a:pt x="8139428" y="3662037"/>
                </a:lnTo>
                <a:close/>
                <a:moveTo>
                  <a:pt x="7088620" y="3551212"/>
                </a:moveTo>
                <a:lnTo>
                  <a:pt x="7199445" y="3551212"/>
                </a:lnTo>
                <a:lnTo>
                  <a:pt x="7199445" y="3662037"/>
                </a:lnTo>
                <a:lnTo>
                  <a:pt x="7088620" y="3662037"/>
                </a:lnTo>
                <a:close/>
                <a:moveTo>
                  <a:pt x="6037812" y="3551212"/>
                </a:moveTo>
                <a:lnTo>
                  <a:pt x="6148637" y="3551212"/>
                </a:lnTo>
                <a:lnTo>
                  <a:pt x="6148637" y="3662037"/>
                </a:lnTo>
                <a:lnTo>
                  <a:pt x="6037812" y="3662037"/>
                </a:lnTo>
                <a:close/>
                <a:moveTo>
                  <a:pt x="4987004" y="3551212"/>
                </a:moveTo>
                <a:lnTo>
                  <a:pt x="5097829" y="3551212"/>
                </a:lnTo>
                <a:lnTo>
                  <a:pt x="5097829" y="3662037"/>
                </a:lnTo>
                <a:lnTo>
                  <a:pt x="4987004" y="3662037"/>
                </a:lnTo>
                <a:close/>
                <a:moveTo>
                  <a:pt x="3936204" y="3551212"/>
                </a:moveTo>
                <a:lnTo>
                  <a:pt x="4047028" y="3551212"/>
                </a:lnTo>
                <a:lnTo>
                  <a:pt x="4047028" y="3662037"/>
                </a:lnTo>
                <a:lnTo>
                  <a:pt x="3936204" y="3662037"/>
                </a:lnTo>
                <a:close/>
                <a:moveTo>
                  <a:pt x="2885395" y="3551212"/>
                </a:moveTo>
                <a:lnTo>
                  <a:pt x="2996220" y="3551212"/>
                </a:lnTo>
                <a:lnTo>
                  <a:pt x="2996220" y="3662037"/>
                </a:lnTo>
                <a:lnTo>
                  <a:pt x="2885395" y="3662037"/>
                </a:lnTo>
                <a:close/>
                <a:moveTo>
                  <a:pt x="1834587" y="3551212"/>
                </a:moveTo>
                <a:lnTo>
                  <a:pt x="1945412" y="3551212"/>
                </a:lnTo>
                <a:lnTo>
                  <a:pt x="1945412" y="3662037"/>
                </a:lnTo>
                <a:lnTo>
                  <a:pt x="1834587" y="3662037"/>
                </a:lnTo>
                <a:close/>
                <a:moveTo>
                  <a:pt x="783778" y="3551212"/>
                </a:moveTo>
                <a:lnTo>
                  <a:pt x="894603" y="3551212"/>
                </a:lnTo>
                <a:lnTo>
                  <a:pt x="894603" y="3662037"/>
                </a:lnTo>
                <a:lnTo>
                  <a:pt x="783778" y="3662037"/>
                </a:lnTo>
                <a:close/>
                <a:moveTo>
                  <a:pt x="2942310" y="3107962"/>
                </a:moveTo>
                <a:lnTo>
                  <a:pt x="2470818" y="3579456"/>
                </a:lnTo>
                <a:lnTo>
                  <a:pt x="2470818" y="3634904"/>
                </a:lnTo>
                <a:lnTo>
                  <a:pt x="2942310" y="4106399"/>
                </a:lnTo>
                <a:lnTo>
                  <a:pt x="3410800" y="3637911"/>
                </a:lnTo>
                <a:lnTo>
                  <a:pt x="3410800" y="3576450"/>
                </a:lnTo>
                <a:close/>
                <a:moveTo>
                  <a:pt x="8195700" y="3107962"/>
                </a:moveTo>
                <a:lnTo>
                  <a:pt x="7724849" y="3578813"/>
                </a:lnTo>
                <a:lnTo>
                  <a:pt x="7724849" y="3635545"/>
                </a:lnTo>
                <a:lnTo>
                  <a:pt x="8195702" y="4106398"/>
                </a:lnTo>
                <a:lnTo>
                  <a:pt x="8664832" y="3637268"/>
                </a:lnTo>
                <a:lnTo>
                  <a:pt x="8664832" y="3577094"/>
                </a:lnTo>
                <a:close/>
                <a:moveTo>
                  <a:pt x="5043655" y="3107962"/>
                </a:moveTo>
                <a:lnTo>
                  <a:pt x="4572425" y="3579192"/>
                </a:lnTo>
                <a:lnTo>
                  <a:pt x="4572425" y="3635169"/>
                </a:lnTo>
                <a:lnTo>
                  <a:pt x="5043654" y="4106399"/>
                </a:lnTo>
                <a:lnTo>
                  <a:pt x="5512408" y="3637645"/>
                </a:lnTo>
                <a:lnTo>
                  <a:pt x="5512408" y="3576714"/>
                </a:lnTo>
                <a:close/>
                <a:moveTo>
                  <a:pt x="840943" y="3107962"/>
                </a:moveTo>
                <a:lnTo>
                  <a:pt x="369199" y="3579705"/>
                </a:lnTo>
                <a:lnTo>
                  <a:pt x="369199" y="3634656"/>
                </a:lnTo>
                <a:lnTo>
                  <a:pt x="840943" y="4106401"/>
                </a:lnTo>
                <a:lnTo>
                  <a:pt x="1309186" y="3638165"/>
                </a:lnTo>
                <a:lnTo>
                  <a:pt x="1309186" y="3576196"/>
                </a:lnTo>
                <a:close/>
                <a:moveTo>
                  <a:pt x="3992991" y="3107961"/>
                </a:moveTo>
                <a:lnTo>
                  <a:pt x="3521625" y="3579327"/>
                </a:lnTo>
                <a:lnTo>
                  <a:pt x="3521625" y="3635034"/>
                </a:lnTo>
                <a:lnTo>
                  <a:pt x="3992992" y="4106400"/>
                </a:lnTo>
                <a:lnTo>
                  <a:pt x="4461600" y="3637773"/>
                </a:lnTo>
                <a:lnTo>
                  <a:pt x="4461600" y="3576588"/>
                </a:lnTo>
                <a:close/>
                <a:moveTo>
                  <a:pt x="1891629" y="3107961"/>
                </a:moveTo>
                <a:lnTo>
                  <a:pt x="1420011" y="3579585"/>
                </a:lnTo>
                <a:lnTo>
                  <a:pt x="1420011" y="3634777"/>
                </a:lnTo>
                <a:lnTo>
                  <a:pt x="1891629" y="4106400"/>
                </a:lnTo>
                <a:lnTo>
                  <a:pt x="2359993" y="3638038"/>
                </a:lnTo>
                <a:lnTo>
                  <a:pt x="2359993" y="3576322"/>
                </a:lnTo>
                <a:close/>
                <a:moveTo>
                  <a:pt x="6094336" y="3107961"/>
                </a:moveTo>
                <a:lnTo>
                  <a:pt x="5623233" y="3579064"/>
                </a:lnTo>
                <a:lnTo>
                  <a:pt x="5623233" y="3635295"/>
                </a:lnTo>
                <a:lnTo>
                  <a:pt x="6094336" y="4106399"/>
                </a:lnTo>
                <a:lnTo>
                  <a:pt x="6563216" y="3637520"/>
                </a:lnTo>
                <a:lnTo>
                  <a:pt x="6563216" y="3576841"/>
                </a:lnTo>
                <a:close/>
                <a:moveTo>
                  <a:pt x="7145019" y="3107960"/>
                </a:moveTo>
                <a:lnTo>
                  <a:pt x="6674041" y="3578938"/>
                </a:lnTo>
                <a:lnTo>
                  <a:pt x="6674041" y="3635421"/>
                </a:lnTo>
                <a:lnTo>
                  <a:pt x="7145018" y="4106399"/>
                </a:lnTo>
                <a:lnTo>
                  <a:pt x="7614024" y="3637394"/>
                </a:lnTo>
                <a:lnTo>
                  <a:pt x="7614024" y="3576965"/>
                </a:lnTo>
                <a:close/>
                <a:moveTo>
                  <a:pt x="8664832" y="3027337"/>
                </a:moveTo>
                <a:lnTo>
                  <a:pt x="8775657" y="3027337"/>
                </a:lnTo>
                <a:lnTo>
                  <a:pt x="8775657" y="3138162"/>
                </a:lnTo>
                <a:lnTo>
                  <a:pt x="8664832" y="3138162"/>
                </a:lnTo>
                <a:close/>
                <a:moveTo>
                  <a:pt x="7614024" y="3027337"/>
                </a:moveTo>
                <a:lnTo>
                  <a:pt x="7724849" y="3027337"/>
                </a:lnTo>
                <a:lnTo>
                  <a:pt x="7724849" y="3138162"/>
                </a:lnTo>
                <a:lnTo>
                  <a:pt x="7614024" y="3138162"/>
                </a:lnTo>
                <a:close/>
                <a:moveTo>
                  <a:pt x="6563216" y="3027337"/>
                </a:moveTo>
                <a:lnTo>
                  <a:pt x="6674041" y="3027337"/>
                </a:lnTo>
                <a:lnTo>
                  <a:pt x="6674041" y="3138162"/>
                </a:lnTo>
                <a:lnTo>
                  <a:pt x="6563216" y="3138162"/>
                </a:lnTo>
                <a:close/>
                <a:moveTo>
                  <a:pt x="5512408" y="3027337"/>
                </a:moveTo>
                <a:lnTo>
                  <a:pt x="5623233" y="3027337"/>
                </a:lnTo>
                <a:lnTo>
                  <a:pt x="5623233" y="3138162"/>
                </a:lnTo>
                <a:lnTo>
                  <a:pt x="5512408" y="3138162"/>
                </a:lnTo>
                <a:close/>
                <a:moveTo>
                  <a:pt x="4461600" y="3027337"/>
                </a:moveTo>
                <a:lnTo>
                  <a:pt x="4572425" y="3027337"/>
                </a:lnTo>
                <a:lnTo>
                  <a:pt x="4572425" y="3138162"/>
                </a:lnTo>
                <a:lnTo>
                  <a:pt x="4461600" y="3138162"/>
                </a:lnTo>
                <a:close/>
                <a:moveTo>
                  <a:pt x="3410798" y="3027337"/>
                </a:moveTo>
                <a:lnTo>
                  <a:pt x="3521622" y="3027337"/>
                </a:lnTo>
                <a:lnTo>
                  <a:pt x="3521622" y="3138162"/>
                </a:lnTo>
                <a:lnTo>
                  <a:pt x="3410798" y="3138162"/>
                </a:lnTo>
                <a:close/>
                <a:moveTo>
                  <a:pt x="2359990" y="3027337"/>
                </a:moveTo>
                <a:lnTo>
                  <a:pt x="2470815" y="3027337"/>
                </a:lnTo>
                <a:lnTo>
                  <a:pt x="2470815" y="3138162"/>
                </a:lnTo>
                <a:lnTo>
                  <a:pt x="2359990" y="3138162"/>
                </a:lnTo>
                <a:close/>
                <a:moveTo>
                  <a:pt x="1309183" y="3027337"/>
                </a:moveTo>
                <a:lnTo>
                  <a:pt x="1420008" y="3027337"/>
                </a:lnTo>
                <a:lnTo>
                  <a:pt x="1420008" y="3138162"/>
                </a:lnTo>
                <a:lnTo>
                  <a:pt x="1309183" y="3138162"/>
                </a:lnTo>
                <a:close/>
                <a:moveTo>
                  <a:pt x="258373" y="3027337"/>
                </a:moveTo>
                <a:lnTo>
                  <a:pt x="369197" y="3027337"/>
                </a:lnTo>
                <a:lnTo>
                  <a:pt x="369197" y="3138162"/>
                </a:lnTo>
                <a:lnTo>
                  <a:pt x="258373" y="3138162"/>
                </a:lnTo>
                <a:close/>
                <a:moveTo>
                  <a:pt x="7642081" y="2610898"/>
                </a:moveTo>
                <a:lnTo>
                  <a:pt x="7171142" y="3081837"/>
                </a:lnTo>
                <a:lnTo>
                  <a:pt x="7640516" y="3551212"/>
                </a:lnTo>
                <a:lnTo>
                  <a:pt x="7700206" y="3551212"/>
                </a:lnTo>
                <a:lnTo>
                  <a:pt x="8169578" y="3081840"/>
                </a:lnTo>
                <a:lnTo>
                  <a:pt x="7698636" y="2610898"/>
                </a:lnTo>
                <a:close/>
                <a:moveTo>
                  <a:pt x="6591400" y="2610898"/>
                </a:moveTo>
                <a:lnTo>
                  <a:pt x="6120458" y="3081839"/>
                </a:lnTo>
                <a:lnTo>
                  <a:pt x="6589831" y="3551212"/>
                </a:lnTo>
                <a:lnTo>
                  <a:pt x="6649523" y="3551212"/>
                </a:lnTo>
                <a:lnTo>
                  <a:pt x="7118897" y="3081838"/>
                </a:lnTo>
                <a:lnTo>
                  <a:pt x="6647958" y="2610898"/>
                </a:lnTo>
                <a:close/>
                <a:moveTo>
                  <a:pt x="5540719" y="2610898"/>
                </a:moveTo>
                <a:lnTo>
                  <a:pt x="5069777" y="3081840"/>
                </a:lnTo>
                <a:lnTo>
                  <a:pt x="5539149" y="3551212"/>
                </a:lnTo>
                <a:lnTo>
                  <a:pt x="5598841" y="3551212"/>
                </a:lnTo>
                <a:lnTo>
                  <a:pt x="6068214" y="3081839"/>
                </a:lnTo>
                <a:lnTo>
                  <a:pt x="5597273" y="2610898"/>
                </a:lnTo>
                <a:close/>
                <a:moveTo>
                  <a:pt x="4490037" y="2610898"/>
                </a:moveTo>
                <a:lnTo>
                  <a:pt x="4019113" y="3081839"/>
                </a:lnTo>
                <a:lnTo>
                  <a:pt x="4488468" y="3551212"/>
                </a:lnTo>
                <a:lnTo>
                  <a:pt x="4548161" y="3551212"/>
                </a:lnTo>
                <a:lnTo>
                  <a:pt x="5017533" y="3081840"/>
                </a:lnTo>
                <a:lnTo>
                  <a:pt x="4546591" y="2610898"/>
                </a:lnTo>
                <a:close/>
                <a:moveTo>
                  <a:pt x="3439375" y="2610898"/>
                </a:moveTo>
                <a:lnTo>
                  <a:pt x="2968432" y="3081840"/>
                </a:lnTo>
                <a:lnTo>
                  <a:pt x="3437804" y="3551212"/>
                </a:lnTo>
                <a:lnTo>
                  <a:pt x="3497496" y="3551212"/>
                </a:lnTo>
                <a:lnTo>
                  <a:pt x="3966869" y="3081840"/>
                </a:lnTo>
                <a:lnTo>
                  <a:pt x="3495925" y="2610898"/>
                </a:lnTo>
                <a:close/>
                <a:moveTo>
                  <a:pt x="2388694" y="2610898"/>
                </a:moveTo>
                <a:lnTo>
                  <a:pt x="1917751" y="3081839"/>
                </a:lnTo>
                <a:lnTo>
                  <a:pt x="2387125" y="3551212"/>
                </a:lnTo>
                <a:lnTo>
                  <a:pt x="2446818" y="3551212"/>
                </a:lnTo>
                <a:lnTo>
                  <a:pt x="2916188" y="3081841"/>
                </a:lnTo>
                <a:lnTo>
                  <a:pt x="2445246" y="2610898"/>
                </a:lnTo>
                <a:close/>
                <a:moveTo>
                  <a:pt x="1338016" y="2610898"/>
                </a:moveTo>
                <a:lnTo>
                  <a:pt x="867065" y="3081840"/>
                </a:lnTo>
                <a:lnTo>
                  <a:pt x="1336446" y="3551212"/>
                </a:lnTo>
                <a:lnTo>
                  <a:pt x="1396142" y="3551212"/>
                </a:lnTo>
                <a:lnTo>
                  <a:pt x="1865507" y="3081839"/>
                </a:lnTo>
                <a:lnTo>
                  <a:pt x="1394572" y="2610898"/>
                </a:lnTo>
                <a:close/>
                <a:moveTo>
                  <a:pt x="8139428" y="2500073"/>
                </a:moveTo>
                <a:lnTo>
                  <a:pt x="8250253" y="2500073"/>
                </a:lnTo>
                <a:lnTo>
                  <a:pt x="8250253" y="2610898"/>
                </a:lnTo>
                <a:lnTo>
                  <a:pt x="8139428" y="2610898"/>
                </a:lnTo>
                <a:close/>
                <a:moveTo>
                  <a:pt x="7088620" y="2500073"/>
                </a:moveTo>
                <a:lnTo>
                  <a:pt x="7199445" y="2500073"/>
                </a:lnTo>
                <a:lnTo>
                  <a:pt x="7199445" y="2610898"/>
                </a:lnTo>
                <a:lnTo>
                  <a:pt x="7088620" y="2610898"/>
                </a:lnTo>
                <a:close/>
                <a:moveTo>
                  <a:pt x="6037812" y="2500073"/>
                </a:moveTo>
                <a:lnTo>
                  <a:pt x="6148637" y="2500073"/>
                </a:lnTo>
                <a:lnTo>
                  <a:pt x="6148637" y="2610898"/>
                </a:lnTo>
                <a:lnTo>
                  <a:pt x="6037812" y="2610898"/>
                </a:lnTo>
                <a:close/>
                <a:moveTo>
                  <a:pt x="4987004" y="2500073"/>
                </a:moveTo>
                <a:lnTo>
                  <a:pt x="5097829" y="2500073"/>
                </a:lnTo>
                <a:lnTo>
                  <a:pt x="5097829" y="2610898"/>
                </a:lnTo>
                <a:lnTo>
                  <a:pt x="4987004" y="2610898"/>
                </a:lnTo>
                <a:close/>
                <a:moveTo>
                  <a:pt x="3936207" y="2500073"/>
                </a:moveTo>
                <a:lnTo>
                  <a:pt x="4047031" y="2500073"/>
                </a:lnTo>
                <a:lnTo>
                  <a:pt x="4047031" y="2610898"/>
                </a:lnTo>
                <a:lnTo>
                  <a:pt x="3936207" y="2610898"/>
                </a:lnTo>
                <a:close/>
                <a:moveTo>
                  <a:pt x="2885399" y="2500073"/>
                </a:moveTo>
                <a:lnTo>
                  <a:pt x="2996223" y="2500073"/>
                </a:lnTo>
                <a:lnTo>
                  <a:pt x="2996223" y="2610898"/>
                </a:lnTo>
                <a:lnTo>
                  <a:pt x="2885399" y="2610898"/>
                </a:lnTo>
                <a:close/>
                <a:moveTo>
                  <a:pt x="1834589" y="2500073"/>
                </a:moveTo>
                <a:lnTo>
                  <a:pt x="1945415" y="2500073"/>
                </a:lnTo>
                <a:lnTo>
                  <a:pt x="1945415" y="2610898"/>
                </a:lnTo>
                <a:lnTo>
                  <a:pt x="1834589" y="2610898"/>
                </a:lnTo>
                <a:close/>
                <a:moveTo>
                  <a:pt x="783780" y="2500073"/>
                </a:moveTo>
                <a:lnTo>
                  <a:pt x="894605" y="2500073"/>
                </a:lnTo>
                <a:lnTo>
                  <a:pt x="894605" y="2610898"/>
                </a:lnTo>
                <a:lnTo>
                  <a:pt x="783780" y="2610898"/>
                </a:lnTo>
                <a:close/>
                <a:moveTo>
                  <a:pt x="1891628" y="2057290"/>
                </a:moveTo>
                <a:lnTo>
                  <a:pt x="1420016" y="2528900"/>
                </a:lnTo>
                <a:lnTo>
                  <a:pt x="1420016" y="2584097"/>
                </a:lnTo>
                <a:lnTo>
                  <a:pt x="1891629" y="3055718"/>
                </a:lnTo>
                <a:lnTo>
                  <a:pt x="2359995" y="2587353"/>
                </a:lnTo>
                <a:lnTo>
                  <a:pt x="2359995" y="2525647"/>
                </a:lnTo>
                <a:close/>
                <a:moveTo>
                  <a:pt x="2942310" y="2057290"/>
                </a:moveTo>
                <a:lnTo>
                  <a:pt x="2470820" y="2528772"/>
                </a:lnTo>
                <a:lnTo>
                  <a:pt x="2470820" y="2584228"/>
                </a:lnTo>
                <a:lnTo>
                  <a:pt x="2942310" y="3055719"/>
                </a:lnTo>
                <a:lnTo>
                  <a:pt x="3410803" y="2587227"/>
                </a:lnTo>
                <a:lnTo>
                  <a:pt x="3410803" y="2525772"/>
                </a:lnTo>
                <a:close/>
                <a:moveTo>
                  <a:pt x="3992992" y="2057289"/>
                </a:moveTo>
                <a:lnTo>
                  <a:pt x="3521627" y="2528644"/>
                </a:lnTo>
                <a:lnTo>
                  <a:pt x="3521627" y="2584355"/>
                </a:lnTo>
                <a:lnTo>
                  <a:pt x="3992992" y="3055718"/>
                </a:lnTo>
                <a:lnTo>
                  <a:pt x="4461600" y="2587092"/>
                </a:lnTo>
                <a:lnTo>
                  <a:pt x="4461600" y="2525906"/>
                </a:lnTo>
                <a:close/>
                <a:moveTo>
                  <a:pt x="7145018" y="2057289"/>
                </a:moveTo>
                <a:lnTo>
                  <a:pt x="6674041" y="2528257"/>
                </a:lnTo>
                <a:lnTo>
                  <a:pt x="6674041" y="2584737"/>
                </a:lnTo>
                <a:lnTo>
                  <a:pt x="7145020" y="3055716"/>
                </a:lnTo>
                <a:lnTo>
                  <a:pt x="7614024" y="2586712"/>
                </a:lnTo>
                <a:lnTo>
                  <a:pt x="7614024" y="2526286"/>
                </a:lnTo>
                <a:close/>
                <a:moveTo>
                  <a:pt x="5043655" y="2057288"/>
                </a:moveTo>
                <a:lnTo>
                  <a:pt x="4572425" y="2528510"/>
                </a:lnTo>
                <a:lnTo>
                  <a:pt x="4572425" y="2584487"/>
                </a:lnTo>
                <a:lnTo>
                  <a:pt x="5043655" y="3055718"/>
                </a:lnTo>
                <a:lnTo>
                  <a:pt x="5512408" y="2586964"/>
                </a:lnTo>
                <a:lnTo>
                  <a:pt x="5512408" y="2526033"/>
                </a:lnTo>
                <a:close/>
                <a:moveTo>
                  <a:pt x="840943" y="2057288"/>
                </a:moveTo>
                <a:lnTo>
                  <a:pt x="369202" y="2529021"/>
                </a:lnTo>
                <a:lnTo>
                  <a:pt x="369202" y="2583976"/>
                </a:lnTo>
                <a:lnTo>
                  <a:pt x="840943" y="3055718"/>
                </a:lnTo>
                <a:lnTo>
                  <a:pt x="1309190" y="2587479"/>
                </a:lnTo>
                <a:lnTo>
                  <a:pt x="1309190" y="2525518"/>
                </a:lnTo>
                <a:close/>
                <a:moveTo>
                  <a:pt x="8195701" y="2057287"/>
                </a:moveTo>
                <a:lnTo>
                  <a:pt x="7724849" y="2528130"/>
                </a:lnTo>
                <a:lnTo>
                  <a:pt x="7724849" y="2584867"/>
                </a:lnTo>
                <a:lnTo>
                  <a:pt x="8195700" y="3055717"/>
                </a:lnTo>
                <a:lnTo>
                  <a:pt x="8664832" y="2586585"/>
                </a:lnTo>
                <a:lnTo>
                  <a:pt x="8664832" y="2526410"/>
                </a:lnTo>
                <a:close/>
                <a:moveTo>
                  <a:pt x="6094339" y="2057287"/>
                </a:moveTo>
                <a:lnTo>
                  <a:pt x="5623233" y="2528385"/>
                </a:lnTo>
                <a:lnTo>
                  <a:pt x="5623233" y="2584613"/>
                </a:lnTo>
                <a:lnTo>
                  <a:pt x="6094336" y="3055717"/>
                </a:lnTo>
                <a:lnTo>
                  <a:pt x="6563216" y="2586838"/>
                </a:lnTo>
                <a:lnTo>
                  <a:pt x="6563216" y="2526156"/>
                </a:lnTo>
                <a:close/>
                <a:moveTo>
                  <a:pt x="1309181" y="1973451"/>
                </a:moveTo>
                <a:lnTo>
                  <a:pt x="1420005" y="1973451"/>
                </a:lnTo>
                <a:lnTo>
                  <a:pt x="1420005" y="2084276"/>
                </a:lnTo>
                <a:lnTo>
                  <a:pt x="1309181" y="2084276"/>
                </a:lnTo>
                <a:close/>
                <a:moveTo>
                  <a:pt x="258371" y="1973451"/>
                </a:moveTo>
                <a:lnTo>
                  <a:pt x="369196" y="1973451"/>
                </a:lnTo>
                <a:lnTo>
                  <a:pt x="369196" y="2084276"/>
                </a:lnTo>
                <a:lnTo>
                  <a:pt x="258371" y="2084276"/>
                </a:lnTo>
                <a:close/>
                <a:moveTo>
                  <a:pt x="3410796" y="1973451"/>
                </a:moveTo>
                <a:lnTo>
                  <a:pt x="3521621" y="1973451"/>
                </a:lnTo>
                <a:lnTo>
                  <a:pt x="3521621" y="2084276"/>
                </a:lnTo>
                <a:lnTo>
                  <a:pt x="3410796" y="2084276"/>
                </a:lnTo>
                <a:close/>
                <a:moveTo>
                  <a:pt x="2359988" y="1973451"/>
                </a:moveTo>
                <a:lnTo>
                  <a:pt x="2470813" y="1973451"/>
                </a:lnTo>
                <a:lnTo>
                  <a:pt x="2470813" y="2084276"/>
                </a:lnTo>
                <a:lnTo>
                  <a:pt x="2359988" y="2084276"/>
                </a:lnTo>
                <a:close/>
                <a:moveTo>
                  <a:pt x="4461600" y="1973451"/>
                </a:moveTo>
                <a:lnTo>
                  <a:pt x="4572425" y="1973451"/>
                </a:lnTo>
                <a:lnTo>
                  <a:pt x="4572425" y="2084276"/>
                </a:lnTo>
                <a:lnTo>
                  <a:pt x="4461600" y="2084276"/>
                </a:lnTo>
                <a:close/>
                <a:moveTo>
                  <a:pt x="6563216" y="1973451"/>
                </a:moveTo>
                <a:lnTo>
                  <a:pt x="6674041" y="1973451"/>
                </a:lnTo>
                <a:lnTo>
                  <a:pt x="6674041" y="2084276"/>
                </a:lnTo>
                <a:lnTo>
                  <a:pt x="6563216" y="2084276"/>
                </a:lnTo>
                <a:close/>
                <a:moveTo>
                  <a:pt x="5512408" y="1973451"/>
                </a:moveTo>
                <a:lnTo>
                  <a:pt x="5623233" y="1973451"/>
                </a:lnTo>
                <a:lnTo>
                  <a:pt x="5623233" y="2084276"/>
                </a:lnTo>
                <a:lnTo>
                  <a:pt x="5512408" y="2084276"/>
                </a:lnTo>
                <a:close/>
                <a:moveTo>
                  <a:pt x="8664832" y="1973450"/>
                </a:moveTo>
                <a:lnTo>
                  <a:pt x="8775657" y="1973450"/>
                </a:lnTo>
                <a:lnTo>
                  <a:pt x="8775657" y="2084275"/>
                </a:lnTo>
                <a:lnTo>
                  <a:pt x="8664832" y="2084275"/>
                </a:lnTo>
                <a:close/>
                <a:moveTo>
                  <a:pt x="7614024" y="1973450"/>
                </a:moveTo>
                <a:lnTo>
                  <a:pt x="7724849" y="1973450"/>
                </a:lnTo>
                <a:lnTo>
                  <a:pt x="7724849" y="2084275"/>
                </a:lnTo>
                <a:lnTo>
                  <a:pt x="7614024" y="2084275"/>
                </a:lnTo>
                <a:close/>
                <a:moveTo>
                  <a:pt x="1340281" y="1557960"/>
                </a:moveTo>
                <a:lnTo>
                  <a:pt x="867065" y="2031167"/>
                </a:lnTo>
                <a:lnTo>
                  <a:pt x="1335989" y="2500073"/>
                </a:lnTo>
                <a:lnTo>
                  <a:pt x="1396599" y="2500073"/>
                </a:lnTo>
                <a:lnTo>
                  <a:pt x="1865505" y="2031168"/>
                </a:lnTo>
                <a:lnTo>
                  <a:pt x="1392304" y="1557960"/>
                </a:lnTo>
                <a:close/>
                <a:moveTo>
                  <a:pt x="3441642" y="1557959"/>
                </a:moveTo>
                <a:lnTo>
                  <a:pt x="2968432" y="2031168"/>
                </a:lnTo>
                <a:lnTo>
                  <a:pt x="3437347" y="2500073"/>
                </a:lnTo>
                <a:lnTo>
                  <a:pt x="3497954" y="2500073"/>
                </a:lnTo>
                <a:lnTo>
                  <a:pt x="3966871" y="2031167"/>
                </a:lnTo>
                <a:lnTo>
                  <a:pt x="3493660" y="1557959"/>
                </a:lnTo>
                <a:close/>
                <a:moveTo>
                  <a:pt x="2390960" y="1557959"/>
                </a:moveTo>
                <a:lnTo>
                  <a:pt x="1917749" y="2031168"/>
                </a:lnTo>
                <a:lnTo>
                  <a:pt x="2386666" y="2500073"/>
                </a:lnTo>
                <a:lnTo>
                  <a:pt x="2447276" y="2500073"/>
                </a:lnTo>
                <a:lnTo>
                  <a:pt x="2916188" y="2031168"/>
                </a:lnTo>
                <a:lnTo>
                  <a:pt x="2442982" y="1557959"/>
                </a:lnTo>
                <a:close/>
                <a:moveTo>
                  <a:pt x="5542984" y="1557959"/>
                </a:moveTo>
                <a:lnTo>
                  <a:pt x="5069777" y="2031166"/>
                </a:lnTo>
                <a:lnTo>
                  <a:pt x="5538692" y="2500073"/>
                </a:lnTo>
                <a:lnTo>
                  <a:pt x="5599300" y="2500073"/>
                </a:lnTo>
                <a:lnTo>
                  <a:pt x="6068216" y="2031165"/>
                </a:lnTo>
                <a:lnTo>
                  <a:pt x="5595011" y="1557959"/>
                </a:lnTo>
                <a:close/>
                <a:moveTo>
                  <a:pt x="4492304" y="1557959"/>
                </a:moveTo>
                <a:lnTo>
                  <a:pt x="4019114" y="2031167"/>
                </a:lnTo>
                <a:lnTo>
                  <a:pt x="4488010" y="2500073"/>
                </a:lnTo>
                <a:lnTo>
                  <a:pt x="4548618" y="2500073"/>
                </a:lnTo>
                <a:lnTo>
                  <a:pt x="5017533" y="2031166"/>
                </a:lnTo>
                <a:lnTo>
                  <a:pt x="4544326" y="1557959"/>
                </a:lnTo>
                <a:close/>
                <a:moveTo>
                  <a:pt x="7644348" y="1557959"/>
                </a:moveTo>
                <a:lnTo>
                  <a:pt x="7171139" y="2031167"/>
                </a:lnTo>
                <a:lnTo>
                  <a:pt x="7640054" y="2500073"/>
                </a:lnTo>
                <a:lnTo>
                  <a:pt x="7700663" y="2500073"/>
                </a:lnTo>
                <a:lnTo>
                  <a:pt x="8169579" y="2031166"/>
                </a:lnTo>
                <a:lnTo>
                  <a:pt x="7696373" y="1557959"/>
                </a:lnTo>
                <a:close/>
                <a:moveTo>
                  <a:pt x="6593666" y="1557959"/>
                </a:moveTo>
                <a:lnTo>
                  <a:pt x="6120461" y="2031165"/>
                </a:lnTo>
                <a:lnTo>
                  <a:pt x="6589377" y="2500073"/>
                </a:lnTo>
                <a:lnTo>
                  <a:pt x="6649981" y="2500073"/>
                </a:lnTo>
                <a:lnTo>
                  <a:pt x="7118896" y="2031167"/>
                </a:lnTo>
                <a:lnTo>
                  <a:pt x="6645688" y="1557959"/>
                </a:lnTo>
                <a:close/>
                <a:moveTo>
                  <a:pt x="783783" y="1447135"/>
                </a:moveTo>
                <a:lnTo>
                  <a:pt x="894607" y="1447135"/>
                </a:lnTo>
                <a:lnTo>
                  <a:pt x="894607" y="1557960"/>
                </a:lnTo>
                <a:lnTo>
                  <a:pt x="783783" y="1557960"/>
                </a:lnTo>
                <a:close/>
                <a:moveTo>
                  <a:pt x="3936210" y="1447134"/>
                </a:moveTo>
                <a:lnTo>
                  <a:pt x="4047034" y="1447134"/>
                </a:lnTo>
                <a:lnTo>
                  <a:pt x="4047034" y="1557959"/>
                </a:lnTo>
                <a:lnTo>
                  <a:pt x="3936210" y="1557959"/>
                </a:lnTo>
                <a:close/>
                <a:moveTo>
                  <a:pt x="2885402" y="1447134"/>
                </a:moveTo>
                <a:lnTo>
                  <a:pt x="2996226" y="1447134"/>
                </a:lnTo>
                <a:lnTo>
                  <a:pt x="2996226" y="1557959"/>
                </a:lnTo>
                <a:lnTo>
                  <a:pt x="2885402" y="1557959"/>
                </a:lnTo>
                <a:close/>
                <a:moveTo>
                  <a:pt x="1834592" y="1447134"/>
                </a:moveTo>
                <a:lnTo>
                  <a:pt x="1945417" y="1447134"/>
                </a:lnTo>
                <a:lnTo>
                  <a:pt x="1945417" y="1557959"/>
                </a:lnTo>
                <a:lnTo>
                  <a:pt x="1834592" y="1557959"/>
                </a:lnTo>
                <a:close/>
                <a:moveTo>
                  <a:pt x="6037812" y="1447134"/>
                </a:moveTo>
                <a:lnTo>
                  <a:pt x="6148637" y="1447134"/>
                </a:lnTo>
                <a:lnTo>
                  <a:pt x="6148637" y="1557959"/>
                </a:lnTo>
                <a:lnTo>
                  <a:pt x="6037812" y="1557959"/>
                </a:lnTo>
                <a:close/>
                <a:moveTo>
                  <a:pt x="4987004" y="1447134"/>
                </a:moveTo>
                <a:lnTo>
                  <a:pt x="5097829" y="1447134"/>
                </a:lnTo>
                <a:lnTo>
                  <a:pt x="5097829" y="1557959"/>
                </a:lnTo>
                <a:lnTo>
                  <a:pt x="4987004" y="1557959"/>
                </a:lnTo>
                <a:close/>
                <a:moveTo>
                  <a:pt x="8139428" y="1447134"/>
                </a:moveTo>
                <a:lnTo>
                  <a:pt x="8250253" y="1447134"/>
                </a:lnTo>
                <a:lnTo>
                  <a:pt x="8250253" y="1557959"/>
                </a:lnTo>
                <a:lnTo>
                  <a:pt x="8139428" y="1557959"/>
                </a:lnTo>
                <a:close/>
                <a:moveTo>
                  <a:pt x="7088620" y="1447134"/>
                </a:moveTo>
                <a:lnTo>
                  <a:pt x="7199445" y="1447134"/>
                </a:lnTo>
                <a:lnTo>
                  <a:pt x="7199445" y="1557959"/>
                </a:lnTo>
                <a:lnTo>
                  <a:pt x="7088620" y="1557959"/>
                </a:lnTo>
                <a:close/>
                <a:moveTo>
                  <a:pt x="2942311" y="1006606"/>
                </a:moveTo>
                <a:lnTo>
                  <a:pt x="2470823" y="1478096"/>
                </a:lnTo>
                <a:lnTo>
                  <a:pt x="2470823" y="1533557"/>
                </a:lnTo>
                <a:lnTo>
                  <a:pt x="2942310" y="2005046"/>
                </a:lnTo>
                <a:lnTo>
                  <a:pt x="3410807" y="1536551"/>
                </a:lnTo>
                <a:lnTo>
                  <a:pt x="3410807" y="1475102"/>
                </a:lnTo>
                <a:close/>
                <a:moveTo>
                  <a:pt x="1891628" y="1006606"/>
                </a:moveTo>
                <a:lnTo>
                  <a:pt x="1420020" y="1478222"/>
                </a:lnTo>
                <a:lnTo>
                  <a:pt x="1420020" y="1533430"/>
                </a:lnTo>
                <a:lnTo>
                  <a:pt x="1891628" y="2005046"/>
                </a:lnTo>
                <a:lnTo>
                  <a:pt x="2359999" y="1536677"/>
                </a:lnTo>
                <a:lnTo>
                  <a:pt x="2359999" y="1474976"/>
                </a:lnTo>
                <a:close/>
                <a:moveTo>
                  <a:pt x="840942" y="1006606"/>
                </a:moveTo>
                <a:lnTo>
                  <a:pt x="369204" y="1478346"/>
                </a:lnTo>
                <a:lnTo>
                  <a:pt x="369204" y="1533304"/>
                </a:lnTo>
                <a:lnTo>
                  <a:pt x="840943" y="2005045"/>
                </a:lnTo>
                <a:lnTo>
                  <a:pt x="1309193" y="1536802"/>
                </a:lnTo>
                <a:lnTo>
                  <a:pt x="1309193" y="1474850"/>
                </a:lnTo>
                <a:close/>
                <a:moveTo>
                  <a:pt x="3992992" y="1006606"/>
                </a:moveTo>
                <a:lnTo>
                  <a:pt x="3521631" y="1477968"/>
                </a:lnTo>
                <a:lnTo>
                  <a:pt x="3521631" y="1533684"/>
                </a:lnTo>
                <a:lnTo>
                  <a:pt x="3992992" y="2005046"/>
                </a:lnTo>
                <a:lnTo>
                  <a:pt x="4461600" y="1536420"/>
                </a:lnTo>
                <a:lnTo>
                  <a:pt x="4461600" y="1475233"/>
                </a:lnTo>
                <a:close/>
                <a:moveTo>
                  <a:pt x="6094336" y="1006605"/>
                </a:moveTo>
                <a:lnTo>
                  <a:pt x="5623233" y="1477710"/>
                </a:lnTo>
                <a:lnTo>
                  <a:pt x="5623233" y="1533937"/>
                </a:lnTo>
                <a:lnTo>
                  <a:pt x="6094338" y="2005043"/>
                </a:lnTo>
                <a:lnTo>
                  <a:pt x="6563216" y="1536165"/>
                </a:lnTo>
                <a:lnTo>
                  <a:pt x="6563216" y="1475486"/>
                </a:lnTo>
                <a:close/>
                <a:moveTo>
                  <a:pt x="7145020" y="1006604"/>
                </a:moveTo>
                <a:lnTo>
                  <a:pt x="6674041" y="1477584"/>
                </a:lnTo>
                <a:lnTo>
                  <a:pt x="6674041" y="1534069"/>
                </a:lnTo>
                <a:lnTo>
                  <a:pt x="7145018" y="2005045"/>
                </a:lnTo>
                <a:lnTo>
                  <a:pt x="7614024" y="1536039"/>
                </a:lnTo>
                <a:lnTo>
                  <a:pt x="7614024" y="1475610"/>
                </a:lnTo>
                <a:close/>
                <a:moveTo>
                  <a:pt x="8195701" y="1006604"/>
                </a:moveTo>
                <a:lnTo>
                  <a:pt x="7724849" y="1477457"/>
                </a:lnTo>
                <a:lnTo>
                  <a:pt x="7724849" y="1534190"/>
                </a:lnTo>
                <a:lnTo>
                  <a:pt x="8195702" y="2005044"/>
                </a:lnTo>
                <a:lnTo>
                  <a:pt x="8664832" y="1535914"/>
                </a:lnTo>
                <a:lnTo>
                  <a:pt x="8664832" y="1475735"/>
                </a:lnTo>
                <a:close/>
                <a:moveTo>
                  <a:pt x="5043657" y="1006604"/>
                </a:moveTo>
                <a:lnTo>
                  <a:pt x="4572425" y="1477838"/>
                </a:lnTo>
                <a:lnTo>
                  <a:pt x="4572425" y="1533814"/>
                </a:lnTo>
                <a:lnTo>
                  <a:pt x="5043655" y="2005045"/>
                </a:lnTo>
                <a:lnTo>
                  <a:pt x="5512408" y="1536292"/>
                </a:lnTo>
                <a:lnTo>
                  <a:pt x="5512408" y="1475356"/>
                </a:lnTo>
                <a:close/>
                <a:moveTo>
                  <a:pt x="2359987" y="922636"/>
                </a:moveTo>
                <a:lnTo>
                  <a:pt x="2470812" y="922636"/>
                </a:lnTo>
                <a:lnTo>
                  <a:pt x="2470812" y="1033461"/>
                </a:lnTo>
                <a:lnTo>
                  <a:pt x="2359987" y="1033461"/>
                </a:lnTo>
                <a:close/>
                <a:moveTo>
                  <a:pt x="1309178" y="922636"/>
                </a:moveTo>
                <a:lnTo>
                  <a:pt x="1420004" y="922636"/>
                </a:lnTo>
                <a:lnTo>
                  <a:pt x="1420004" y="1033461"/>
                </a:lnTo>
                <a:lnTo>
                  <a:pt x="1309178" y="1033461"/>
                </a:lnTo>
                <a:close/>
                <a:moveTo>
                  <a:pt x="258370" y="922636"/>
                </a:moveTo>
                <a:lnTo>
                  <a:pt x="369195" y="922636"/>
                </a:lnTo>
                <a:lnTo>
                  <a:pt x="369195" y="1033461"/>
                </a:lnTo>
                <a:lnTo>
                  <a:pt x="258370" y="1033461"/>
                </a:lnTo>
                <a:close/>
                <a:moveTo>
                  <a:pt x="4461600" y="922636"/>
                </a:moveTo>
                <a:lnTo>
                  <a:pt x="4572425" y="922636"/>
                </a:lnTo>
                <a:lnTo>
                  <a:pt x="4572425" y="1033461"/>
                </a:lnTo>
                <a:lnTo>
                  <a:pt x="4461600" y="1033461"/>
                </a:lnTo>
                <a:close/>
                <a:moveTo>
                  <a:pt x="3410794" y="922636"/>
                </a:moveTo>
                <a:lnTo>
                  <a:pt x="3521620" y="922636"/>
                </a:lnTo>
                <a:lnTo>
                  <a:pt x="3521620" y="1033461"/>
                </a:lnTo>
                <a:lnTo>
                  <a:pt x="3410794" y="1033461"/>
                </a:lnTo>
                <a:close/>
                <a:moveTo>
                  <a:pt x="7614024" y="922636"/>
                </a:moveTo>
                <a:lnTo>
                  <a:pt x="7724849" y="922636"/>
                </a:lnTo>
                <a:lnTo>
                  <a:pt x="7724849" y="1033461"/>
                </a:lnTo>
                <a:lnTo>
                  <a:pt x="7614024" y="1033461"/>
                </a:lnTo>
                <a:close/>
                <a:moveTo>
                  <a:pt x="6563216" y="922636"/>
                </a:moveTo>
                <a:lnTo>
                  <a:pt x="6674041" y="922636"/>
                </a:lnTo>
                <a:lnTo>
                  <a:pt x="6674041" y="1033461"/>
                </a:lnTo>
                <a:lnTo>
                  <a:pt x="6563216" y="1033461"/>
                </a:lnTo>
                <a:close/>
                <a:moveTo>
                  <a:pt x="5512408" y="922636"/>
                </a:moveTo>
                <a:lnTo>
                  <a:pt x="5623233" y="922636"/>
                </a:lnTo>
                <a:lnTo>
                  <a:pt x="5623233" y="1033461"/>
                </a:lnTo>
                <a:lnTo>
                  <a:pt x="5512408" y="1033461"/>
                </a:lnTo>
                <a:close/>
                <a:moveTo>
                  <a:pt x="8664832" y="922635"/>
                </a:moveTo>
                <a:lnTo>
                  <a:pt x="8775657" y="922635"/>
                </a:lnTo>
                <a:lnTo>
                  <a:pt x="8775657" y="1033460"/>
                </a:lnTo>
                <a:lnTo>
                  <a:pt x="8664832" y="1033460"/>
                </a:lnTo>
                <a:close/>
                <a:moveTo>
                  <a:pt x="1337494" y="510063"/>
                </a:moveTo>
                <a:lnTo>
                  <a:pt x="867064" y="980485"/>
                </a:lnTo>
                <a:lnTo>
                  <a:pt x="1333721" y="1447135"/>
                </a:lnTo>
                <a:lnTo>
                  <a:pt x="1398862" y="1447135"/>
                </a:lnTo>
                <a:lnTo>
                  <a:pt x="1865505" y="980485"/>
                </a:lnTo>
                <a:lnTo>
                  <a:pt x="1395091" y="510063"/>
                </a:lnTo>
                <a:close/>
                <a:moveTo>
                  <a:pt x="2388172" y="510063"/>
                </a:moveTo>
                <a:lnTo>
                  <a:pt x="1917749" y="980485"/>
                </a:lnTo>
                <a:lnTo>
                  <a:pt x="2384400" y="1447135"/>
                </a:lnTo>
                <a:lnTo>
                  <a:pt x="2449540" y="1447135"/>
                </a:lnTo>
                <a:lnTo>
                  <a:pt x="2916188" y="980485"/>
                </a:lnTo>
                <a:lnTo>
                  <a:pt x="2445768" y="510063"/>
                </a:lnTo>
                <a:close/>
                <a:moveTo>
                  <a:pt x="3438854" y="510063"/>
                </a:moveTo>
                <a:lnTo>
                  <a:pt x="2968432" y="980485"/>
                </a:lnTo>
                <a:lnTo>
                  <a:pt x="3435082" y="1447134"/>
                </a:lnTo>
                <a:lnTo>
                  <a:pt x="3500221" y="1447134"/>
                </a:lnTo>
                <a:lnTo>
                  <a:pt x="3966871" y="980485"/>
                </a:lnTo>
                <a:lnTo>
                  <a:pt x="3496446" y="510063"/>
                </a:lnTo>
                <a:close/>
                <a:moveTo>
                  <a:pt x="4489516" y="510063"/>
                </a:moveTo>
                <a:lnTo>
                  <a:pt x="4019114" y="980485"/>
                </a:lnTo>
                <a:lnTo>
                  <a:pt x="4485745" y="1447134"/>
                </a:lnTo>
                <a:lnTo>
                  <a:pt x="4550885" y="1447134"/>
                </a:lnTo>
                <a:lnTo>
                  <a:pt x="5017536" y="980482"/>
                </a:lnTo>
                <a:lnTo>
                  <a:pt x="4547117" y="510063"/>
                </a:lnTo>
                <a:close/>
                <a:moveTo>
                  <a:pt x="5540197" y="510063"/>
                </a:moveTo>
                <a:lnTo>
                  <a:pt x="5069779" y="980483"/>
                </a:lnTo>
                <a:lnTo>
                  <a:pt x="5536430" y="1447134"/>
                </a:lnTo>
                <a:lnTo>
                  <a:pt x="5601565" y="1447134"/>
                </a:lnTo>
                <a:lnTo>
                  <a:pt x="6068214" y="980484"/>
                </a:lnTo>
                <a:lnTo>
                  <a:pt x="5597794" y="510063"/>
                </a:lnTo>
                <a:close/>
                <a:moveTo>
                  <a:pt x="6590878" y="510062"/>
                </a:moveTo>
                <a:lnTo>
                  <a:pt x="6120457" y="980484"/>
                </a:lnTo>
                <a:lnTo>
                  <a:pt x="6587106" y="1447134"/>
                </a:lnTo>
                <a:lnTo>
                  <a:pt x="6652247" y="1447134"/>
                </a:lnTo>
                <a:lnTo>
                  <a:pt x="7118898" y="980483"/>
                </a:lnTo>
                <a:lnTo>
                  <a:pt x="6648479" y="510062"/>
                </a:lnTo>
                <a:close/>
                <a:moveTo>
                  <a:pt x="7641560" y="510062"/>
                </a:moveTo>
                <a:lnTo>
                  <a:pt x="7171142" y="980482"/>
                </a:lnTo>
                <a:lnTo>
                  <a:pt x="7637793" y="1447134"/>
                </a:lnTo>
                <a:lnTo>
                  <a:pt x="7702929" y="1447134"/>
                </a:lnTo>
                <a:lnTo>
                  <a:pt x="8169579" y="980483"/>
                </a:lnTo>
                <a:lnTo>
                  <a:pt x="7699160" y="510062"/>
                </a:lnTo>
                <a:close/>
                <a:moveTo>
                  <a:pt x="783785" y="399238"/>
                </a:moveTo>
                <a:lnTo>
                  <a:pt x="894609" y="399238"/>
                </a:lnTo>
                <a:lnTo>
                  <a:pt x="894609" y="510063"/>
                </a:lnTo>
                <a:lnTo>
                  <a:pt x="783785" y="510063"/>
                </a:lnTo>
                <a:close/>
                <a:moveTo>
                  <a:pt x="1834594" y="399238"/>
                </a:moveTo>
                <a:lnTo>
                  <a:pt x="1945420" y="399238"/>
                </a:lnTo>
                <a:lnTo>
                  <a:pt x="1945420" y="510063"/>
                </a:lnTo>
                <a:lnTo>
                  <a:pt x="1834594" y="510063"/>
                </a:lnTo>
                <a:close/>
                <a:moveTo>
                  <a:pt x="3936212" y="399238"/>
                </a:moveTo>
                <a:lnTo>
                  <a:pt x="4047037" y="399238"/>
                </a:lnTo>
                <a:lnTo>
                  <a:pt x="4047037" y="510063"/>
                </a:lnTo>
                <a:lnTo>
                  <a:pt x="3936212" y="510063"/>
                </a:lnTo>
                <a:close/>
                <a:moveTo>
                  <a:pt x="2885405" y="399238"/>
                </a:moveTo>
                <a:lnTo>
                  <a:pt x="2996229" y="399238"/>
                </a:lnTo>
                <a:lnTo>
                  <a:pt x="2996229" y="510063"/>
                </a:lnTo>
                <a:lnTo>
                  <a:pt x="2885405" y="510063"/>
                </a:lnTo>
                <a:close/>
                <a:moveTo>
                  <a:pt x="4987004" y="399238"/>
                </a:moveTo>
                <a:lnTo>
                  <a:pt x="5097829" y="399238"/>
                </a:lnTo>
                <a:lnTo>
                  <a:pt x="5097829" y="510063"/>
                </a:lnTo>
                <a:lnTo>
                  <a:pt x="4987004" y="510063"/>
                </a:lnTo>
                <a:close/>
                <a:moveTo>
                  <a:pt x="6037812" y="399238"/>
                </a:moveTo>
                <a:lnTo>
                  <a:pt x="6148637" y="399238"/>
                </a:lnTo>
                <a:lnTo>
                  <a:pt x="6148637" y="510062"/>
                </a:lnTo>
                <a:lnTo>
                  <a:pt x="6037812" y="510062"/>
                </a:lnTo>
                <a:close/>
                <a:moveTo>
                  <a:pt x="7088620" y="399237"/>
                </a:moveTo>
                <a:lnTo>
                  <a:pt x="7199445" y="399237"/>
                </a:lnTo>
                <a:lnTo>
                  <a:pt x="7199445" y="510062"/>
                </a:lnTo>
                <a:lnTo>
                  <a:pt x="7088620" y="510062"/>
                </a:lnTo>
                <a:close/>
                <a:moveTo>
                  <a:pt x="8139428" y="399237"/>
                </a:moveTo>
                <a:lnTo>
                  <a:pt x="8250253" y="399237"/>
                </a:lnTo>
                <a:lnTo>
                  <a:pt x="8250253" y="510062"/>
                </a:lnTo>
                <a:lnTo>
                  <a:pt x="8139428" y="510062"/>
                </a:lnTo>
                <a:close/>
                <a:moveTo>
                  <a:pt x="6138416" y="0"/>
                </a:moveTo>
                <a:lnTo>
                  <a:pt x="6190660" y="0"/>
                </a:lnTo>
                <a:lnTo>
                  <a:pt x="6589898" y="399238"/>
                </a:lnTo>
                <a:lnTo>
                  <a:pt x="6649459" y="399238"/>
                </a:lnTo>
                <a:lnTo>
                  <a:pt x="7048695" y="2"/>
                </a:lnTo>
                <a:lnTo>
                  <a:pt x="7100939" y="2"/>
                </a:lnTo>
                <a:lnTo>
                  <a:pt x="6674041" y="426899"/>
                </a:lnTo>
                <a:lnTo>
                  <a:pt x="6674041" y="483380"/>
                </a:lnTo>
                <a:lnTo>
                  <a:pt x="7145020" y="954361"/>
                </a:lnTo>
                <a:lnTo>
                  <a:pt x="7614024" y="485355"/>
                </a:lnTo>
                <a:lnTo>
                  <a:pt x="7614024" y="424926"/>
                </a:lnTo>
                <a:lnTo>
                  <a:pt x="7189097" y="1"/>
                </a:lnTo>
                <a:lnTo>
                  <a:pt x="7241340" y="1"/>
                </a:lnTo>
                <a:lnTo>
                  <a:pt x="7640577" y="399237"/>
                </a:lnTo>
                <a:lnTo>
                  <a:pt x="7700142" y="399237"/>
                </a:lnTo>
                <a:lnTo>
                  <a:pt x="8099378" y="1"/>
                </a:lnTo>
                <a:lnTo>
                  <a:pt x="8151622" y="1"/>
                </a:lnTo>
                <a:lnTo>
                  <a:pt x="7724849" y="426774"/>
                </a:lnTo>
                <a:lnTo>
                  <a:pt x="7724849" y="483509"/>
                </a:lnTo>
                <a:lnTo>
                  <a:pt x="8195700" y="954363"/>
                </a:lnTo>
                <a:lnTo>
                  <a:pt x="8664832" y="485228"/>
                </a:lnTo>
                <a:lnTo>
                  <a:pt x="8664832" y="425054"/>
                </a:lnTo>
                <a:lnTo>
                  <a:pt x="8239778" y="1"/>
                </a:lnTo>
                <a:lnTo>
                  <a:pt x="8292022" y="1"/>
                </a:lnTo>
                <a:lnTo>
                  <a:pt x="8691259" y="399237"/>
                </a:lnTo>
                <a:lnTo>
                  <a:pt x="8750823" y="399237"/>
                </a:lnTo>
                <a:lnTo>
                  <a:pt x="9143986" y="6075"/>
                </a:lnTo>
                <a:lnTo>
                  <a:pt x="9143986" y="58319"/>
                </a:lnTo>
                <a:lnTo>
                  <a:pt x="8775657" y="426647"/>
                </a:lnTo>
                <a:lnTo>
                  <a:pt x="8775657" y="483635"/>
                </a:lnTo>
                <a:lnTo>
                  <a:pt x="9143986" y="851966"/>
                </a:lnTo>
                <a:lnTo>
                  <a:pt x="9143986" y="904210"/>
                </a:lnTo>
                <a:lnTo>
                  <a:pt x="8749840" y="510062"/>
                </a:lnTo>
                <a:lnTo>
                  <a:pt x="8692242" y="510062"/>
                </a:lnTo>
                <a:lnTo>
                  <a:pt x="8221822" y="980484"/>
                </a:lnTo>
                <a:lnTo>
                  <a:pt x="8688471" y="1447133"/>
                </a:lnTo>
                <a:lnTo>
                  <a:pt x="8753611" y="1447133"/>
                </a:lnTo>
                <a:lnTo>
                  <a:pt x="9143986" y="1056762"/>
                </a:lnTo>
                <a:lnTo>
                  <a:pt x="9143986" y="1109003"/>
                </a:lnTo>
                <a:lnTo>
                  <a:pt x="8775657" y="1477331"/>
                </a:lnTo>
                <a:lnTo>
                  <a:pt x="8775657" y="1534319"/>
                </a:lnTo>
                <a:lnTo>
                  <a:pt x="9143986" y="1902649"/>
                </a:lnTo>
                <a:lnTo>
                  <a:pt x="9143987" y="1954891"/>
                </a:lnTo>
                <a:lnTo>
                  <a:pt x="8747055" y="1557959"/>
                </a:lnTo>
                <a:lnTo>
                  <a:pt x="8695029" y="1557959"/>
                </a:lnTo>
                <a:lnTo>
                  <a:pt x="8221823" y="2031165"/>
                </a:lnTo>
                <a:lnTo>
                  <a:pt x="8690741" y="2500073"/>
                </a:lnTo>
                <a:lnTo>
                  <a:pt x="8751345" y="2500073"/>
                </a:lnTo>
                <a:lnTo>
                  <a:pt x="9143986" y="2107432"/>
                </a:lnTo>
                <a:lnTo>
                  <a:pt x="9143986" y="2159677"/>
                </a:lnTo>
                <a:lnTo>
                  <a:pt x="8775657" y="2528005"/>
                </a:lnTo>
                <a:lnTo>
                  <a:pt x="8775657" y="2584989"/>
                </a:lnTo>
                <a:lnTo>
                  <a:pt x="9143987" y="2953319"/>
                </a:lnTo>
                <a:lnTo>
                  <a:pt x="9143987" y="3005564"/>
                </a:lnTo>
                <a:lnTo>
                  <a:pt x="8749321" y="2610898"/>
                </a:lnTo>
                <a:lnTo>
                  <a:pt x="8692765" y="2610898"/>
                </a:lnTo>
                <a:lnTo>
                  <a:pt x="8221822" y="3081840"/>
                </a:lnTo>
                <a:lnTo>
                  <a:pt x="8691194" y="3551212"/>
                </a:lnTo>
                <a:lnTo>
                  <a:pt x="8750888" y="3551212"/>
                </a:lnTo>
                <a:lnTo>
                  <a:pt x="9143986" y="3158114"/>
                </a:lnTo>
                <a:lnTo>
                  <a:pt x="9143986" y="3210356"/>
                </a:lnTo>
                <a:lnTo>
                  <a:pt x="8775657" y="3578686"/>
                </a:lnTo>
                <a:lnTo>
                  <a:pt x="8775657" y="3635674"/>
                </a:lnTo>
                <a:lnTo>
                  <a:pt x="9143986" y="4004003"/>
                </a:lnTo>
                <a:lnTo>
                  <a:pt x="9143986" y="4056248"/>
                </a:lnTo>
                <a:lnTo>
                  <a:pt x="8749774" y="3662037"/>
                </a:lnTo>
                <a:lnTo>
                  <a:pt x="8692306" y="3662037"/>
                </a:lnTo>
                <a:lnTo>
                  <a:pt x="8221823" y="4132519"/>
                </a:lnTo>
                <a:lnTo>
                  <a:pt x="8661299" y="4571995"/>
                </a:lnTo>
                <a:lnTo>
                  <a:pt x="8609053" y="4571995"/>
                </a:lnTo>
                <a:lnTo>
                  <a:pt x="8195700" y="4158642"/>
                </a:lnTo>
                <a:lnTo>
                  <a:pt x="7782346" y="4571997"/>
                </a:lnTo>
                <a:lnTo>
                  <a:pt x="7730103" y="4571997"/>
                </a:lnTo>
                <a:lnTo>
                  <a:pt x="8169579" y="4132521"/>
                </a:lnTo>
                <a:lnTo>
                  <a:pt x="7699096" y="3662037"/>
                </a:lnTo>
                <a:lnTo>
                  <a:pt x="7641624" y="3662037"/>
                </a:lnTo>
                <a:lnTo>
                  <a:pt x="7171140" y="4132521"/>
                </a:lnTo>
                <a:lnTo>
                  <a:pt x="7610615" y="4571996"/>
                </a:lnTo>
                <a:lnTo>
                  <a:pt x="7558371" y="4571996"/>
                </a:lnTo>
                <a:lnTo>
                  <a:pt x="7145018" y="4158643"/>
                </a:lnTo>
                <a:lnTo>
                  <a:pt x="6731665" y="4571996"/>
                </a:lnTo>
                <a:lnTo>
                  <a:pt x="6679421" y="4571997"/>
                </a:lnTo>
                <a:lnTo>
                  <a:pt x="7118896" y="4132521"/>
                </a:lnTo>
                <a:lnTo>
                  <a:pt x="6648412" y="3662037"/>
                </a:lnTo>
                <a:lnTo>
                  <a:pt x="6590942" y="3662037"/>
                </a:lnTo>
                <a:lnTo>
                  <a:pt x="6120458" y="4132521"/>
                </a:lnTo>
                <a:lnTo>
                  <a:pt x="6559933" y="4571996"/>
                </a:lnTo>
                <a:lnTo>
                  <a:pt x="6507689" y="4571996"/>
                </a:lnTo>
                <a:lnTo>
                  <a:pt x="6094336" y="4158643"/>
                </a:lnTo>
                <a:lnTo>
                  <a:pt x="5680986" y="4571994"/>
                </a:lnTo>
                <a:lnTo>
                  <a:pt x="5628742" y="4571994"/>
                </a:lnTo>
                <a:lnTo>
                  <a:pt x="6068215" y="4132521"/>
                </a:lnTo>
                <a:lnTo>
                  <a:pt x="5597730" y="3662037"/>
                </a:lnTo>
                <a:lnTo>
                  <a:pt x="5540260" y="3662037"/>
                </a:lnTo>
                <a:lnTo>
                  <a:pt x="5069776" y="4132521"/>
                </a:lnTo>
                <a:lnTo>
                  <a:pt x="5509251" y="4571996"/>
                </a:lnTo>
                <a:lnTo>
                  <a:pt x="5457007" y="4571996"/>
                </a:lnTo>
                <a:lnTo>
                  <a:pt x="5043654" y="4158643"/>
                </a:lnTo>
                <a:lnTo>
                  <a:pt x="4630302" y="4571995"/>
                </a:lnTo>
                <a:lnTo>
                  <a:pt x="4578058" y="4571995"/>
                </a:lnTo>
                <a:lnTo>
                  <a:pt x="5017532" y="4132521"/>
                </a:lnTo>
                <a:lnTo>
                  <a:pt x="4547048" y="3662037"/>
                </a:lnTo>
                <a:lnTo>
                  <a:pt x="4489581" y="3662037"/>
                </a:lnTo>
                <a:lnTo>
                  <a:pt x="4019114" y="4132522"/>
                </a:lnTo>
                <a:lnTo>
                  <a:pt x="4458569" y="4571996"/>
                </a:lnTo>
                <a:lnTo>
                  <a:pt x="4406325" y="4571996"/>
                </a:lnTo>
                <a:lnTo>
                  <a:pt x="3992992" y="4158644"/>
                </a:lnTo>
                <a:lnTo>
                  <a:pt x="3579640" y="4571995"/>
                </a:lnTo>
                <a:lnTo>
                  <a:pt x="3527396" y="4571995"/>
                </a:lnTo>
                <a:lnTo>
                  <a:pt x="3966870" y="4132522"/>
                </a:lnTo>
                <a:lnTo>
                  <a:pt x="3496383" y="3662037"/>
                </a:lnTo>
                <a:lnTo>
                  <a:pt x="3438916" y="3662037"/>
                </a:lnTo>
                <a:lnTo>
                  <a:pt x="2968432" y="4132520"/>
                </a:lnTo>
                <a:lnTo>
                  <a:pt x="3407909" y="4571995"/>
                </a:lnTo>
                <a:lnTo>
                  <a:pt x="3355664" y="4571995"/>
                </a:lnTo>
                <a:lnTo>
                  <a:pt x="2942310" y="4158642"/>
                </a:lnTo>
                <a:lnTo>
                  <a:pt x="2528960" y="4571994"/>
                </a:lnTo>
                <a:lnTo>
                  <a:pt x="2476716" y="4571994"/>
                </a:lnTo>
                <a:lnTo>
                  <a:pt x="2916189" y="4132521"/>
                </a:lnTo>
                <a:lnTo>
                  <a:pt x="2445706" y="3662037"/>
                </a:lnTo>
                <a:lnTo>
                  <a:pt x="2388237" y="3662037"/>
                </a:lnTo>
                <a:lnTo>
                  <a:pt x="1917750" y="4132522"/>
                </a:lnTo>
                <a:lnTo>
                  <a:pt x="2357226" y="4571995"/>
                </a:lnTo>
                <a:lnTo>
                  <a:pt x="2304983" y="4571996"/>
                </a:lnTo>
                <a:lnTo>
                  <a:pt x="1891628" y="4158644"/>
                </a:lnTo>
                <a:lnTo>
                  <a:pt x="1478287" y="4571994"/>
                </a:lnTo>
                <a:lnTo>
                  <a:pt x="1426043" y="4571994"/>
                </a:lnTo>
                <a:lnTo>
                  <a:pt x="1865506" y="4132522"/>
                </a:lnTo>
                <a:lnTo>
                  <a:pt x="1395028" y="3662037"/>
                </a:lnTo>
                <a:lnTo>
                  <a:pt x="1337560" y="3662037"/>
                </a:lnTo>
                <a:lnTo>
                  <a:pt x="867065" y="4132523"/>
                </a:lnTo>
                <a:lnTo>
                  <a:pt x="1306545" y="4571995"/>
                </a:lnTo>
                <a:lnTo>
                  <a:pt x="1254301" y="4571995"/>
                </a:lnTo>
                <a:lnTo>
                  <a:pt x="840943" y="4158645"/>
                </a:lnTo>
                <a:lnTo>
                  <a:pt x="427592" y="4571996"/>
                </a:lnTo>
                <a:lnTo>
                  <a:pt x="375348" y="4571996"/>
                </a:lnTo>
                <a:lnTo>
                  <a:pt x="814821" y="4132522"/>
                </a:lnTo>
                <a:lnTo>
                  <a:pt x="344336" y="3662037"/>
                </a:lnTo>
                <a:lnTo>
                  <a:pt x="286868" y="3662037"/>
                </a:lnTo>
                <a:lnTo>
                  <a:pt x="2" y="3948903"/>
                </a:lnTo>
                <a:lnTo>
                  <a:pt x="2" y="3896659"/>
                </a:lnTo>
                <a:lnTo>
                  <a:pt x="258375" y="3638287"/>
                </a:lnTo>
                <a:lnTo>
                  <a:pt x="258375" y="3576075"/>
                </a:lnTo>
                <a:lnTo>
                  <a:pt x="1" y="3317701"/>
                </a:lnTo>
                <a:lnTo>
                  <a:pt x="1" y="3265457"/>
                </a:lnTo>
                <a:lnTo>
                  <a:pt x="285755" y="3551212"/>
                </a:lnTo>
                <a:lnTo>
                  <a:pt x="345449" y="3551212"/>
                </a:lnTo>
                <a:lnTo>
                  <a:pt x="814821" y="3081840"/>
                </a:lnTo>
                <a:lnTo>
                  <a:pt x="343879" y="2610898"/>
                </a:lnTo>
                <a:lnTo>
                  <a:pt x="287325" y="2610898"/>
                </a:lnTo>
                <a:lnTo>
                  <a:pt x="4" y="2898220"/>
                </a:lnTo>
                <a:lnTo>
                  <a:pt x="4" y="2845976"/>
                </a:lnTo>
                <a:lnTo>
                  <a:pt x="258377" y="2587602"/>
                </a:lnTo>
                <a:lnTo>
                  <a:pt x="258377" y="2525395"/>
                </a:lnTo>
                <a:lnTo>
                  <a:pt x="1" y="2267018"/>
                </a:lnTo>
                <a:lnTo>
                  <a:pt x="0" y="2214773"/>
                </a:lnTo>
                <a:lnTo>
                  <a:pt x="285299" y="2500073"/>
                </a:lnTo>
                <a:lnTo>
                  <a:pt x="345906" y="2500073"/>
                </a:lnTo>
                <a:lnTo>
                  <a:pt x="814821" y="2031167"/>
                </a:lnTo>
                <a:lnTo>
                  <a:pt x="341615" y="1557960"/>
                </a:lnTo>
                <a:lnTo>
                  <a:pt x="289591" y="1557960"/>
                </a:lnTo>
                <a:lnTo>
                  <a:pt x="1" y="1847551"/>
                </a:lnTo>
                <a:lnTo>
                  <a:pt x="1" y="1795307"/>
                </a:lnTo>
                <a:lnTo>
                  <a:pt x="258379" y="1536928"/>
                </a:lnTo>
                <a:lnTo>
                  <a:pt x="258379" y="1474723"/>
                </a:lnTo>
                <a:lnTo>
                  <a:pt x="1" y="1216345"/>
                </a:lnTo>
                <a:lnTo>
                  <a:pt x="1" y="1164102"/>
                </a:lnTo>
                <a:lnTo>
                  <a:pt x="283034" y="1447135"/>
                </a:lnTo>
                <a:lnTo>
                  <a:pt x="348172" y="1447135"/>
                </a:lnTo>
                <a:lnTo>
                  <a:pt x="814820" y="980485"/>
                </a:lnTo>
                <a:lnTo>
                  <a:pt x="344400" y="510063"/>
                </a:lnTo>
                <a:lnTo>
                  <a:pt x="286802" y="510063"/>
                </a:lnTo>
                <a:lnTo>
                  <a:pt x="2" y="796868"/>
                </a:lnTo>
                <a:lnTo>
                  <a:pt x="2" y="744627"/>
                </a:lnTo>
                <a:lnTo>
                  <a:pt x="258382" y="486240"/>
                </a:lnTo>
                <a:lnTo>
                  <a:pt x="258382" y="424044"/>
                </a:lnTo>
                <a:lnTo>
                  <a:pt x="2" y="165665"/>
                </a:lnTo>
                <a:lnTo>
                  <a:pt x="2" y="113421"/>
                </a:lnTo>
                <a:lnTo>
                  <a:pt x="285819" y="399238"/>
                </a:lnTo>
                <a:lnTo>
                  <a:pt x="345383" y="399238"/>
                </a:lnTo>
                <a:lnTo>
                  <a:pt x="744619" y="2"/>
                </a:lnTo>
                <a:lnTo>
                  <a:pt x="796863" y="2"/>
                </a:lnTo>
                <a:lnTo>
                  <a:pt x="369206" y="427659"/>
                </a:lnTo>
                <a:lnTo>
                  <a:pt x="369206" y="482625"/>
                </a:lnTo>
                <a:lnTo>
                  <a:pt x="840942" y="954363"/>
                </a:lnTo>
                <a:lnTo>
                  <a:pt x="1309198" y="486115"/>
                </a:lnTo>
                <a:lnTo>
                  <a:pt x="1309198" y="424170"/>
                </a:lnTo>
                <a:lnTo>
                  <a:pt x="885018" y="1"/>
                </a:lnTo>
                <a:lnTo>
                  <a:pt x="937262" y="1"/>
                </a:lnTo>
                <a:lnTo>
                  <a:pt x="1336510" y="399238"/>
                </a:lnTo>
                <a:lnTo>
                  <a:pt x="1396075" y="399238"/>
                </a:lnTo>
                <a:lnTo>
                  <a:pt x="1795305" y="3"/>
                </a:lnTo>
                <a:lnTo>
                  <a:pt x="1847547" y="3"/>
                </a:lnTo>
                <a:lnTo>
                  <a:pt x="1420024" y="427535"/>
                </a:lnTo>
                <a:lnTo>
                  <a:pt x="1420024" y="482750"/>
                </a:lnTo>
                <a:lnTo>
                  <a:pt x="1891628" y="954364"/>
                </a:lnTo>
                <a:lnTo>
                  <a:pt x="2360002" y="485990"/>
                </a:lnTo>
                <a:lnTo>
                  <a:pt x="2360002" y="424295"/>
                </a:lnTo>
                <a:lnTo>
                  <a:pt x="1935703" y="1"/>
                </a:lnTo>
                <a:lnTo>
                  <a:pt x="1987946" y="1"/>
                </a:lnTo>
                <a:lnTo>
                  <a:pt x="2387188" y="399238"/>
                </a:lnTo>
                <a:lnTo>
                  <a:pt x="2446753" y="399238"/>
                </a:lnTo>
                <a:lnTo>
                  <a:pt x="2845989" y="2"/>
                </a:lnTo>
                <a:lnTo>
                  <a:pt x="2898233" y="2"/>
                </a:lnTo>
                <a:lnTo>
                  <a:pt x="2470826" y="427409"/>
                </a:lnTo>
                <a:lnTo>
                  <a:pt x="2470826" y="482876"/>
                </a:lnTo>
                <a:lnTo>
                  <a:pt x="2942310" y="954364"/>
                </a:lnTo>
                <a:lnTo>
                  <a:pt x="3410810" y="485864"/>
                </a:lnTo>
                <a:lnTo>
                  <a:pt x="3410810" y="424421"/>
                </a:lnTo>
                <a:lnTo>
                  <a:pt x="2986387" y="1"/>
                </a:lnTo>
                <a:lnTo>
                  <a:pt x="3038634" y="1"/>
                </a:lnTo>
                <a:lnTo>
                  <a:pt x="3437870" y="399238"/>
                </a:lnTo>
                <a:lnTo>
                  <a:pt x="3497432" y="399238"/>
                </a:lnTo>
                <a:lnTo>
                  <a:pt x="3896671" y="2"/>
                </a:lnTo>
                <a:lnTo>
                  <a:pt x="3948916" y="2"/>
                </a:lnTo>
                <a:lnTo>
                  <a:pt x="3521633" y="427284"/>
                </a:lnTo>
                <a:lnTo>
                  <a:pt x="3521633" y="483002"/>
                </a:lnTo>
                <a:lnTo>
                  <a:pt x="3992992" y="954363"/>
                </a:lnTo>
                <a:lnTo>
                  <a:pt x="4461600" y="485736"/>
                </a:lnTo>
                <a:lnTo>
                  <a:pt x="4461600" y="424545"/>
                </a:lnTo>
                <a:lnTo>
                  <a:pt x="4037073" y="1"/>
                </a:lnTo>
                <a:lnTo>
                  <a:pt x="4089316" y="1"/>
                </a:lnTo>
                <a:lnTo>
                  <a:pt x="4488536" y="399238"/>
                </a:lnTo>
                <a:lnTo>
                  <a:pt x="4548098" y="399238"/>
                </a:lnTo>
                <a:lnTo>
                  <a:pt x="4947332" y="4"/>
                </a:lnTo>
                <a:lnTo>
                  <a:pt x="4999576" y="4"/>
                </a:lnTo>
                <a:lnTo>
                  <a:pt x="4572425" y="427154"/>
                </a:lnTo>
                <a:lnTo>
                  <a:pt x="4572425" y="483127"/>
                </a:lnTo>
                <a:lnTo>
                  <a:pt x="5043657" y="954361"/>
                </a:lnTo>
                <a:lnTo>
                  <a:pt x="5512408" y="485609"/>
                </a:lnTo>
                <a:lnTo>
                  <a:pt x="5512408" y="424676"/>
                </a:lnTo>
                <a:lnTo>
                  <a:pt x="5087732" y="1"/>
                </a:lnTo>
                <a:lnTo>
                  <a:pt x="5139975" y="1"/>
                </a:lnTo>
                <a:lnTo>
                  <a:pt x="5539212" y="399238"/>
                </a:lnTo>
                <a:lnTo>
                  <a:pt x="5598779" y="399238"/>
                </a:lnTo>
                <a:lnTo>
                  <a:pt x="5998015" y="2"/>
                </a:lnTo>
                <a:lnTo>
                  <a:pt x="6050259" y="2"/>
                </a:lnTo>
                <a:lnTo>
                  <a:pt x="5623233" y="427027"/>
                </a:lnTo>
                <a:lnTo>
                  <a:pt x="5623233" y="483258"/>
                </a:lnTo>
                <a:lnTo>
                  <a:pt x="6094336" y="954363"/>
                </a:lnTo>
                <a:lnTo>
                  <a:pt x="6563216" y="485481"/>
                </a:lnTo>
                <a:lnTo>
                  <a:pt x="6563216" y="424799"/>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89258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lvl1pPr>
              <a:defRPr sz="2200"/>
            </a:lvl1pPr>
            <a:lvl2pPr>
              <a:defRPr sz="18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lvl1pPr>
              <a:defRPr sz="2200"/>
            </a:lvl1pPr>
            <a:lvl2pPr>
              <a:defRPr sz="18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1003130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68096" y="2967788"/>
            <a:ext cx="3566160" cy="3341572"/>
          </a:xfrm>
        </p:spPr>
        <p:txBody>
          <a:bodyPr/>
          <a:lstStyle>
            <a:lvl1pPr>
              <a:defRPr sz="2200"/>
            </a:lvl1pPr>
            <a:lvl2pPr>
              <a:defRPr sz="18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4491990" y="2967788"/>
            <a:ext cx="3566160" cy="3341572"/>
          </a:xfrm>
        </p:spPr>
        <p:txBody>
          <a:bodyPr/>
          <a:lstStyle>
            <a:lvl1pPr>
              <a:defRPr sz="2200"/>
            </a:lvl1pPr>
            <a:lvl2pPr>
              <a:defRPr sz="18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DC4D39-074C-42DD-A250-CE7BE05C200E}" type="datetimeFigureOut">
              <a:rPr lang="en-US" smtClean="0"/>
              <a:pPr/>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2914463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DC4D39-074C-42DD-A250-CE7BE05C200E}" type="datetimeFigureOut">
              <a:rPr lang="en-US" smtClean="0"/>
              <a:pPr/>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87665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C4D39-074C-42DD-A250-CE7BE05C200E}" type="datetimeFigureOut">
              <a:rPr lang="en-US" smtClean="0"/>
              <a:pPr/>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2149998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1816270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504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4"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6"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4DC4D39-074C-42DD-A250-CE7BE05C200E}" type="datetimeFigureOut">
              <a:rPr lang="en-US" smtClean="0"/>
              <a:pPr/>
              <a:t>11/9/2016</a:t>
            </a:fld>
            <a:endParaRPr lang="en-US"/>
          </a:p>
        </p:txBody>
      </p:sp>
      <p:sp>
        <p:nvSpPr>
          <p:cNvPr id="5" name="Footer Placeholder 4"/>
          <p:cNvSpPr>
            <a:spLocks noGrp="1"/>
          </p:cNvSpPr>
          <p:nvPr>
            <p:ph type="ftr" sz="quarter" idx="3"/>
          </p:nvPr>
        </p:nvSpPr>
        <p:spPr>
          <a:xfrm>
            <a:off x="3632199"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AD13EC7-88C5-4D3E-A5CE-CA4AF2A7EA7C}" type="slidenum">
              <a:rPr lang="en-US" smtClean="0"/>
              <a:pPr/>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7962146"/>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70"/>
          <p:cNvGrpSpPr>
            <a:grpSpLocks/>
          </p:cNvGrpSpPr>
          <p:nvPr/>
        </p:nvGrpSpPr>
        <p:grpSpPr bwMode="auto">
          <a:xfrm>
            <a:off x="3733800" y="2778324"/>
            <a:ext cx="1219199" cy="1295400"/>
            <a:chOff x="3379" y="1026"/>
            <a:chExt cx="709" cy="660"/>
          </a:xfrm>
        </p:grpSpPr>
        <p:grpSp>
          <p:nvGrpSpPr>
            <p:cNvPr id="3" name="Group 264"/>
            <p:cNvGrpSpPr>
              <a:grpSpLocks/>
            </p:cNvGrpSpPr>
            <p:nvPr/>
          </p:nvGrpSpPr>
          <p:grpSpPr bwMode="auto">
            <a:xfrm>
              <a:off x="3379" y="1026"/>
              <a:ext cx="709" cy="455"/>
              <a:chOff x="3243" y="845"/>
              <a:chExt cx="709" cy="455"/>
            </a:xfrm>
          </p:grpSpPr>
          <p:grpSp>
            <p:nvGrpSpPr>
              <p:cNvPr id="4" name="Group 205"/>
              <p:cNvGrpSpPr>
                <a:grpSpLocks/>
              </p:cNvGrpSpPr>
              <p:nvPr/>
            </p:nvGrpSpPr>
            <p:grpSpPr bwMode="auto">
              <a:xfrm>
                <a:off x="3243" y="890"/>
                <a:ext cx="709" cy="410"/>
                <a:chOff x="885" y="698"/>
                <a:chExt cx="3990" cy="2376"/>
              </a:xfrm>
            </p:grpSpPr>
            <p:sp>
              <p:nvSpPr>
                <p:cNvPr id="55" name="Freeform 206"/>
                <p:cNvSpPr>
                  <a:spLocks/>
                </p:cNvSpPr>
                <p:nvPr/>
              </p:nvSpPr>
              <p:spPr bwMode="auto">
                <a:xfrm>
                  <a:off x="885" y="698"/>
                  <a:ext cx="3990" cy="2260"/>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chemeClr val="accent2"/>
                </a:solidFill>
                <a:ln w="9525">
                  <a:solidFill>
                    <a:schemeClr val="accent2"/>
                  </a:solidFill>
                  <a:round/>
                  <a:headEnd/>
                  <a:tailEnd/>
                </a:ln>
              </p:spPr>
              <p:txBody>
                <a:bodyPr/>
                <a:lstStyle/>
                <a:p>
                  <a:endParaRPr lang="id-ID"/>
                </a:p>
              </p:txBody>
            </p:sp>
            <p:sp>
              <p:nvSpPr>
                <p:cNvPr id="56" name="Freeform 207"/>
                <p:cNvSpPr>
                  <a:spLocks/>
                </p:cNvSpPr>
                <p:nvPr/>
              </p:nvSpPr>
              <p:spPr bwMode="auto">
                <a:xfrm>
                  <a:off x="1004" y="830"/>
                  <a:ext cx="3755" cy="1979"/>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rgbClr val="3FD6FF"/>
                </a:solidFill>
                <a:ln w="9525">
                  <a:noFill/>
                  <a:round/>
                  <a:headEnd/>
                  <a:tailEnd/>
                </a:ln>
              </p:spPr>
              <p:txBody>
                <a:bodyPr/>
                <a:lstStyle/>
                <a:p>
                  <a:endParaRPr lang="id-ID"/>
                </a:p>
              </p:txBody>
            </p:sp>
            <p:grpSp>
              <p:nvGrpSpPr>
                <p:cNvPr id="5" name="Group 208"/>
                <p:cNvGrpSpPr>
                  <a:grpSpLocks/>
                </p:cNvGrpSpPr>
                <p:nvPr/>
              </p:nvGrpSpPr>
              <p:grpSpPr bwMode="auto">
                <a:xfrm>
                  <a:off x="1115" y="934"/>
                  <a:ext cx="3444" cy="1760"/>
                  <a:chOff x="4141" y="2949"/>
                  <a:chExt cx="980" cy="424"/>
                </a:xfrm>
              </p:grpSpPr>
              <p:grpSp>
                <p:nvGrpSpPr>
                  <p:cNvPr id="6" name="Group 209"/>
                  <p:cNvGrpSpPr>
                    <a:grpSpLocks/>
                  </p:cNvGrpSpPr>
                  <p:nvPr/>
                </p:nvGrpSpPr>
                <p:grpSpPr bwMode="auto">
                  <a:xfrm>
                    <a:off x="4141" y="2962"/>
                    <a:ext cx="350" cy="399"/>
                    <a:chOff x="4132" y="2962"/>
                    <a:chExt cx="350" cy="399"/>
                  </a:xfrm>
                </p:grpSpPr>
                <p:sp>
                  <p:nvSpPr>
                    <p:cNvPr id="70" name="Freeform 210"/>
                    <p:cNvSpPr>
                      <a:spLocks/>
                    </p:cNvSpPr>
                    <p:nvPr/>
                  </p:nvSpPr>
                  <p:spPr bwMode="auto">
                    <a:xfrm>
                      <a:off x="4132" y="3050"/>
                      <a:ext cx="265" cy="96"/>
                    </a:xfrm>
                    <a:custGeom>
                      <a:avLst/>
                      <a:gdLst/>
                      <a:ahLst/>
                      <a:cxnLst>
                        <a:cxn ang="0">
                          <a:pos x="483" y="56"/>
                        </a:cxn>
                        <a:cxn ang="0">
                          <a:pos x="461" y="54"/>
                        </a:cxn>
                        <a:cxn ang="0">
                          <a:pos x="439" y="51"/>
                        </a:cxn>
                        <a:cxn ang="0">
                          <a:pos x="417" y="47"/>
                        </a:cxn>
                        <a:cxn ang="0">
                          <a:pos x="395" y="45"/>
                        </a:cxn>
                        <a:cxn ang="0">
                          <a:pos x="374" y="41"/>
                        </a:cxn>
                        <a:cxn ang="0">
                          <a:pos x="352" y="39"/>
                        </a:cxn>
                        <a:cxn ang="0">
                          <a:pos x="330" y="35"/>
                        </a:cxn>
                        <a:cxn ang="0">
                          <a:pos x="309" y="31"/>
                        </a:cxn>
                        <a:cxn ang="0">
                          <a:pos x="288" y="28"/>
                        </a:cxn>
                        <a:cxn ang="0">
                          <a:pos x="266" y="24"/>
                        </a:cxn>
                        <a:cxn ang="0">
                          <a:pos x="245" y="20"/>
                        </a:cxn>
                        <a:cxn ang="0">
                          <a:pos x="225" y="17"/>
                        </a:cxn>
                        <a:cxn ang="0">
                          <a:pos x="204" y="13"/>
                        </a:cxn>
                        <a:cxn ang="0">
                          <a:pos x="183" y="8"/>
                        </a:cxn>
                        <a:cxn ang="0">
                          <a:pos x="163" y="4"/>
                        </a:cxn>
                        <a:cxn ang="0">
                          <a:pos x="142" y="0"/>
                        </a:cxn>
                        <a:cxn ang="0">
                          <a:pos x="113" y="54"/>
                        </a:cxn>
                        <a:cxn ang="0">
                          <a:pos x="87" y="109"/>
                        </a:cxn>
                        <a:cxn ang="0">
                          <a:pos x="65" y="165"/>
                        </a:cxn>
                        <a:cxn ang="0">
                          <a:pos x="45" y="226"/>
                        </a:cxn>
                        <a:cxn ang="0">
                          <a:pos x="29" y="286"/>
                        </a:cxn>
                        <a:cxn ang="0">
                          <a:pos x="15" y="349"/>
                        </a:cxn>
                        <a:cxn ang="0">
                          <a:pos x="5" y="413"/>
                        </a:cxn>
                        <a:cxn ang="0">
                          <a:pos x="0" y="478"/>
                        </a:cxn>
                        <a:cxn ang="0">
                          <a:pos x="446" y="478"/>
                        </a:cxn>
                        <a:cxn ang="0">
                          <a:pos x="448" y="424"/>
                        </a:cxn>
                        <a:cxn ang="0">
                          <a:pos x="450" y="370"/>
                        </a:cxn>
                        <a:cxn ang="0">
                          <a:pos x="454" y="317"/>
                        </a:cxn>
                        <a:cxn ang="0">
                          <a:pos x="458" y="263"/>
                        </a:cxn>
                        <a:cxn ang="0">
                          <a:pos x="462" y="211"/>
                        </a:cxn>
                        <a:cxn ang="0">
                          <a:pos x="469" y="158"/>
                        </a:cxn>
                        <a:cxn ang="0">
                          <a:pos x="476" y="106"/>
                        </a:cxn>
                        <a:cxn ang="0">
                          <a:pos x="483" y="56"/>
                        </a:cxn>
                      </a:cxnLst>
                      <a:rect l="0" t="0" r="r" b="b"/>
                      <a:pathLst>
                        <a:path w="483" h="478">
                          <a:moveTo>
                            <a:pt x="483" y="56"/>
                          </a:moveTo>
                          <a:lnTo>
                            <a:pt x="461" y="54"/>
                          </a:lnTo>
                          <a:lnTo>
                            <a:pt x="439" y="51"/>
                          </a:lnTo>
                          <a:lnTo>
                            <a:pt x="417" y="47"/>
                          </a:lnTo>
                          <a:lnTo>
                            <a:pt x="395" y="45"/>
                          </a:lnTo>
                          <a:lnTo>
                            <a:pt x="374" y="41"/>
                          </a:lnTo>
                          <a:lnTo>
                            <a:pt x="352" y="39"/>
                          </a:lnTo>
                          <a:lnTo>
                            <a:pt x="330" y="35"/>
                          </a:lnTo>
                          <a:lnTo>
                            <a:pt x="309" y="31"/>
                          </a:lnTo>
                          <a:lnTo>
                            <a:pt x="288" y="28"/>
                          </a:lnTo>
                          <a:lnTo>
                            <a:pt x="266" y="24"/>
                          </a:lnTo>
                          <a:lnTo>
                            <a:pt x="245" y="20"/>
                          </a:lnTo>
                          <a:lnTo>
                            <a:pt x="225" y="17"/>
                          </a:lnTo>
                          <a:lnTo>
                            <a:pt x="204" y="13"/>
                          </a:lnTo>
                          <a:lnTo>
                            <a:pt x="183" y="8"/>
                          </a:lnTo>
                          <a:lnTo>
                            <a:pt x="163" y="4"/>
                          </a:lnTo>
                          <a:lnTo>
                            <a:pt x="142" y="0"/>
                          </a:lnTo>
                          <a:lnTo>
                            <a:pt x="113" y="54"/>
                          </a:lnTo>
                          <a:lnTo>
                            <a:pt x="87" y="109"/>
                          </a:lnTo>
                          <a:lnTo>
                            <a:pt x="65" y="165"/>
                          </a:lnTo>
                          <a:lnTo>
                            <a:pt x="45" y="226"/>
                          </a:lnTo>
                          <a:lnTo>
                            <a:pt x="29" y="286"/>
                          </a:lnTo>
                          <a:lnTo>
                            <a:pt x="15" y="349"/>
                          </a:lnTo>
                          <a:lnTo>
                            <a:pt x="5" y="413"/>
                          </a:lnTo>
                          <a:lnTo>
                            <a:pt x="0" y="478"/>
                          </a:lnTo>
                          <a:lnTo>
                            <a:pt x="446" y="478"/>
                          </a:lnTo>
                          <a:lnTo>
                            <a:pt x="448" y="424"/>
                          </a:lnTo>
                          <a:lnTo>
                            <a:pt x="450" y="370"/>
                          </a:lnTo>
                          <a:lnTo>
                            <a:pt x="454" y="317"/>
                          </a:lnTo>
                          <a:lnTo>
                            <a:pt x="458" y="263"/>
                          </a:lnTo>
                          <a:lnTo>
                            <a:pt x="462" y="211"/>
                          </a:lnTo>
                          <a:lnTo>
                            <a:pt x="469" y="158"/>
                          </a:lnTo>
                          <a:lnTo>
                            <a:pt x="476" y="106"/>
                          </a:lnTo>
                          <a:lnTo>
                            <a:pt x="483" y="56"/>
                          </a:lnTo>
                          <a:close/>
                        </a:path>
                      </a:pathLst>
                    </a:custGeom>
                    <a:solidFill>
                      <a:schemeClr val="folHlink"/>
                    </a:solidFill>
                    <a:ln w="9525">
                      <a:solidFill>
                        <a:schemeClr val="folHlink"/>
                      </a:solidFill>
                      <a:round/>
                      <a:headEnd/>
                      <a:tailEnd/>
                    </a:ln>
                  </p:spPr>
                  <p:txBody>
                    <a:bodyPr/>
                    <a:lstStyle/>
                    <a:p>
                      <a:endParaRPr lang="id-ID"/>
                    </a:p>
                  </p:txBody>
                </p:sp>
                <p:sp>
                  <p:nvSpPr>
                    <p:cNvPr id="71" name="Freeform 211"/>
                    <p:cNvSpPr>
                      <a:spLocks/>
                    </p:cNvSpPr>
                    <p:nvPr/>
                  </p:nvSpPr>
                  <p:spPr bwMode="auto">
                    <a:xfrm>
                      <a:off x="4257" y="2962"/>
                      <a:ext cx="225" cy="71"/>
                    </a:xfrm>
                    <a:custGeom>
                      <a:avLst/>
                      <a:gdLst/>
                      <a:ahLst/>
                      <a:cxnLst>
                        <a:cxn ang="0">
                          <a:pos x="412" y="0"/>
                        </a:cxn>
                        <a:cxn ang="0">
                          <a:pos x="383" y="11"/>
                        </a:cxn>
                        <a:cxn ang="0">
                          <a:pos x="353" y="25"/>
                        </a:cxn>
                        <a:cxn ang="0">
                          <a:pos x="325" y="39"/>
                        </a:cxn>
                        <a:cxn ang="0">
                          <a:pos x="297" y="55"/>
                        </a:cxn>
                        <a:cxn ang="0">
                          <a:pos x="269" y="72"/>
                        </a:cxn>
                        <a:cxn ang="0">
                          <a:pos x="241" y="91"/>
                        </a:cxn>
                        <a:cxn ang="0">
                          <a:pos x="213" y="109"/>
                        </a:cxn>
                        <a:cxn ang="0">
                          <a:pos x="187" y="130"/>
                        </a:cxn>
                        <a:cxn ang="0">
                          <a:pos x="161" y="151"/>
                        </a:cxn>
                        <a:cxn ang="0">
                          <a:pos x="135" y="173"/>
                        </a:cxn>
                        <a:cxn ang="0">
                          <a:pos x="111" y="195"/>
                        </a:cxn>
                        <a:cxn ang="0">
                          <a:pos x="87" y="219"/>
                        </a:cxn>
                        <a:cxn ang="0">
                          <a:pos x="64" y="243"/>
                        </a:cxn>
                        <a:cxn ang="0">
                          <a:pos x="42" y="268"/>
                        </a:cxn>
                        <a:cxn ang="0">
                          <a:pos x="20" y="293"/>
                        </a:cxn>
                        <a:cxn ang="0">
                          <a:pos x="0" y="317"/>
                        </a:cxn>
                        <a:cxn ang="0">
                          <a:pos x="16" y="321"/>
                        </a:cxn>
                        <a:cxn ang="0">
                          <a:pos x="34" y="323"/>
                        </a:cxn>
                        <a:cxn ang="0">
                          <a:pos x="52" y="327"/>
                        </a:cxn>
                        <a:cxn ang="0">
                          <a:pos x="68" y="329"/>
                        </a:cxn>
                        <a:cxn ang="0">
                          <a:pos x="86" y="332"/>
                        </a:cxn>
                        <a:cxn ang="0">
                          <a:pos x="103" y="336"/>
                        </a:cxn>
                        <a:cxn ang="0">
                          <a:pos x="121" y="338"/>
                        </a:cxn>
                        <a:cxn ang="0">
                          <a:pos x="139" y="340"/>
                        </a:cxn>
                        <a:cxn ang="0">
                          <a:pos x="156" y="343"/>
                        </a:cxn>
                        <a:cxn ang="0">
                          <a:pos x="174" y="345"/>
                        </a:cxn>
                        <a:cxn ang="0">
                          <a:pos x="191" y="348"/>
                        </a:cxn>
                        <a:cxn ang="0">
                          <a:pos x="210" y="350"/>
                        </a:cxn>
                        <a:cxn ang="0">
                          <a:pos x="228" y="353"/>
                        </a:cxn>
                        <a:cxn ang="0">
                          <a:pos x="246" y="355"/>
                        </a:cxn>
                        <a:cxn ang="0">
                          <a:pos x="264" y="356"/>
                        </a:cxn>
                        <a:cxn ang="0">
                          <a:pos x="283" y="359"/>
                        </a:cxn>
                        <a:cxn ang="0">
                          <a:pos x="295" y="311"/>
                        </a:cxn>
                        <a:cxn ang="0">
                          <a:pos x="308" y="262"/>
                        </a:cxn>
                        <a:cxn ang="0">
                          <a:pos x="324" y="214"/>
                        </a:cxn>
                        <a:cxn ang="0">
                          <a:pos x="340" y="166"/>
                        </a:cxn>
                        <a:cxn ang="0">
                          <a:pos x="358" y="120"/>
                        </a:cxn>
                        <a:cxn ang="0">
                          <a:pos x="375" y="77"/>
                        </a:cxn>
                        <a:cxn ang="0">
                          <a:pos x="394" y="37"/>
                        </a:cxn>
                        <a:cxn ang="0">
                          <a:pos x="412" y="0"/>
                        </a:cxn>
                      </a:cxnLst>
                      <a:rect l="0" t="0" r="r" b="b"/>
                      <a:pathLst>
                        <a:path w="412" h="359">
                          <a:moveTo>
                            <a:pt x="412" y="0"/>
                          </a:moveTo>
                          <a:lnTo>
                            <a:pt x="383" y="11"/>
                          </a:lnTo>
                          <a:lnTo>
                            <a:pt x="353" y="25"/>
                          </a:lnTo>
                          <a:lnTo>
                            <a:pt x="325" y="39"/>
                          </a:lnTo>
                          <a:lnTo>
                            <a:pt x="297" y="55"/>
                          </a:lnTo>
                          <a:lnTo>
                            <a:pt x="269" y="72"/>
                          </a:lnTo>
                          <a:lnTo>
                            <a:pt x="241" y="91"/>
                          </a:lnTo>
                          <a:lnTo>
                            <a:pt x="213" y="109"/>
                          </a:lnTo>
                          <a:lnTo>
                            <a:pt x="187" y="130"/>
                          </a:lnTo>
                          <a:lnTo>
                            <a:pt x="161" y="151"/>
                          </a:lnTo>
                          <a:lnTo>
                            <a:pt x="135" y="173"/>
                          </a:lnTo>
                          <a:lnTo>
                            <a:pt x="111" y="195"/>
                          </a:lnTo>
                          <a:lnTo>
                            <a:pt x="87" y="219"/>
                          </a:lnTo>
                          <a:lnTo>
                            <a:pt x="64" y="243"/>
                          </a:lnTo>
                          <a:lnTo>
                            <a:pt x="42" y="268"/>
                          </a:lnTo>
                          <a:lnTo>
                            <a:pt x="20" y="293"/>
                          </a:lnTo>
                          <a:lnTo>
                            <a:pt x="0" y="317"/>
                          </a:lnTo>
                          <a:lnTo>
                            <a:pt x="16" y="321"/>
                          </a:lnTo>
                          <a:lnTo>
                            <a:pt x="34" y="323"/>
                          </a:lnTo>
                          <a:lnTo>
                            <a:pt x="52" y="327"/>
                          </a:lnTo>
                          <a:lnTo>
                            <a:pt x="68" y="329"/>
                          </a:lnTo>
                          <a:lnTo>
                            <a:pt x="86" y="332"/>
                          </a:lnTo>
                          <a:lnTo>
                            <a:pt x="103" y="336"/>
                          </a:lnTo>
                          <a:lnTo>
                            <a:pt x="121" y="338"/>
                          </a:lnTo>
                          <a:lnTo>
                            <a:pt x="139" y="340"/>
                          </a:lnTo>
                          <a:lnTo>
                            <a:pt x="156" y="343"/>
                          </a:lnTo>
                          <a:lnTo>
                            <a:pt x="174" y="345"/>
                          </a:lnTo>
                          <a:lnTo>
                            <a:pt x="191" y="348"/>
                          </a:lnTo>
                          <a:lnTo>
                            <a:pt x="210" y="350"/>
                          </a:lnTo>
                          <a:lnTo>
                            <a:pt x="228" y="353"/>
                          </a:lnTo>
                          <a:lnTo>
                            <a:pt x="246" y="355"/>
                          </a:lnTo>
                          <a:lnTo>
                            <a:pt x="264" y="356"/>
                          </a:lnTo>
                          <a:lnTo>
                            <a:pt x="283" y="359"/>
                          </a:lnTo>
                          <a:lnTo>
                            <a:pt x="295" y="311"/>
                          </a:lnTo>
                          <a:lnTo>
                            <a:pt x="308" y="262"/>
                          </a:lnTo>
                          <a:lnTo>
                            <a:pt x="324" y="214"/>
                          </a:lnTo>
                          <a:lnTo>
                            <a:pt x="340" y="166"/>
                          </a:lnTo>
                          <a:lnTo>
                            <a:pt x="358" y="120"/>
                          </a:lnTo>
                          <a:lnTo>
                            <a:pt x="375" y="77"/>
                          </a:lnTo>
                          <a:lnTo>
                            <a:pt x="394" y="37"/>
                          </a:lnTo>
                          <a:lnTo>
                            <a:pt x="412" y="0"/>
                          </a:lnTo>
                          <a:close/>
                        </a:path>
                      </a:pathLst>
                    </a:custGeom>
                    <a:solidFill>
                      <a:schemeClr val="folHlink"/>
                    </a:solidFill>
                    <a:ln w="9525">
                      <a:solidFill>
                        <a:schemeClr val="folHlink"/>
                      </a:solidFill>
                      <a:round/>
                      <a:headEnd/>
                      <a:tailEnd/>
                    </a:ln>
                  </p:spPr>
                  <p:txBody>
                    <a:bodyPr/>
                    <a:lstStyle/>
                    <a:p>
                      <a:endParaRPr lang="id-ID"/>
                    </a:p>
                  </p:txBody>
                </p:sp>
                <p:sp>
                  <p:nvSpPr>
                    <p:cNvPr id="72" name="Freeform 212"/>
                    <p:cNvSpPr>
                      <a:spLocks/>
                    </p:cNvSpPr>
                    <p:nvPr/>
                  </p:nvSpPr>
                  <p:spPr bwMode="auto">
                    <a:xfrm>
                      <a:off x="4254" y="3286"/>
                      <a:ext cx="226" cy="75"/>
                    </a:xfrm>
                    <a:custGeom>
                      <a:avLst/>
                      <a:gdLst/>
                      <a:ahLst/>
                      <a:cxnLst>
                        <a:cxn ang="0">
                          <a:pos x="0" y="44"/>
                        </a:cxn>
                        <a:cxn ang="0">
                          <a:pos x="20" y="69"/>
                        </a:cxn>
                        <a:cxn ang="0">
                          <a:pos x="42" y="94"/>
                        </a:cxn>
                        <a:cxn ang="0">
                          <a:pos x="64" y="120"/>
                        </a:cxn>
                        <a:cxn ang="0">
                          <a:pos x="87" y="144"/>
                        </a:cxn>
                        <a:cxn ang="0">
                          <a:pos x="111" y="169"/>
                        </a:cxn>
                        <a:cxn ang="0">
                          <a:pos x="136" y="193"/>
                        </a:cxn>
                        <a:cxn ang="0">
                          <a:pos x="161" y="217"/>
                        </a:cxn>
                        <a:cxn ang="0">
                          <a:pos x="187" y="240"/>
                        </a:cxn>
                        <a:cxn ang="0">
                          <a:pos x="213" y="261"/>
                        </a:cxn>
                        <a:cxn ang="0">
                          <a:pos x="240" y="282"/>
                        </a:cxn>
                        <a:cxn ang="0">
                          <a:pos x="268" y="302"/>
                        </a:cxn>
                        <a:cxn ang="0">
                          <a:pos x="297" y="320"/>
                        </a:cxn>
                        <a:cxn ang="0">
                          <a:pos x="324" y="337"/>
                        </a:cxn>
                        <a:cxn ang="0">
                          <a:pos x="353" y="352"/>
                        </a:cxn>
                        <a:cxn ang="0">
                          <a:pos x="383" y="366"/>
                        </a:cxn>
                        <a:cxn ang="0">
                          <a:pos x="411" y="378"/>
                        </a:cxn>
                        <a:cxn ang="0">
                          <a:pos x="394" y="340"/>
                        </a:cxn>
                        <a:cxn ang="0">
                          <a:pos x="376" y="297"/>
                        </a:cxn>
                        <a:cxn ang="0">
                          <a:pos x="358" y="251"/>
                        </a:cxn>
                        <a:cxn ang="0">
                          <a:pos x="341" y="202"/>
                        </a:cxn>
                        <a:cxn ang="0">
                          <a:pos x="324" y="152"/>
                        </a:cxn>
                        <a:cxn ang="0">
                          <a:pos x="310" y="100"/>
                        </a:cxn>
                        <a:cxn ang="0">
                          <a:pos x="297" y="50"/>
                        </a:cxn>
                        <a:cxn ang="0">
                          <a:pos x="285" y="0"/>
                        </a:cxn>
                        <a:cxn ang="0">
                          <a:pos x="266" y="3"/>
                        </a:cxn>
                        <a:cxn ang="0">
                          <a:pos x="248" y="4"/>
                        </a:cxn>
                        <a:cxn ang="0">
                          <a:pos x="229" y="7"/>
                        </a:cxn>
                        <a:cxn ang="0">
                          <a:pos x="212" y="9"/>
                        </a:cxn>
                        <a:cxn ang="0">
                          <a:pos x="193" y="12"/>
                        </a:cxn>
                        <a:cxn ang="0">
                          <a:pos x="176" y="14"/>
                        </a:cxn>
                        <a:cxn ang="0">
                          <a:pos x="158" y="16"/>
                        </a:cxn>
                        <a:cxn ang="0">
                          <a:pos x="140" y="19"/>
                        </a:cxn>
                        <a:cxn ang="0">
                          <a:pos x="123" y="21"/>
                        </a:cxn>
                        <a:cxn ang="0">
                          <a:pos x="105" y="24"/>
                        </a:cxn>
                        <a:cxn ang="0">
                          <a:pos x="87" y="28"/>
                        </a:cxn>
                        <a:cxn ang="0">
                          <a:pos x="70" y="30"/>
                        </a:cxn>
                        <a:cxn ang="0">
                          <a:pos x="52" y="34"/>
                        </a:cxn>
                        <a:cxn ang="0">
                          <a:pos x="35" y="37"/>
                        </a:cxn>
                        <a:cxn ang="0">
                          <a:pos x="18" y="40"/>
                        </a:cxn>
                        <a:cxn ang="0">
                          <a:pos x="0" y="44"/>
                        </a:cxn>
                      </a:cxnLst>
                      <a:rect l="0" t="0" r="r" b="b"/>
                      <a:pathLst>
                        <a:path w="411" h="378">
                          <a:moveTo>
                            <a:pt x="0" y="44"/>
                          </a:moveTo>
                          <a:lnTo>
                            <a:pt x="20" y="69"/>
                          </a:lnTo>
                          <a:lnTo>
                            <a:pt x="42" y="94"/>
                          </a:lnTo>
                          <a:lnTo>
                            <a:pt x="64" y="120"/>
                          </a:lnTo>
                          <a:lnTo>
                            <a:pt x="87" y="144"/>
                          </a:lnTo>
                          <a:lnTo>
                            <a:pt x="111" y="169"/>
                          </a:lnTo>
                          <a:lnTo>
                            <a:pt x="136" y="193"/>
                          </a:lnTo>
                          <a:lnTo>
                            <a:pt x="161" y="217"/>
                          </a:lnTo>
                          <a:lnTo>
                            <a:pt x="187" y="240"/>
                          </a:lnTo>
                          <a:lnTo>
                            <a:pt x="213" y="261"/>
                          </a:lnTo>
                          <a:lnTo>
                            <a:pt x="240" y="282"/>
                          </a:lnTo>
                          <a:lnTo>
                            <a:pt x="268" y="302"/>
                          </a:lnTo>
                          <a:lnTo>
                            <a:pt x="297" y="320"/>
                          </a:lnTo>
                          <a:lnTo>
                            <a:pt x="324" y="337"/>
                          </a:lnTo>
                          <a:lnTo>
                            <a:pt x="353" y="352"/>
                          </a:lnTo>
                          <a:lnTo>
                            <a:pt x="383" y="366"/>
                          </a:lnTo>
                          <a:lnTo>
                            <a:pt x="411" y="378"/>
                          </a:lnTo>
                          <a:lnTo>
                            <a:pt x="394" y="340"/>
                          </a:lnTo>
                          <a:lnTo>
                            <a:pt x="376" y="297"/>
                          </a:lnTo>
                          <a:lnTo>
                            <a:pt x="358" y="251"/>
                          </a:lnTo>
                          <a:lnTo>
                            <a:pt x="341" y="202"/>
                          </a:lnTo>
                          <a:lnTo>
                            <a:pt x="324" y="152"/>
                          </a:lnTo>
                          <a:lnTo>
                            <a:pt x="310" y="100"/>
                          </a:lnTo>
                          <a:lnTo>
                            <a:pt x="297" y="50"/>
                          </a:lnTo>
                          <a:lnTo>
                            <a:pt x="285" y="0"/>
                          </a:lnTo>
                          <a:lnTo>
                            <a:pt x="266" y="3"/>
                          </a:lnTo>
                          <a:lnTo>
                            <a:pt x="248" y="4"/>
                          </a:lnTo>
                          <a:lnTo>
                            <a:pt x="229" y="7"/>
                          </a:lnTo>
                          <a:lnTo>
                            <a:pt x="212" y="9"/>
                          </a:lnTo>
                          <a:lnTo>
                            <a:pt x="193" y="12"/>
                          </a:lnTo>
                          <a:lnTo>
                            <a:pt x="176" y="14"/>
                          </a:lnTo>
                          <a:lnTo>
                            <a:pt x="158" y="16"/>
                          </a:lnTo>
                          <a:lnTo>
                            <a:pt x="140" y="19"/>
                          </a:lnTo>
                          <a:lnTo>
                            <a:pt x="123" y="21"/>
                          </a:lnTo>
                          <a:lnTo>
                            <a:pt x="105" y="24"/>
                          </a:lnTo>
                          <a:lnTo>
                            <a:pt x="87" y="28"/>
                          </a:lnTo>
                          <a:lnTo>
                            <a:pt x="70" y="30"/>
                          </a:lnTo>
                          <a:lnTo>
                            <a:pt x="52" y="34"/>
                          </a:lnTo>
                          <a:lnTo>
                            <a:pt x="35" y="37"/>
                          </a:lnTo>
                          <a:lnTo>
                            <a:pt x="18" y="40"/>
                          </a:lnTo>
                          <a:lnTo>
                            <a:pt x="0" y="44"/>
                          </a:lnTo>
                          <a:close/>
                        </a:path>
                      </a:pathLst>
                    </a:custGeom>
                    <a:solidFill>
                      <a:schemeClr val="folHlink"/>
                    </a:solidFill>
                    <a:ln w="9525">
                      <a:solidFill>
                        <a:schemeClr val="folHlink"/>
                      </a:solidFill>
                      <a:round/>
                      <a:headEnd/>
                      <a:tailEnd/>
                    </a:ln>
                  </p:spPr>
                  <p:txBody>
                    <a:bodyPr/>
                    <a:lstStyle/>
                    <a:p>
                      <a:endParaRPr lang="id-ID"/>
                    </a:p>
                  </p:txBody>
                </p:sp>
                <p:sp>
                  <p:nvSpPr>
                    <p:cNvPr id="73" name="Freeform 213"/>
                    <p:cNvSpPr>
                      <a:spLocks/>
                    </p:cNvSpPr>
                    <p:nvPr/>
                  </p:nvSpPr>
                  <p:spPr bwMode="auto">
                    <a:xfrm>
                      <a:off x="4132" y="3174"/>
                      <a:ext cx="263" cy="95"/>
                    </a:xfrm>
                    <a:custGeom>
                      <a:avLst/>
                      <a:gdLst/>
                      <a:ahLst/>
                      <a:cxnLst>
                        <a:cxn ang="0">
                          <a:pos x="445" y="0"/>
                        </a:cxn>
                        <a:cxn ang="0">
                          <a:pos x="0" y="0"/>
                        </a:cxn>
                        <a:cxn ang="0">
                          <a:pos x="5" y="65"/>
                        </a:cxn>
                        <a:cxn ang="0">
                          <a:pos x="14" y="129"/>
                        </a:cxn>
                        <a:cxn ang="0">
                          <a:pos x="27" y="190"/>
                        </a:cxn>
                        <a:cxn ang="0">
                          <a:pos x="43" y="252"/>
                        </a:cxn>
                        <a:cxn ang="0">
                          <a:pos x="63" y="311"/>
                        </a:cxn>
                        <a:cxn ang="0">
                          <a:pos x="85" y="369"/>
                        </a:cxn>
                        <a:cxn ang="0">
                          <a:pos x="110" y="424"/>
                        </a:cxn>
                        <a:cxn ang="0">
                          <a:pos x="139" y="478"/>
                        </a:cxn>
                        <a:cxn ang="0">
                          <a:pos x="160" y="473"/>
                        </a:cxn>
                        <a:cxn ang="0">
                          <a:pos x="179" y="470"/>
                        </a:cxn>
                        <a:cxn ang="0">
                          <a:pos x="200" y="465"/>
                        </a:cxn>
                        <a:cxn ang="0">
                          <a:pos x="221" y="461"/>
                        </a:cxn>
                        <a:cxn ang="0">
                          <a:pos x="242" y="456"/>
                        </a:cxn>
                        <a:cxn ang="0">
                          <a:pos x="263" y="452"/>
                        </a:cxn>
                        <a:cxn ang="0">
                          <a:pos x="285" y="449"/>
                        </a:cxn>
                        <a:cxn ang="0">
                          <a:pos x="306" y="445"/>
                        </a:cxn>
                        <a:cxn ang="0">
                          <a:pos x="328" y="441"/>
                        </a:cxn>
                        <a:cxn ang="0">
                          <a:pos x="349" y="439"/>
                        </a:cxn>
                        <a:cxn ang="0">
                          <a:pos x="371" y="435"/>
                        </a:cxn>
                        <a:cxn ang="0">
                          <a:pos x="393" y="433"/>
                        </a:cxn>
                        <a:cxn ang="0">
                          <a:pos x="415" y="429"/>
                        </a:cxn>
                        <a:cxn ang="0">
                          <a:pos x="437" y="426"/>
                        </a:cxn>
                        <a:cxn ang="0">
                          <a:pos x="459" y="424"/>
                        </a:cxn>
                        <a:cxn ang="0">
                          <a:pos x="481" y="422"/>
                        </a:cxn>
                        <a:cxn ang="0">
                          <a:pos x="473" y="370"/>
                        </a:cxn>
                        <a:cxn ang="0">
                          <a:pos x="467" y="318"/>
                        </a:cxn>
                        <a:cxn ang="0">
                          <a:pos x="461" y="267"/>
                        </a:cxn>
                        <a:cxn ang="0">
                          <a:pos x="457" y="214"/>
                        </a:cxn>
                        <a:cxn ang="0">
                          <a:pos x="452" y="160"/>
                        </a:cxn>
                        <a:cxn ang="0">
                          <a:pos x="449" y="107"/>
                        </a:cxn>
                        <a:cxn ang="0">
                          <a:pos x="447" y="54"/>
                        </a:cxn>
                        <a:cxn ang="0">
                          <a:pos x="445" y="0"/>
                        </a:cxn>
                      </a:cxnLst>
                      <a:rect l="0" t="0" r="r" b="b"/>
                      <a:pathLst>
                        <a:path w="481" h="478">
                          <a:moveTo>
                            <a:pt x="445" y="0"/>
                          </a:moveTo>
                          <a:lnTo>
                            <a:pt x="0" y="0"/>
                          </a:lnTo>
                          <a:lnTo>
                            <a:pt x="5" y="65"/>
                          </a:lnTo>
                          <a:lnTo>
                            <a:pt x="14" y="129"/>
                          </a:lnTo>
                          <a:lnTo>
                            <a:pt x="27" y="190"/>
                          </a:lnTo>
                          <a:lnTo>
                            <a:pt x="43" y="252"/>
                          </a:lnTo>
                          <a:lnTo>
                            <a:pt x="63" y="311"/>
                          </a:lnTo>
                          <a:lnTo>
                            <a:pt x="85" y="369"/>
                          </a:lnTo>
                          <a:lnTo>
                            <a:pt x="110" y="424"/>
                          </a:lnTo>
                          <a:lnTo>
                            <a:pt x="139" y="478"/>
                          </a:lnTo>
                          <a:lnTo>
                            <a:pt x="160" y="473"/>
                          </a:lnTo>
                          <a:lnTo>
                            <a:pt x="179" y="470"/>
                          </a:lnTo>
                          <a:lnTo>
                            <a:pt x="200" y="465"/>
                          </a:lnTo>
                          <a:lnTo>
                            <a:pt x="221" y="461"/>
                          </a:lnTo>
                          <a:lnTo>
                            <a:pt x="242" y="456"/>
                          </a:lnTo>
                          <a:lnTo>
                            <a:pt x="263" y="452"/>
                          </a:lnTo>
                          <a:lnTo>
                            <a:pt x="285" y="449"/>
                          </a:lnTo>
                          <a:lnTo>
                            <a:pt x="306" y="445"/>
                          </a:lnTo>
                          <a:lnTo>
                            <a:pt x="328" y="441"/>
                          </a:lnTo>
                          <a:lnTo>
                            <a:pt x="349" y="439"/>
                          </a:lnTo>
                          <a:lnTo>
                            <a:pt x="371" y="435"/>
                          </a:lnTo>
                          <a:lnTo>
                            <a:pt x="393" y="433"/>
                          </a:lnTo>
                          <a:lnTo>
                            <a:pt x="415" y="429"/>
                          </a:lnTo>
                          <a:lnTo>
                            <a:pt x="437" y="426"/>
                          </a:lnTo>
                          <a:lnTo>
                            <a:pt x="459" y="424"/>
                          </a:lnTo>
                          <a:lnTo>
                            <a:pt x="481" y="422"/>
                          </a:lnTo>
                          <a:lnTo>
                            <a:pt x="473" y="370"/>
                          </a:lnTo>
                          <a:lnTo>
                            <a:pt x="467" y="318"/>
                          </a:lnTo>
                          <a:lnTo>
                            <a:pt x="461" y="267"/>
                          </a:lnTo>
                          <a:lnTo>
                            <a:pt x="457" y="214"/>
                          </a:lnTo>
                          <a:lnTo>
                            <a:pt x="452" y="160"/>
                          </a:lnTo>
                          <a:lnTo>
                            <a:pt x="449" y="107"/>
                          </a:lnTo>
                          <a:lnTo>
                            <a:pt x="447" y="54"/>
                          </a:lnTo>
                          <a:lnTo>
                            <a:pt x="445" y="0"/>
                          </a:lnTo>
                          <a:close/>
                        </a:path>
                      </a:pathLst>
                    </a:custGeom>
                    <a:solidFill>
                      <a:schemeClr val="folHlink"/>
                    </a:solidFill>
                    <a:ln w="9525">
                      <a:solidFill>
                        <a:schemeClr val="folHlink"/>
                      </a:solidFill>
                      <a:round/>
                      <a:headEnd/>
                      <a:tailEnd/>
                    </a:ln>
                  </p:spPr>
                  <p:txBody>
                    <a:bodyPr/>
                    <a:lstStyle/>
                    <a:p>
                      <a:endParaRPr lang="id-ID"/>
                    </a:p>
                  </p:txBody>
                </p:sp>
              </p:grpSp>
              <p:grpSp>
                <p:nvGrpSpPr>
                  <p:cNvPr id="7" name="Group 214"/>
                  <p:cNvGrpSpPr>
                    <a:grpSpLocks/>
                  </p:cNvGrpSpPr>
                  <p:nvPr/>
                </p:nvGrpSpPr>
                <p:grpSpPr bwMode="auto">
                  <a:xfrm>
                    <a:off x="4422" y="2949"/>
                    <a:ext cx="408" cy="424"/>
                    <a:chOff x="4445" y="2949"/>
                    <a:chExt cx="358" cy="424"/>
                  </a:xfrm>
                </p:grpSpPr>
                <p:sp>
                  <p:nvSpPr>
                    <p:cNvPr id="66" name="Freeform 215"/>
                    <p:cNvSpPr>
                      <a:spLocks/>
                    </p:cNvSpPr>
                    <p:nvPr/>
                  </p:nvSpPr>
                  <p:spPr bwMode="auto">
                    <a:xfrm>
                      <a:off x="4481" y="2949"/>
                      <a:ext cx="286" cy="88"/>
                    </a:xfrm>
                    <a:custGeom>
                      <a:avLst/>
                      <a:gdLst/>
                      <a:ahLst/>
                      <a:cxnLst>
                        <a:cxn ang="0">
                          <a:pos x="336" y="31"/>
                        </a:cxn>
                        <a:cxn ang="0">
                          <a:pos x="315" y="16"/>
                        </a:cxn>
                        <a:cxn ang="0">
                          <a:pos x="294" y="6"/>
                        </a:cxn>
                        <a:cxn ang="0">
                          <a:pos x="274" y="1"/>
                        </a:cxn>
                        <a:cxn ang="0">
                          <a:pos x="253" y="1"/>
                        </a:cxn>
                        <a:cxn ang="0">
                          <a:pos x="231" y="6"/>
                        </a:cxn>
                        <a:cxn ang="0">
                          <a:pos x="210" y="17"/>
                        </a:cxn>
                        <a:cxn ang="0">
                          <a:pos x="188" y="33"/>
                        </a:cxn>
                        <a:cxn ang="0">
                          <a:pos x="165" y="56"/>
                        </a:cxn>
                        <a:cxn ang="0">
                          <a:pos x="139" y="87"/>
                        </a:cxn>
                        <a:cxn ang="0">
                          <a:pos x="115" y="124"/>
                        </a:cxn>
                        <a:cxn ang="0">
                          <a:pos x="92" y="168"/>
                        </a:cxn>
                        <a:cxn ang="0">
                          <a:pos x="70" y="217"/>
                        </a:cxn>
                        <a:cxn ang="0">
                          <a:pos x="48" y="273"/>
                        </a:cxn>
                        <a:cxn ang="0">
                          <a:pos x="28" y="334"/>
                        </a:cxn>
                        <a:cxn ang="0">
                          <a:pos x="9" y="401"/>
                        </a:cxn>
                        <a:cxn ang="0">
                          <a:pos x="15" y="436"/>
                        </a:cxn>
                        <a:cxn ang="0">
                          <a:pos x="43" y="437"/>
                        </a:cxn>
                        <a:cxn ang="0">
                          <a:pos x="73" y="439"/>
                        </a:cxn>
                        <a:cxn ang="0">
                          <a:pos x="102" y="441"/>
                        </a:cxn>
                        <a:cxn ang="0">
                          <a:pos x="130" y="441"/>
                        </a:cxn>
                        <a:cxn ang="0">
                          <a:pos x="160" y="442"/>
                        </a:cxn>
                        <a:cxn ang="0">
                          <a:pos x="189" y="444"/>
                        </a:cxn>
                        <a:cxn ang="0">
                          <a:pos x="218" y="444"/>
                        </a:cxn>
                        <a:cxn ang="0">
                          <a:pos x="251" y="444"/>
                        </a:cxn>
                        <a:cxn ang="0">
                          <a:pos x="288" y="444"/>
                        </a:cxn>
                        <a:cxn ang="0">
                          <a:pos x="325" y="442"/>
                        </a:cxn>
                        <a:cxn ang="0">
                          <a:pos x="362" y="441"/>
                        </a:cxn>
                        <a:cxn ang="0">
                          <a:pos x="398" y="440"/>
                        </a:cxn>
                        <a:cxn ang="0">
                          <a:pos x="434" y="437"/>
                        </a:cxn>
                        <a:cxn ang="0">
                          <a:pos x="471" y="435"/>
                        </a:cxn>
                        <a:cxn ang="0">
                          <a:pos x="506" y="433"/>
                        </a:cxn>
                        <a:cxn ang="0">
                          <a:pos x="515" y="396"/>
                        </a:cxn>
                        <a:cxn ang="0">
                          <a:pos x="496" y="329"/>
                        </a:cxn>
                        <a:cxn ang="0">
                          <a:pos x="476" y="269"/>
                        </a:cxn>
                        <a:cxn ang="0">
                          <a:pos x="455" y="214"/>
                        </a:cxn>
                        <a:cxn ang="0">
                          <a:pos x="432" y="163"/>
                        </a:cxn>
                        <a:cxn ang="0">
                          <a:pos x="409" y="120"/>
                        </a:cxn>
                        <a:cxn ang="0">
                          <a:pos x="385" y="83"/>
                        </a:cxn>
                        <a:cxn ang="0">
                          <a:pos x="359" y="53"/>
                        </a:cxn>
                      </a:cxnLst>
                      <a:rect l="0" t="0" r="r" b="b"/>
                      <a:pathLst>
                        <a:path w="523" h="444">
                          <a:moveTo>
                            <a:pt x="347" y="40"/>
                          </a:moveTo>
                          <a:lnTo>
                            <a:pt x="336" y="31"/>
                          </a:lnTo>
                          <a:lnTo>
                            <a:pt x="326" y="23"/>
                          </a:lnTo>
                          <a:lnTo>
                            <a:pt x="315" y="16"/>
                          </a:lnTo>
                          <a:lnTo>
                            <a:pt x="305" y="10"/>
                          </a:lnTo>
                          <a:lnTo>
                            <a:pt x="294" y="6"/>
                          </a:lnTo>
                          <a:lnTo>
                            <a:pt x="285" y="2"/>
                          </a:lnTo>
                          <a:lnTo>
                            <a:pt x="274" y="1"/>
                          </a:lnTo>
                          <a:lnTo>
                            <a:pt x="264" y="0"/>
                          </a:lnTo>
                          <a:lnTo>
                            <a:pt x="253" y="1"/>
                          </a:lnTo>
                          <a:lnTo>
                            <a:pt x="242" y="2"/>
                          </a:lnTo>
                          <a:lnTo>
                            <a:pt x="231" y="6"/>
                          </a:lnTo>
                          <a:lnTo>
                            <a:pt x="221" y="11"/>
                          </a:lnTo>
                          <a:lnTo>
                            <a:pt x="210" y="17"/>
                          </a:lnTo>
                          <a:lnTo>
                            <a:pt x="199" y="24"/>
                          </a:lnTo>
                          <a:lnTo>
                            <a:pt x="188" y="33"/>
                          </a:lnTo>
                          <a:lnTo>
                            <a:pt x="177" y="43"/>
                          </a:lnTo>
                          <a:lnTo>
                            <a:pt x="165" y="56"/>
                          </a:lnTo>
                          <a:lnTo>
                            <a:pt x="151" y="71"/>
                          </a:lnTo>
                          <a:lnTo>
                            <a:pt x="139" y="87"/>
                          </a:lnTo>
                          <a:lnTo>
                            <a:pt x="127" y="106"/>
                          </a:lnTo>
                          <a:lnTo>
                            <a:pt x="115" y="124"/>
                          </a:lnTo>
                          <a:lnTo>
                            <a:pt x="104" y="146"/>
                          </a:lnTo>
                          <a:lnTo>
                            <a:pt x="92" y="168"/>
                          </a:lnTo>
                          <a:lnTo>
                            <a:pt x="81" y="193"/>
                          </a:lnTo>
                          <a:lnTo>
                            <a:pt x="70" y="217"/>
                          </a:lnTo>
                          <a:lnTo>
                            <a:pt x="59" y="244"/>
                          </a:lnTo>
                          <a:lnTo>
                            <a:pt x="48" y="273"/>
                          </a:lnTo>
                          <a:lnTo>
                            <a:pt x="38" y="303"/>
                          </a:lnTo>
                          <a:lnTo>
                            <a:pt x="28" y="334"/>
                          </a:lnTo>
                          <a:lnTo>
                            <a:pt x="18" y="366"/>
                          </a:lnTo>
                          <a:lnTo>
                            <a:pt x="9" y="401"/>
                          </a:lnTo>
                          <a:lnTo>
                            <a:pt x="0" y="435"/>
                          </a:lnTo>
                          <a:lnTo>
                            <a:pt x="15" y="436"/>
                          </a:lnTo>
                          <a:lnTo>
                            <a:pt x="29" y="436"/>
                          </a:lnTo>
                          <a:lnTo>
                            <a:pt x="43" y="437"/>
                          </a:lnTo>
                          <a:lnTo>
                            <a:pt x="59" y="439"/>
                          </a:lnTo>
                          <a:lnTo>
                            <a:pt x="73" y="439"/>
                          </a:lnTo>
                          <a:lnTo>
                            <a:pt x="87" y="440"/>
                          </a:lnTo>
                          <a:lnTo>
                            <a:pt x="102" y="441"/>
                          </a:lnTo>
                          <a:lnTo>
                            <a:pt x="116" y="441"/>
                          </a:lnTo>
                          <a:lnTo>
                            <a:pt x="130" y="441"/>
                          </a:lnTo>
                          <a:lnTo>
                            <a:pt x="145" y="442"/>
                          </a:lnTo>
                          <a:lnTo>
                            <a:pt x="160" y="442"/>
                          </a:lnTo>
                          <a:lnTo>
                            <a:pt x="174" y="442"/>
                          </a:lnTo>
                          <a:lnTo>
                            <a:pt x="189" y="444"/>
                          </a:lnTo>
                          <a:lnTo>
                            <a:pt x="203" y="444"/>
                          </a:lnTo>
                          <a:lnTo>
                            <a:pt x="218" y="444"/>
                          </a:lnTo>
                          <a:lnTo>
                            <a:pt x="233" y="444"/>
                          </a:lnTo>
                          <a:lnTo>
                            <a:pt x="251" y="444"/>
                          </a:lnTo>
                          <a:lnTo>
                            <a:pt x="270" y="444"/>
                          </a:lnTo>
                          <a:lnTo>
                            <a:pt x="288" y="444"/>
                          </a:lnTo>
                          <a:lnTo>
                            <a:pt x="307" y="442"/>
                          </a:lnTo>
                          <a:lnTo>
                            <a:pt x="325" y="442"/>
                          </a:lnTo>
                          <a:lnTo>
                            <a:pt x="344" y="441"/>
                          </a:lnTo>
                          <a:lnTo>
                            <a:pt x="362" y="441"/>
                          </a:lnTo>
                          <a:lnTo>
                            <a:pt x="380" y="440"/>
                          </a:lnTo>
                          <a:lnTo>
                            <a:pt x="398" y="440"/>
                          </a:lnTo>
                          <a:lnTo>
                            <a:pt x="417" y="439"/>
                          </a:lnTo>
                          <a:lnTo>
                            <a:pt x="434" y="437"/>
                          </a:lnTo>
                          <a:lnTo>
                            <a:pt x="453" y="436"/>
                          </a:lnTo>
                          <a:lnTo>
                            <a:pt x="471" y="435"/>
                          </a:lnTo>
                          <a:lnTo>
                            <a:pt x="488" y="434"/>
                          </a:lnTo>
                          <a:lnTo>
                            <a:pt x="506" y="433"/>
                          </a:lnTo>
                          <a:lnTo>
                            <a:pt x="523" y="431"/>
                          </a:lnTo>
                          <a:lnTo>
                            <a:pt x="515" y="396"/>
                          </a:lnTo>
                          <a:lnTo>
                            <a:pt x="506" y="362"/>
                          </a:lnTo>
                          <a:lnTo>
                            <a:pt x="496" y="329"/>
                          </a:lnTo>
                          <a:lnTo>
                            <a:pt x="486" y="299"/>
                          </a:lnTo>
                          <a:lnTo>
                            <a:pt x="476" y="269"/>
                          </a:lnTo>
                          <a:lnTo>
                            <a:pt x="465" y="241"/>
                          </a:lnTo>
                          <a:lnTo>
                            <a:pt x="455" y="214"/>
                          </a:lnTo>
                          <a:lnTo>
                            <a:pt x="444" y="188"/>
                          </a:lnTo>
                          <a:lnTo>
                            <a:pt x="432" y="163"/>
                          </a:lnTo>
                          <a:lnTo>
                            <a:pt x="421" y="141"/>
                          </a:lnTo>
                          <a:lnTo>
                            <a:pt x="409" y="120"/>
                          </a:lnTo>
                          <a:lnTo>
                            <a:pt x="397" y="101"/>
                          </a:lnTo>
                          <a:lnTo>
                            <a:pt x="385" y="83"/>
                          </a:lnTo>
                          <a:lnTo>
                            <a:pt x="373" y="67"/>
                          </a:lnTo>
                          <a:lnTo>
                            <a:pt x="359" y="53"/>
                          </a:lnTo>
                          <a:lnTo>
                            <a:pt x="347" y="40"/>
                          </a:lnTo>
                          <a:close/>
                        </a:path>
                      </a:pathLst>
                    </a:custGeom>
                    <a:solidFill>
                      <a:schemeClr val="folHlink"/>
                    </a:solidFill>
                    <a:ln w="9525">
                      <a:solidFill>
                        <a:schemeClr val="folHlink"/>
                      </a:solidFill>
                      <a:round/>
                      <a:headEnd/>
                      <a:tailEnd/>
                    </a:ln>
                  </p:spPr>
                  <p:txBody>
                    <a:bodyPr/>
                    <a:lstStyle/>
                    <a:p>
                      <a:endParaRPr lang="id-ID"/>
                    </a:p>
                  </p:txBody>
                </p:sp>
                <p:sp>
                  <p:nvSpPr>
                    <p:cNvPr id="67" name="Freeform 216"/>
                    <p:cNvSpPr>
                      <a:spLocks/>
                    </p:cNvSpPr>
                    <p:nvPr/>
                  </p:nvSpPr>
                  <p:spPr bwMode="auto">
                    <a:xfrm>
                      <a:off x="4446" y="3063"/>
                      <a:ext cx="357" cy="83"/>
                    </a:xfrm>
                    <a:custGeom>
                      <a:avLst/>
                      <a:gdLst/>
                      <a:ahLst/>
                      <a:cxnLst>
                        <a:cxn ang="0">
                          <a:pos x="617" y="0"/>
                        </a:cxn>
                        <a:cxn ang="0">
                          <a:pos x="597" y="1"/>
                        </a:cxn>
                        <a:cxn ang="0">
                          <a:pos x="579" y="4"/>
                        </a:cxn>
                        <a:cxn ang="0">
                          <a:pos x="559" y="5"/>
                        </a:cxn>
                        <a:cxn ang="0">
                          <a:pos x="539" y="6"/>
                        </a:cxn>
                        <a:cxn ang="0">
                          <a:pos x="519" y="8"/>
                        </a:cxn>
                        <a:cxn ang="0">
                          <a:pos x="499" y="9"/>
                        </a:cxn>
                        <a:cxn ang="0">
                          <a:pos x="479" y="10"/>
                        </a:cxn>
                        <a:cxn ang="0">
                          <a:pos x="460" y="11"/>
                        </a:cxn>
                        <a:cxn ang="0">
                          <a:pos x="440" y="13"/>
                        </a:cxn>
                        <a:cxn ang="0">
                          <a:pos x="419" y="13"/>
                        </a:cxn>
                        <a:cxn ang="0">
                          <a:pos x="399" y="14"/>
                        </a:cxn>
                        <a:cxn ang="0">
                          <a:pos x="379" y="14"/>
                        </a:cxn>
                        <a:cxn ang="0">
                          <a:pos x="358" y="15"/>
                        </a:cxn>
                        <a:cxn ang="0">
                          <a:pos x="339" y="15"/>
                        </a:cxn>
                        <a:cxn ang="0">
                          <a:pos x="319" y="15"/>
                        </a:cxn>
                        <a:cxn ang="0">
                          <a:pos x="298" y="15"/>
                        </a:cxn>
                        <a:cxn ang="0">
                          <a:pos x="281" y="15"/>
                        </a:cxn>
                        <a:cxn ang="0">
                          <a:pos x="265" y="15"/>
                        </a:cxn>
                        <a:cxn ang="0">
                          <a:pos x="248" y="15"/>
                        </a:cxn>
                        <a:cxn ang="0">
                          <a:pos x="232" y="14"/>
                        </a:cxn>
                        <a:cxn ang="0">
                          <a:pos x="215" y="14"/>
                        </a:cxn>
                        <a:cxn ang="0">
                          <a:pos x="199" y="14"/>
                        </a:cxn>
                        <a:cxn ang="0">
                          <a:pos x="183" y="13"/>
                        </a:cxn>
                        <a:cxn ang="0">
                          <a:pos x="167" y="13"/>
                        </a:cxn>
                        <a:cxn ang="0">
                          <a:pos x="150" y="11"/>
                        </a:cxn>
                        <a:cxn ang="0">
                          <a:pos x="134" y="11"/>
                        </a:cxn>
                        <a:cxn ang="0">
                          <a:pos x="118" y="10"/>
                        </a:cxn>
                        <a:cxn ang="0">
                          <a:pos x="102" y="9"/>
                        </a:cxn>
                        <a:cxn ang="0">
                          <a:pos x="86" y="9"/>
                        </a:cxn>
                        <a:cxn ang="0">
                          <a:pos x="70" y="8"/>
                        </a:cxn>
                        <a:cxn ang="0">
                          <a:pos x="53" y="6"/>
                        </a:cxn>
                        <a:cxn ang="0">
                          <a:pos x="38" y="5"/>
                        </a:cxn>
                        <a:cxn ang="0">
                          <a:pos x="30" y="52"/>
                        </a:cxn>
                        <a:cxn ang="0">
                          <a:pos x="24" y="100"/>
                        </a:cxn>
                        <a:cxn ang="0">
                          <a:pos x="18" y="149"/>
                        </a:cxn>
                        <a:cxn ang="0">
                          <a:pos x="13" y="199"/>
                        </a:cxn>
                        <a:cxn ang="0">
                          <a:pos x="8" y="252"/>
                        </a:cxn>
                        <a:cxn ang="0">
                          <a:pos x="5" y="305"/>
                        </a:cxn>
                        <a:cxn ang="0">
                          <a:pos x="3" y="360"/>
                        </a:cxn>
                        <a:cxn ang="0">
                          <a:pos x="0" y="416"/>
                        </a:cxn>
                        <a:cxn ang="0">
                          <a:pos x="656" y="416"/>
                        </a:cxn>
                        <a:cxn ang="0">
                          <a:pos x="653" y="359"/>
                        </a:cxn>
                        <a:cxn ang="0">
                          <a:pos x="651" y="304"/>
                        </a:cxn>
                        <a:cxn ang="0">
                          <a:pos x="648" y="250"/>
                        </a:cxn>
                        <a:cxn ang="0">
                          <a:pos x="643" y="197"/>
                        </a:cxn>
                        <a:cxn ang="0">
                          <a:pos x="638" y="147"/>
                        </a:cxn>
                        <a:cxn ang="0">
                          <a:pos x="631" y="96"/>
                        </a:cxn>
                        <a:cxn ang="0">
                          <a:pos x="625" y="47"/>
                        </a:cxn>
                        <a:cxn ang="0">
                          <a:pos x="617" y="0"/>
                        </a:cxn>
                      </a:cxnLst>
                      <a:rect l="0" t="0" r="r" b="b"/>
                      <a:pathLst>
                        <a:path w="656" h="416">
                          <a:moveTo>
                            <a:pt x="617" y="0"/>
                          </a:moveTo>
                          <a:lnTo>
                            <a:pt x="597" y="1"/>
                          </a:lnTo>
                          <a:lnTo>
                            <a:pt x="579" y="4"/>
                          </a:lnTo>
                          <a:lnTo>
                            <a:pt x="559" y="5"/>
                          </a:lnTo>
                          <a:lnTo>
                            <a:pt x="539" y="6"/>
                          </a:lnTo>
                          <a:lnTo>
                            <a:pt x="519" y="8"/>
                          </a:lnTo>
                          <a:lnTo>
                            <a:pt x="499" y="9"/>
                          </a:lnTo>
                          <a:lnTo>
                            <a:pt x="479" y="10"/>
                          </a:lnTo>
                          <a:lnTo>
                            <a:pt x="460" y="11"/>
                          </a:lnTo>
                          <a:lnTo>
                            <a:pt x="440" y="13"/>
                          </a:lnTo>
                          <a:lnTo>
                            <a:pt x="419" y="13"/>
                          </a:lnTo>
                          <a:lnTo>
                            <a:pt x="399" y="14"/>
                          </a:lnTo>
                          <a:lnTo>
                            <a:pt x="379" y="14"/>
                          </a:lnTo>
                          <a:lnTo>
                            <a:pt x="358" y="15"/>
                          </a:lnTo>
                          <a:lnTo>
                            <a:pt x="339" y="15"/>
                          </a:lnTo>
                          <a:lnTo>
                            <a:pt x="319" y="15"/>
                          </a:lnTo>
                          <a:lnTo>
                            <a:pt x="298" y="15"/>
                          </a:lnTo>
                          <a:lnTo>
                            <a:pt x="281" y="15"/>
                          </a:lnTo>
                          <a:lnTo>
                            <a:pt x="265" y="15"/>
                          </a:lnTo>
                          <a:lnTo>
                            <a:pt x="248" y="15"/>
                          </a:lnTo>
                          <a:lnTo>
                            <a:pt x="232" y="14"/>
                          </a:lnTo>
                          <a:lnTo>
                            <a:pt x="215" y="14"/>
                          </a:lnTo>
                          <a:lnTo>
                            <a:pt x="199" y="14"/>
                          </a:lnTo>
                          <a:lnTo>
                            <a:pt x="183" y="13"/>
                          </a:lnTo>
                          <a:lnTo>
                            <a:pt x="167" y="13"/>
                          </a:lnTo>
                          <a:lnTo>
                            <a:pt x="150" y="11"/>
                          </a:lnTo>
                          <a:lnTo>
                            <a:pt x="134" y="11"/>
                          </a:lnTo>
                          <a:lnTo>
                            <a:pt x="118" y="10"/>
                          </a:lnTo>
                          <a:lnTo>
                            <a:pt x="102" y="9"/>
                          </a:lnTo>
                          <a:lnTo>
                            <a:pt x="86" y="9"/>
                          </a:lnTo>
                          <a:lnTo>
                            <a:pt x="70" y="8"/>
                          </a:lnTo>
                          <a:lnTo>
                            <a:pt x="53" y="6"/>
                          </a:lnTo>
                          <a:lnTo>
                            <a:pt x="38" y="5"/>
                          </a:lnTo>
                          <a:lnTo>
                            <a:pt x="30" y="52"/>
                          </a:lnTo>
                          <a:lnTo>
                            <a:pt x="24" y="100"/>
                          </a:lnTo>
                          <a:lnTo>
                            <a:pt x="18" y="149"/>
                          </a:lnTo>
                          <a:lnTo>
                            <a:pt x="13" y="199"/>
                          </a:lnTo>
                          <a:lnTo>
                            <a:pt x="8" y="252"/>
                          </a:lnTo>
                          <a:lnTo>
                            <a:pt x="5" y="305"/>
                          </a:lnTo>
                          <a:lnTo>
                            <a:pt x="3" y="360"/>
                          </a:lnTo>
                          <a:lnTo>
                            <a:pt x="0" y="416"/>
                          </a:lnTo>
                          <a:lnTo>
                            <a:pt x="656" y="416"/>
                          </a:lnTo>
                          <a:lnTo>
                            <a:pt x="653" y="359"/>
                          </a:lnTo>
                          <a:lnTo>
                            <a:pt x="651" y="304"/>
                          </a:lnTo>
                          <a:lnTo>
                            <a:pt x="648" y="250"/>
                          </a:lnTo>
                          <a:lnTo>
                            <a:pt x="643" y="197"/>
                          </a:lnTo>
                          <a:lnTo>
                            <a:pt x="638" y="147"/>
                          </a:lnTo>
                          <a:lnTo>
                            <a:pt x="631" y="96"/>
                          </a:lnTo>
                          <a:lnTo>
                            <a:pt x="625" y="47"/>
                          </a:lnTo>
                          <a:lnTo>
                            <a:pt x="617" y="0"/>
                          </a:lnTo>
                          <a:close/>
                        </a:path>
                      </a:pathLst>
                    </a:custGeom>
                    <a:solidFill>
                      <a:schemeClr val="folHlink"/>
                    </a:solidFill>
                    <a:ln w="9525">
                      <a:solidFill>
                        <a:schemeClr val="folHlink"/>
                      </a:solidFill>
                      <a:round/>
                      <a:headEnd/>
                      <a:tailEnd/>
                    </a:ln>
                  </p:spPr>
                  <p:txBody>
                    <a:bodyPr/>
                    <a:lstStyle/>
                    <a:p>
                      <a:endParaRPr lang="id-ID"/>
                    </a:p>
                  </p:txBody>
                </p:sp>
                <p:sp>
                  <p:nvSpPr>
                    <p:cNvPr id="68" name="Freeform 217"/>
                    <p:cNvSpPr>
                      <a:spLocks/>
                    </p:cNvSpPr>
                    <p:nvPr/>
                  </p:nvSpPr>
                  <p:spPr bwMode="auto">
                    <a:xfrm>
                      <a:off x="4445" y="3174"/>
                      <a:ext cx="358" cy="83"/>
                    </a:xfrm>
                    <a:custGeom>
                      <a:avLst/>
                      <a:gdLst/>
                      <a:ahLst/>
                      <a:cxnLst>
                        <a:cxn ang="0">
                          <a:pos x="37" y="409"/>
                        </a:cxn>
                        <a:cxn ang="0">
                          <a:pos x="53" y="408"/>
                        </a:cxn>
                        <a:cxn ang="0">
                          <a:pos x="69" y="407"/>
                        </a:cxn>
                        <a:cxn ang="0">
                          <a:pos x="85" y="406"/>
                        </a:cxn>
                        <a:cxn ang="0">
                          <a:pos x="102" y="406"/>
                        </a:cxn>
                        <a:cxn ang="0">
                          <a:pos x="118" y="404"/>
                        </a:cxn>
                        <a:cxn ang="0">
                          <a:pos x="134" y="403"/>
                        </a:cxn>
                        <a:cxn ang="0">
                          <a:pos x="150" y="403"/>
                        </a:cxn>
                        <a:cxn ang="0">
                          <a:pos x="167" y="402"/>
                        </a:cxn>
                        <a:cxn ang="0">
                          <a:pos x="183" y="402"/>
                        </a:cxn>
                        <a:cxn ang="0">
                          <a:pos x="200" y="401"/>
                        </a:cxn>
                        <a:cxn ang="0">
                          <a:pos x="216" y="401"/>
                        </a:cxn>
                        <a:cxn ang="0">
                          <a:pos x="233" y="401"/>
                        </a:cxn>
                        <a:cxn ang="0">
                          <a:pos x="249" y="399"/>
                        </a:cxn>
                        <a:cxn ang="0">
                          <a:pos x="266" y="399"/>
                        </a:cxn>
                        <a:cxn ang="0">
                          <a:pos x="282" y="399"/>
                        </a:cxn>
                        <a:cxn ang="0">
                          <a:pos x="299" y="399"/>
                        </a:cxn>
                        <a:cxn ang="0">
                          <a:pos x="320" y="399"/>
                        </a:cxn>
                        <a:cxn ang="0">
                          <a:pos x="340" y="399"/>
                        </a:cxn>
                        <a:cxn ang="0">
                          <a:pos x="360" y="401"/>
                        </a:cxn>
                        <a:cxn ang="0">
                          <a:pos x="380" y="401"/>
                        </a:cxn>
                        <a:cxn ang="0">
                          <a:pos x="400" y="401"/>
                        </a:cxn>
                        <a:cxn ang="0">
                          <a:pos x="421" y="402"/>
                        </a:cxn>
                        <a:cxn ang="0">
                          <a:pos x="441" y="403"/>
                        </a:cxn>
                        <a:cxn ang="0">
                          <a:pos x="462" y="403"/>
                        </a:cxn>
                        <a:cxn ang="0">
                          <a:pos x="482" y="404"/>
                        </a:cxn>
                        <a:cxn ang="0">
                          <a:pos x="501" y="406"/>
                        </a:cxn>
                        <a:cxn ang="0">
                          <a:pos x="521" y="407"/>
                        </a:cxn>
                        <a:cxn ang="0">
                          <a:pos x="541" y="408"/>
                        </a:cxn>
                        <a:cxn ang="0">
                          <a:pos x="561" y="409"/>
                        </a:cxn>
                        <a:cxn ang="0">
                          <a:pos x="581" y="411"/>
                        </a:cxn>
                        <a:cxn ang="0">
                          <a:pos x="600" y="413"/>
                        </a:cxn>
                        <a:cxn ang="0">
                          <a:pos x="620" y="414"/>
                        </a:cxn>
                        <a:cxn ang="0">
                          <a:pos x="627" y="367"/>
                        </a:cxn>
                        <a:cxn ang="0">
                          <a:pos x="633" y="318"/>
                        </a:cxn>
                        <a:cxn ang="0">
                          <a:pos x="640" y="269"/>
                        </a:cxn>
                        <a:cxn ang="0">
                          <a:pos x="644" y="217"/>
                        </a:cxn>
                        <a:cxn ang="0">
                          <a:pos x="649" y="165"/>
                        </a:cxn>
                        <a:cxn ang="0">
                          <a:pos x="652" y="111"/>
                        </a:cxn>
                        <a:cxn ang="0">
                          <a:pos x="654" y="56"/>
                        </a:cxn>
                        <a:cxn ang="0">
                          <a:pos x="657" y="0"/>
                        </a:cxn>
                        <a:cxn ang="0">
                          <a:pos x="0" y="0"/>
                        </a:cxn>
                        <a:cxn ang="0">
                          <a:pos x="3" y="55"/>
                        </a:cxn>
                        <a:cxn ang="0">
                          <a:pos x="5" y="111"/>
                        </a:cxn>
                        <a:cxn ang="0">
                          <a:pos x="8" y="163"/>
                        </a:cxn>
                        <a:cxn ang="0">
                          <a:pos x="12" y="215"/>
                        </a:cxn>
                        <a:cxn ang="0">
                          <a:pos x="17" y="265"/>
                        </a:cxn>
                        <a:cxn ang="0">
                          <a:pos x="24" y="315"/>
                        </a:cxn>
                        <a:cxn ang="0">
                          <a:pos x="30" y="363"/>
                        </a:cxn>
                        <a:cxn ang="0">
                          <a:pos x="37" y="409"/>
                        </a:cxn>
                      </a:cxnLst>
                      <a:rect l="0" t="0" r="r" b="b"/>
                      <a:pathLst>
                        <a:path w="657" h="414">
                          <a:moveTo>
                            <a:pt x="37" y="409"/>
                          </a:moveTo>
                          <a:lnTo>
                            <a:pt x="53" y="408"/>
                          </a:lnTo>
                          <a:lnTo>
                            <a:pt x="69" y="407"/>
                          </a:lnTo>
                          <a:lnTo>
                            <a:pt x="85" y="406"/>
                          </a:lnTo>
                          <a:lnTo>
                            <a:pt x="102" y="406"/>
                          </a:lnTo>
                          <a:lnTo>
                            <a:pt x="118" y="404"/>
                          </a:lnTo>
                          <a:lnTo>
                            <a:pt x="134" y="403"/>
                          </a:lnTo>
                          <a:lnTo>
                            <a:pt x="150" y="403"/>
                          </a:lnTo>
                          <a:lnTo>
                            <a:pt x="167" y="402"/>
                          </a:lnTo>
                          <a:lnTo>
                            <a:pt x="183" y="402"/>
                          </a:lnTo>
                          <a:lnTo>
                            <a:pt x="200" y="401"/>
                          </a:lnTo>
                          <a:lnTo>
                            <a:pt x="216" y="401"/>
                          </a:lnTo>
                          <a:lnTo>
                            <a:pt x="233" y="401"/>
                          </a:lnTo>
                          <a:lnTo>
                            <a:pt x="249" y="399"/>
                          </a:lnTo>
                          <a:lnTo>
                            <a:pt x="266" y="399"/>
                          </a:lnTo>
                          <a:lnTo>
                            <a:pt x="282" y="399"/>
                          </a:lnTo>
                          <a:lnTo>
                            <a:pt x="299" y="399"/>
                          </a:lnTo>
                          <a:lnTo>
                            <a:pt x="320" y="399"/>
                          </a:lnTo>
                          <a:lnTo>
                            <a:pt x="340" y="399"/>
                          </a:lnTo>
                          <a:lnTo>
                            <a:pt x="360" y="401"/>
                          </a:lnTo>
                          <a:lnTo>
                            <a:pt x="380" y="401"/>
                          </a:lnTo>
                          <a:lnTo>
                            <a:pt x="400" y="401"/>
                          </a:lnTo>
                          <a:lnTo>
                            <a:pt x="421" y="402"/>
                          </a:lnTo>
                          <a:lnTo>
                            <a:pt x="441" y="403"/>
                          </a:lnTo>
                          <a:lnTo>
                            <a:pt x="462" y="403"/>
                          </a:lnTo>
                          <a:lnTo>
                            <a:pt x="482" y="404"/>
                          </a:lnTo>
                          <a:lnTo>
                            <a:pt x="501" y="406"/>
                          </a:lnTo>
                          <a:lnTo>
                            <a:pt x="521" y="407"/>
                          </a:lnTo>
                          <a:lnTo>
                            <a:pt x="541" y="408"/>
                          </a:lnTo>
                          <a:lnTo>
                            <a:pt x="561" y="409"/>
                          </a:lnTo>
                          <a:lnTo>
                            <a:pt x="581" y="411"/>
                          </a:lnTo>
                          <a:lnTo>
                            <a:pt x="600" y="413"/>
                          </a:lnTo>
                          <a:lnTo>
                            <a:pt x="620" y="414"/>
                          </a:lnTo>
                          <a:lnTo>
                            <a:pt x="627" y="367"/>
                          </a:lnTo>
                          <a:lnTo>
                            <a:pt x="633" y="318"/>
                          </a:lnTo>
                          <a:lnTo>
                            <a:pt x="640" y="269"/>
                          </a:lnTo>
                          <a:lnTo>
                            <a:pt x="644" y="217"/>
                          </a:lnTo>
                          <a:lnTo>
                            <a:pt x="649" y="165"/>
                          </a:lnTo>
                          <a:lnTo>
                            <a:pt x="652" y="111"/>
                          </a:lnTo>
                          <a:lnTo>
                            <a:pt x="654" y="56"/>
                          </a:lnTo>
                          <a:lnTo>
                            <a:pt x="657" y="0"/>
                          </a:lnTo>
                          <a:lnTo>
                            <a:pt x="0" y="0"/>
                          </a:lnTo>
                          <a:lnTo>
                            <a:pt x="3" y="55"/>
                          </a:lnTo>
                          <a:lnTo>
                            <a:pt x="5" y="111"/>
                          </a:lnTo>
                          <a:lnTo>
                            <a:pt x="8" y="163"/>
                          </a:lnTo>
                          <a:lnTo>
                            <a:pt x="12" y="215"/>
                          </a:lnTo>
                          <a:lnTo>
                            <a:pt x="17" y="265"/>
                          </a:lnTo>
                          <a:lnTo>
                            <a:pt x="24" y="315"/>
                          </a:lnTo>
                          <a:lnTo>
                            <a:pt x="30" y="363"/>
                          </a:lnTo>
                          <a:lnTo>
                            <a:pt x="37" y="409"/>
                          </a:lnTo>
                          <a:close/>
                        </a:path>
                      </a:pathLst>
                    </a:custGeom>
                    <a:solidFill>
                      <a:schemeClr val="folHlink"/>
                    </a:solidFill>
                    <a:ln w="9525">
                      <a:solidFill>
                        <a:schemeClr val="folHlink"/>
                      </a:solidFill>
                      <a:round/>
                      <a:headEnd/>
                      <a:tailEnd/>
                    </a:ln>
                  </p:spPr>
                  <p:txBody>
                    <a:bodyPr/>
                    <a:lstStyle/>
                    <a:p>
                      <a:endParaRPr lang="id-ID"/>
                    </a:p>
                  </p:txBody>
                </p:sp>
                <p:sp>
                  <p:nvSpPr>
                    <p:cNvPr id="69" name="Freeform 218"/>
                    <p:cNvSpPr>
                      <a:spLocks/>
                    </p:cNvSpPr>
                    <p:nvPr/>
                  </p:nvSpPr>
                  <p:spPr bwMode="auto">
                    <a:xfrm>
                      <a:off x="4480" y="3282"/>
                      <a:ext cx="288" cy="91"/>
                    </a:xfrm>
                    <a:custGeom>
                      <a:avLst/>
                      <a:gdLst/>
                      <a:ahLst/>
                      <a:cxnLst>
                        <a:cxn ang="0">
                          <a:pos x="220" y="0"/>
                        </a:cxn>
                        <a:cxn ang="0">
                          <a:pos x="191" y="0"/>
                        </a:cxn>
                        <a:cxn ang="0">
                          <a:pos x="161" y="1"/>
                        </a:cxn>
                        <a:cxn ang="0">
                          <a:pos x="131" y="1"/>
                        </a:cxn>
                        <a:cxn ang="0">
                          <a:pos x="102" y="3"/>
                        </a:cxn>
                        <a:cxn ang="0">
                          <a:pos x="73" y="4"/>
                        </a:cxn>
                        <a:cxn ang="0">
                          <a:pos x="43" y="5"/>
                        </a:cxn>
                        <a:cxn ang="0">
                          <a:pos x="15" y="6"/>
                        </a:cxn>
                        <a:cxn ang="0">
                          <a:pos x="17" y="76"/>
                        </a:cxn>
                        <a:cxn ang="0">
                          <a:pos x="55" y="198"/>
                        </a:cxn>
                        <a:cxn ang="0">
                          <a:pos x="99" y="299"/>
                        </a:cxn>
                        <a:cxn ang="0">
                          <a:pos x="147" y="376"/>
                        </a:cxn>
                        <a:cxn ang="0">
                          <a:pos x="183" y="418"/>
                        </a:cxn>
                        <a:cxn ang="0">
                          <a:pos x="206" y="436"/>
                        </a:cxn>
                        <a:cxn ang="0">
                          <a:pos x="229" y="449"/>
                        </a:cxn>
                        <a:cxn ang="0">
                          <a:pos x="253" y="455"/>
                        </a:cxn>
                        <a:cxn ang="0">
                          <a:pos x="277" y="455"/>
                        </a:cxn>
                        <a:cxn ang="0">
                          <a:pos x="300" y="450"/>
                        </a:cxn>
                        <a:cxn ang="0">
                          <a:pos x="323" y="438"/>
                        </a:cxn>
                        <a:cxn ang="0">
                          <a:pos x="346" y="419"/>
                        </a:cxn>
                        <a:cxn ang="0">
                          <a:pos x="381" y="380"/>
                        </a:cxn>
                        <a:cxn ang="0">
                          <a:pos x="429" y="304"/>
                        </a:cxn>
                        <a:cxn ang="0">
                          <a:pos x="473" y="203"/>
                        </a:cxn>
                        <a:cxn ang="0">
                          <a:pos x="512" y="81"/>
                        </a:cxn>
                        <a:cxn ang="0">
                          <a:pos x="511" y="11"/>
                        </a:cxn>
                        <a:cxn ang="0">
                          <a:pos x="475" y="7"/>
                        </a:cxn>
                        <a:cxn ang="0">
                          <a:pos x="438" y="6"/>
                        </a:cxn>
                        <a:cxn ang="0">
                          <a:pos x="402" y="4"/>
                        </a:cxn>
                        <a:cxn ang="0">
                          <a:pos x="366" y="3"/>
                        </a:cxn>
                        <a:cxn ang="0">
                          <a:pos x="328" y="1"/>
                        </a:cxn>
                        <a:cxn ang="0">
                          <a:pos x="291" y="0"/>
                        </a:cxn>
                        <a:cxn ang="0">
                          <a:pos x="253" y="0"/>
                        </a:cxn>
                      </a:cxnLst>
                      <a:rect l="0" t="0" r="r" b="b"/>
                      <a:pathLst>
                        <a:path w="529" h="456">
                          <a:moveTo>
                            <a:pt x="235" y="0"/>
                          </a:moveTo>
                          <a:lnTo>
                            <a:pt x="220" y="0"/>
                          </a:lnTo>
                          <a:lnTo>
                            <a:pt x="205" y="0"/>
                          </a:lnTo>
                          <a:lnTo>
                            <a:pt x="191" y="0"/>
                          </a:lnTo>
                          <a:lnTo>
                            <a:pt x="175" y="0"/>
                          </a:lnTo>
                          <a:lnTo>
                            <a:pt x="161" y="1"/>
                          </a:lnTo>
                          <a:lnTo>
                            <a:pt x="146" y="1"/>
                          </a:lnTo>
                          <a:lnTo>
                            <a:pt x="131" y="1"/>
                          </a:lnTo>
                          <a:lnTo>
                            <a:pt x="117" y="1"/>
                          </a:lnTo>
                          <a:lnTo>
                            <a:pt x="102" y="3"/>
                          </a:lnTo>
                          <a:lnTo>
                            <a:pt x="87" y="3"/>
                          </a:lnTo>
                          <a:lnTo>
                            <a:pt x="73" y="4"/>
                          </a:lnTo>
                          <a:lnTo>
                            <a:pt x="59" y="4"/>
                          </a:lnTo>
                          <a:lnTo>
                            <a:pt x="43" y="5"/>
                          </a:lnTo>
                          <a:lnTo>
                            <a:pt x="29" y="6"/>
                          </a:lnTo>
                          <a:lnTo>
                            <a:pt x="15" y="6"/>
                          </a:lnTo>
                          <a:lnTo>
                            <a:pt x="0" y="7"/>
                          </a:lnTo>
                          <a:lnTo>
                            <a:pt x="17" y="76"/>
                          </a:lnTo>
                          <a:lnTo>
                            <a:pt x="35" y="140"/>
                          </a:lnTo>
                          <a:lnTo>
                            <a:pt x="55" y="198"/>
                          </a:lnTo>
                          <a:lnTo>
                            <a:pt x="77" y="251"/>
                          </a:lnTo>
                          <a:lnTo>
                            <a:pt x="99" y="299"/>
                          </a:lnTo>
                          <a:lnTo>
                            <a:pt x="122" y="341"/>
                          </a:lnTo>
                          <a:lnTo>
                            <a:pt x="147" y="376"/>
                          </a:lnTo>
                          <a:lnTo>
                            <a:pt x="171" y="406"/>
                          </a:lnTo>
                          <a:lnTo>
                            <a:pt x="183" y="418"/>
                          </a:lnTo>
                          <a:lnTo>
                            <a:pt x="194" y="428"/>
                          </a:lnTo>
                          <a:lnTo>
                            <a:pt x="206" y="436"/>
                          </a:lnTo>
                          <a:lnTo>
                            <a:pt x="218" y="444"/>
                          </a:lnTo>
                          <a:lnTo>
                            <a:pt x="229" y="449"/>
                          </a:lnTo>
                          <a:lnTo>
                            <a:pt x="241" y="452"/>
                          </a:lnTo>
                          <a:lnTo>
                            <a:pt x="253" y="455"/>
                          </a:lnTo>
                          <a:lnTo>
                            <a:pt x="266" y="456"/>
                          </a:lnTo>
                          <a:lnTo>
                            <a:pt x="277" y="455"/>
                          </a:lnTo>
                          <a:lnTo>
                            <a:pt x="288" y="454"/>
                          </a:lnTo>
                          <a:lnTo>
                            <a:pt x="300" y="450"/>
                          </a:lnTo>
                          <a:lnTo>
                            <a:pt x="311" y="444"/>
                          </a:lnTo>
                          <a:lnTo>
                            <a:pt x="323" y="438"/>
                          </a:lnTo>
                          <a:lnTo>
                            <a:pt x="334" y="429"/>
                          </a:lnTo>
                          <a:lnTo>
                            <a:pt x="346" y="419"/>
                          </a:lnTo>
                          <a:lnTo>
                            <a:pt x="357" y="408"/>
                          </a:lnTo>
                          <a:lnTo>
                            <a:pt x="381" y="380"/>
                          </a:lnTo>
                          <a:lnTo>
                            <a:pt x="405" y="344"/>
                          </a:lnTo>
                          <a:lnTo>
                            <a:pt x="429" y="304"/>
                          </a:lnTo>
                          <a:lnTo>
                            <a:pt x="452" y="256"/>
                          </a:lnTo>
                          <a:lnTo>
                            <a:pt x="473" y="203"/>
                          </a:lnTo>
                          <a:lnTo>
                            <a:pt x="494" y="145"/>
                          </a:lnTo>
                          <a:lnTo>
                            <a:pt x="512" y="81"/>
                          </a:lnTo>
                          <a:lnTo>
                            <a:pt x="529" y="12"/>
                          </a:lnTo>
                          <a:lnTo>
                            <a:pt x="511" y="11"/>
                          </a:lnTo>
                          <a:lnTo>
                            <a:pt x="494" y="10"/>
                          </a:lnTo>
                          <a:lnTo>
                            <a:pt x="475" y="7"/>
                          </a:lnTo>
                          <a:lnTo>
                            <a:pt x="457" y="6"/>
                          </a:lnTo>
                          <a:lnTo>
                            <a:pt x="438" y="6"/>
                          </a:lnTo>
                          <a:lnTo>
                            <a:pt x="421" y="5"/>
                          </a:lnTo>
                          <a:lnTo>
                            <a:pt x="402" y="4"/>
                          </a:lnTo>
                          <a:lnTo>
                            <a:pt x="383" y="3"/>
                          </a:lnTo>
                          <a:lnTo>
                            <a:pt x="366" y="3"/>
                          </a:lnTo>
                          <a:lnTo>
                            <a:pt x="347" y="1"/>
                          </a:lnTo>
                          <a:lnTo>
                            <a:pt x="328" y="1"/>
                          </a:lnTo>
                          <a:lnTo>
                            <a:pt x="310" y="1"/>
                          </a:lnTo>
                          <a:lnTo>
                            <a:pt x="291" y="0"/>
                          </a:lnTo>
                          <a:lnTo>
                            <a:pt x="272" y="0"/>
                          </a:lnTo>
                          <a:lnTo>
                            <a:pt x="253" y="0"/>
                          </a:lnTo>
                          <a:lnTo>
                            <a:pt x="235" y="0"/>
                          </a:lnTo>
                          <a:close/>
                        </a:path>
                      </a:pathLst>
                    </a:custGeom>
                    <a:solidFill>
                      <a:schemeClr val="folHlink"/>
                    </a:solidFill>
                    <a:ln w="9525">
                      <a:solidFill>
                        <a:schemeClr val="folHlink"/>
                      </a:solidFill>
                      <a:round/>
                      <a:headEnd/>
                      <a:tailEnd/>
                    </a:ln>
                  </p:spPr>
                  <p:txBody>
                    <a:bodyPr/>
                    <a:lstStyle/>
                    <a:p>
                      <a:endParaRPr lang="id-ID"/>
                    </a:p>
                  </p:txBody>
                </p:sp>
              </p:grpSp>
              <p:grpSp>
                <p:nvGrpSpPr>
                  <p:cNvPr id="8" name="Group 219"/>
                  <p:cNvGrpSpPr>
                    <a:grpSpLocks/>
                  </p:cNvGrpSpPr>
                  <p:nvPr/>
                </p:nvGrpSpPr>
                <p:grpSpPr bwMode="auto">
                  <a:xfrm>
                    <a:off x="4752" y="2959"/>
                    <a:ext cx="369" cy="403"/>
                    <a:chOff x="4761" y="2959"/>
                    <a:chExt cx="369" cy="403"/>
                  </a:xfrm>
                </p:grpSpPr>
                <p:sp>
                  <p:nvSpPr>
                    <p:cNvPr id="62" name="Freeform 220"/>
                    <p:cNvSpPr>
                      <a:spLocks/>
                    </p:cNvSpPr>
                    <p:nvPr/>
                  </p:nvSpPr>
                  <p:spPr bwMode="auto">
                    <a:xfrm>
                      <a:off x="4851" y="3046"/>
                      <a:ext cx="279" cy="100"/>
                    </a:xfrm>
                    <a:custGeom>
                      <a:avLst/>
                      <a:gdLst/>
                      <a:ahLst/>
                      <a:cxnLst>
                        <a:cxn ang="0">
                          <a:pos x="39" y="497"/>
                        </a:cxn>
                        <a:cxn ang="0">
                          <a:pos x="510" y="497"/>
                        </a:cxn>
                        <a:cxn ang="0">
                          <a:pos x="504" y="429"/>
                        </a:cxn>
                        <a:cxn ang="0">
                          <a:pos x="494" y="362"/>
                        </a:cxn>
                        <a:cxn ang="0">
                          <a:pos x="480" y="298"/>
                        </a:cxn>
                        <a:cxn ang="0">
                          <a:pos x="462" y="234"/>
                        </a:cxn>
                        <a:cxn ang="0">
                          <a:pos x="441" y="172"/>
                        </a:cxn>
                        <a:cxn ang="0">
                          <a:pos x="417" y="113"/>
                        </a:cxn>
                        <a:cxn ang="0">
                          <a:pos x="388" y="55"/>
                        </a:cxn>
                        <a:cxn ang="0">
                          <a:pos x="357" y="0"/>
                        </a:cxn>
                        <a:cxn ang="0">
                          <a:pos x="336" y="5"/>
                        </a:cxn>
                        <a:cxn ang="0">
                          <a:pos x="314" y="11"/>
                        </a:cxn>
                        <a:cxn ang="0">
                          <a:pos x="294" y="16"/>
                        </a:cxn>
                        <a:cxn ang="0">
                          <a:pos x="272" y="21"/>
                        </a:cxn>
                        <a:cxn ang="0">
                          <a:pos x="250" y="26"/>
                        </a:cxn>
                        <a:cxn ang="0">
                          <a:pos x="227" y="31"/>
                        </a:cxn>
                        <a:cxn ang="0">
                          <a:pos x="205" y="34"/>
                        </a:cxn>
                        <a:cxn ang="0">
                          <a:pos x="183" y="39"/>
                        </a:cxn>
                        <a:cxn ang="0">
                          <a:pos x="161" y="43"/>
                        </a:cxn>
                        <a:cxn ang="0">
                          <a:pos x="138" y="47"/>
                        </a:cxn>
                        <a:cxn ang="0">
                          <a:pos x="115" y="50"/>
                        </a:cxn>
                        <a:cxn ang="0">
                          <a:pos x="93" y="54"/>
                        </a:cxn>
                        <a:cxn ang="0">
                          <a:pos x="70" y="58"/>
                        </a:cxn>
                        <a:cxn ang="0">
                          <a:pos x="47" y="62"/>
                        </a:cxn>
                        <a:cxn ang="0">
                          <a:pos x="23" y="65"/>
                        </a:cxn>
                        <a:cxn ang="0">
                          <a:pos x="0" y="68"/>
                        </a:cxn>
                        <a:cxn ang="0">
                          <a:pos x="7" y="119"/>
                        </a:cxn>
                        <a:cxn ang="0">
                          <a:pos x="15" y="172"/>
                        </a:cxn>
                        <a:cxn ang="0">
                          <a:pos x="22" y="225"/>
                        </a:cxn>
                        <a:cxn ang="0">
                          <a:pos x="27" y="278"/>
                        </a:cxn>
                        <a:cxn ang="0">
                          <a:pos x="32" y="333"/>
                        </a:cxn>
                        <a:cxn ang="0">
                          <a:pos x="35" y="387"/>
                        </a:cxn>
                        <a:cxn ang="0">
                          <a:pos x="37" y="441"/>
                        </a:cxn>
                        <a:cxn ang="0">
                          <a:pos x="39" y="497"/>
                        </a:cxn>
                      </a:cxnLst>
                      <a:rect l="0" t="0" r="r" b="b"/>
                      <a:pathLst>
                        <a:path w="510" h="497">
                          <a:moveTo>
                            <a:pt x="39" y="497"/>
                          </a:moveTo>
                          <a:lnTo>
                            <a:pt x="510" y="497"/>
                          </a:lnTo>
                          <a:lnTo>
                            <a:pt x="504" y="429"/>
                          </a:lnTo>
                          <a:lnTo>
                            <a:pt x="494" y="362"/>
                          </a:lnTo>
                          <a:lnTo>
                            <a:pt x="480" y="298"/>
                          </a:lnTo>
                          <a:lnTo>
                            <a:pt x="462" y="234"/>
                          </a:lnTo>
                          <a:lnTo>
                            <a:pt x="441" y="172"/>
                          </a:lnTo>
                          <a:lnTo>
                            <a:pt x="417" y="113"/>
                          </a:lnTo>
                          <a:lnTo>
                            <a:pt x="388" y="55"/>
                          </a:lnTo>
                          <a:lnTo>
                            <a:pt x="357" y="0"/>
                          </a:lnTo>
                          <a:lnTo>
                            <a:pt x="336" y="5"/>
                          </a:lnTo>
                          <a:lnTo>
                            <a:pt x="314" y="11"/>
                          </a:lnTo>
                          <a:lnTo>
                            <a:pt x="294" y="16"/>
                          </a:lnTo>
                          <a:lnTo>
                            <a:pt x="272" y="21"/>
                          </a:lnTo>
                          <a:lnTo>
                            <a:pt x="250" y="26"/>
                          </a:lnTo>
                          <a:lnTo>
                            <a:pt x="227" y="31"/>
                          </a:lnTo>
                          <a:lnTo>
                            <a:pt x="205" y="34"/>
                          </a:lnTo>
                          <a:lnTo>
                            <a:pt x="183" y="39"/>
                          </a:lnTo>
                          <a:lnTo>
                            <a:pt x="161" y="43"/>
                          </a:lnTo>
                          <a:lnTo>
                            <a:pt x="138" y="47"/>
                          </a:lnTo>
                          <a:lnTo>
                            <a:pt x="115" y="50"/>
                          </a:lnTo>
                          <a:lnTo>
                            <a:pt x="93" y="54"/>
                          </a:lnTo>
                          <a:lnTo>
                            <a:pt x="70" y="58"/>
                          </a:lnTo>
                          <a:lnTo>
                            <a:pt x="47" y="62"/>
                          </a:lnTo>
                          <a:lnTo>
                            <a:pt x="23" y="65"/>
                          </a:lnTo>
                          <a:lnTo>
                            <a:pt x="0" y="68"/>
                          </a:lnTo>
                          <a:lnTo>
                            <a:pt x="7" y="119"/>
                          </a:lnTo>
                          <a:lnTo>
                            <a:pt x="15" y="172"/>
                          </a:lnTo>
                          <a:lnTo>
                            <a:pt x="22" y="225"/>
                          </a:lnTo>
                          <a:lnTo>
                            <a:pt x="27" y="278"/>
                          </a:lnTo>
                          <a:lnTo>
                            <a:pt x="32" y="333"/>
                          </a:lnTo>
                          <a:lnTo>
                            <a:pt x="35" y="387"/>
                          </a:lnTo>
                          <a:lnTo>
                            <a:pt x="37" y="441"/>
                          </a:lnTo>
                          <a:lnTo>
                            <a:pt x="39" y="497"/>
                          </a:lnTo>
                          <a:close/>
                        </a:path>
                      </a:pathLst>
                    </a:custGeom>
                    <a:solidFill>
                      <a:schemeClr val="folHlink"/>
                    </a:solidFill>
                    <a:ln w="9525">
                      <a:solidFill>
                        <a:schemeClr val="folHlink"/>
                      </a:solidFill>
                      <a:round/>
                      <a:headEnd/>
                      <a:tailEnd/>
                    </a:ln>
                  </p:spPr>
                  <p:txBody>
                    <a:bodyPr/>
                    <a:lstStyle/>
                    <a:p>
                      <a:endParaRPr lang="id-ID"/>
                    </a:p>
                  </p:txBody>
                </p:sp>
                <p:sp>
                  <p:nvSpPr>
                    <p:cNvPr id="63" name="Freeform 221"/>
                    <p:cNvSpPr>
                      <a:spLocks/>
                    </p:cNvSpPr>
                    <p:nvPr/>
                  </p:nvSpPr>
                  <p:spPr bwMode="auto">
                    <a:xfrm>
                      <a:off x="4765" y="2959"/>
                      <a:ext cx="234" cy="73"/>
                    </a:xfrm>
                    <a:custGeom>
                      <a:avLst/>
                      <a:gdLst/>
                      <a:ahLst/>
                      <a:cxnLst>
                        <a:cxn ang="0">
                          <a:pos x="429" y="312"/>
                        </a:cxn>
                        <a:cxn ang="0">
                          <a:pos x="409" y="286"/>
                        </a:cxn>
                        <a:cxn ang="0">
                          <a:pos x="385" y="262"/>
                        </a:cxn>
                        <a:cxn ang="0">
                          <a:pos x="362" y="237"/>
                        </a:cxn>
                        <a:cxn ang="0">
                          <a:pos x="338" y="214"/>
                        </a:cxn>
                        <a:cxn ang="0">
                          <a:pos x="313" y="190"/>
                        </a:cxn>
                        <a:cxn ang="0">
                          <a:pos x="287" y="168"/>
                        </a:cxn>
                        <a:cxn ang="0">
                          <a:pos x="261" y="146"/>
                        </a:cxn>
                        <a:cxn ang="0">
                          <a:pos x="233" y="125"/>
                        </a:cxn>
                        <a:cxn ang="0">
                          <a:pos x="206" y="106"/>
                        </a:cxn>
                        <a:cxn ang="0">
                          <a:pos x="177" y="86"/>
                        </a:cxn>
                        <a:cxn ang="0">
                          <a:pos x="149" y="69"/>
                        </a:cxn>
                        <a:cxn ang="0">
                          <a:pos x="120" y="52"/>
                        </a:cxn>
                        <a:cxn ang="0">
                          <a:pos x="90" y="37"/>
                        </a:cxn>
                        <a:cxn ang="0">
                          <a:pos x="61" y="23"/>
                        </a:cxn>
                        <a:cxn ang="0">
                          <a:pos x="30" y="11"/>
                        </a:cxn>
                        <a:cxn ang="0">
                          <a:pos x="0" y="0"/>
                        </a:cxn>
                        <a:cxn ang="0">
                          <a:pos x="19" y="37"/>
                        </a:cxn>
                        <a:cxn ang="0">
                          <a:pos x="36" y="77"/>
                        </a:cxn>
                        <a:cxn ang="0">
                          <a:pos x="55" y="122"/>
                        </a:cxn>
                        <a:cxn ang="0">
                          <a:pos x="73" y="168"/>
                        </a:cxn>
                        <a:cxn ang="0">
                          <a:pos x="89" y="216"/>
                        </a:cxn>
                        <a:cxn ang="0">
                          <a:pos x="105" y="265"/>
                        </a:cxn>
                        <a:cxn ang="0">
                          <a:pos x="119" y="315"/>
                        </a:cxn>
                        <a:cxn ang="0">
                          <a:pos x="131" y="364"/>
                        </a:cxn>
                        <a:cxn ang="0">
                          <a:pos x="151" y="361"/>
                        </a:cxn>
                        <a:cxn ang="0">
                          <a:pos x="170" y="359"/>
                        </a:cxn>
                        <a:cxn ang="0">
                          <a:pos x="189" y="356"/>
                        </a:cxn>
                        <a:cxn ang="0">
                          <a:pos x="208" y="354"/>
                        </a:cxn>
                        <a:cxn ang="0">
                          <a:pos x="228" y="350"/>
                        </a:cxn>
                        <a:cxn ang="0">
                          <a:pos x="247" y="348"/>
                        </a:cxn>
                        <a:cxn ang="0">
                          <a:pos x="265" y="345"/>
                        </a:cxn>
                        <a:cxn ang="0">
                          <a:pos x="284" y="342"/>
                        </a:cxn>
                        <a:cxn ang="0">
                          <a:pos x="303" y="338"/>
                        </a:cxn>
                        <a:cxn ang="0">
                          <a:pos x="322" y="335"/>
                        </a:cxn>
                        <a:cxn ang="0">
                          <a:pos x="339" y="332"/>
                        </a:cxn>
                        <a:cxn ang="0">
                          <a:pos x="358" y="328"/>
                        </a:cxn>
                        <a:cxn ang="0">
                          <a:pos x="375" y="324"/>
                        </a:cxn>
                        <a:cxn ang="0">
                          <a:pos x="394" y="321"/>
                        </a:cxn>
                        <a:cxn ang="0">
                          <a:pos x="412" y="316"/>
                        </a:cxn>
                        <a:cxn ang="0">
                          <a:pos x="429" y="312"/>
                        </a:cxn>
                      </a:cxnLst>
                      <a:rect l="0" t="0" r="r" b="b"/>
                      <a:pathLst>
                        <a:path w="429" h="364">
                          <a:moveTo>
                            <a:pt x="429" y="312"/>
                          </a:moveTo>
                          <a:lnTo>
                            <a:pt x="409" y="286"/>
                          </a:lnTo>
                          <a:lnTo>
                            <a:pt x="385" y="262"/>
                          </a:lnTo>
                          <a:lnTo>
                            <a:pt x="362" y="237"/>
                          </a:lnTo>
                          <a:lnTo>
                            <a:pt x="338" y="214"/>
                          </a:lnTo>
                          <a:lnTo>
                            <a:pt x="313" y="190"/>
                          </a:lnTo>
                          <a:lnTo>
                            <a:pt x="287" y="168"/>
                          </a:lnTo>
                          <a:lnTo>
                            <a:pt x="261" y="146"/>
                          </a:lnTo>
                          <a:lnTo>
                            <a:pt x="233" y="125"/>
                          </a:lnTo>
                          <a:lnTo>
                            <a:pt x="206" y="106"/>
                          </a:lnTo>
                          <a:lnTo>
                            <a:pt x="177" y="86"/>
                          </a:lnTo>
                          <a:lnTo>
                            <a:pt x="149" y="69"/>
                          </a:lnTo>
                          <a:lnTo>
                            <a:pt x="120" y="52"/>
                          </a:lnTo>
                          <a:lnTo>
                            <a:pt x="90" y="37"/>
                          </a:lnTo>
                          <a:lnTo>
                            <a:pt x="61" y="23"/>
                          </a:lnTo>
                          <a:lnTo>
                            <a:pt x="30" y="11"/>
                          </a:lnTo>
                          <a:lnTo>
                            <a:pt x="0" y="0"/>
                          </a:lnTo>
                          <a:lnTo>
                            <a:pt x="19" y="37"/>
                          </a:lnTo>
                          <a:lnTo>
                            <a:pt x="36" y="77"/>
                          </a:lnTo>
                          <a:lnTo>
                            <a:pt x="55" y="122"/>
                          </a:lnTo>
                          <a:lnTo>
                            <a:pt x="73" y="168"/>
                          </a:lnTo>
                          <a:lnTo>
                            <a:pt x="89" y="216"/>
                          </a:lnTo>
                          <a:lnTo>
                            <a:pt x="105" y="265"/>
                          </a:lnTo>
                          <a:lnTo>
                            <a:pt x="119" y="315"/>
                          </a:lnTo>
                          <a:lnTo>
                            <a:pt x="131" y="364"/>
                          </a:lnTo>
                          <a:lnTo>
                            <a:pt x="151" y="361"/>
                          </a:lnTo>
                          <a:lnTo>
                            <a:pt x="170" y="359"/>
                          </a:lnTo>
                          <a:lnTo>
                            <a:pt x="189" y="356"/>
                          </a:lnTo>
                          <a:lnTo>
                            <a:pt x="208" y="354"/>
                          </a:lnTo>
                          <a:lnTo>
                            <a:pt x="228" y="350"/>
                          </a:lnTo>
                          <a:lnTo>
                            <a:pt x="247" y="348"/>
                          </a:lnTo>
                          <a:lnTo>
                            <a:pt x="265" y="345"/>
                          </a:lnTo>
                          <a:lnTo>
                            <a:pt x="284" y="342"/>
                          </a:lnTo>
                          <a:lnTo>
                            <a:pt x="303" y="338"/>
                          </a:lnTo>
                          <a:lnTo>
                            <a:pt x="322" y="335"/>
                          </a:lnTo>
                          <a:lnTo>
                            <a:pt x="339" y="332"/>
                          </a:lnTo>
                          <a:lnTo>
                            <a:pt x="358" y="328"/>
                          </a:lnTo>
                          <a:lnTo>
                            <a:pt x="375" y="324"/>
                          </a:lnTo>
                          <a:lnTo>
                            <a:pt x="394" y="321"/>
                          </a:lnTo>
                          <a:lnTo>
                            <a:pt x="412" y="316"/>
                          </a:lnTo>
                          <a:lnTo>
                            <a:pt x="429" y="312"/>
                          </a:lnTo>
                          <a:close/>
                        </a:path>
                      </a:pathLst>
                    </a:custGeom>
                    <a:solidFill>
                      <a:schemeClr val="folHlink"/>
                    </a:solidFill>
                    <a:ln w="9525">
                      <a:solidFill>
                        <a:schemeClr val="folHlink"/>
                      </a:solidFill>
                      <a:round/>
                      <a:headEnd/>
                      <a:tailEnd/>
                    </a:ln>
                  </p:spPr>
                  <p:txBody>
                    <a:bodyPr/>
                    <a:lstStyle/>
                    <a:p>
                      <a:endParaRPr lang="id-ID"/>
                    </a:p>
                  </p:txBody>
                </p:sp>
                <p:sp>
                  <p:nvSpPr>
                    <p:cNvPr id="64" name="Freeform 222"/>
                    <p:cNvSpPr>
                      <a:spLocks/>
                    </p:cNvSpPr>
                    <p:nvPr/>
                  </p:nvSpPr>
                  <p:spPr bwMode="auto">
                    <a:xfrm>
                      <a:off x="4761" y="3287"/>
                      <a:ext cx="240" cy="75"/>
                    </a:xfrm>
                    <a:custGeom>
                      <a:avLst/>
                      <a:gdLst/>
                      <a:ahLst/>
                      <a:cxnLst>
                        <a:cxn ang="0">
                          <a:pos x="0" y="376"/>
                        </a:cxn>
                        <a:cxn ang="0">
                          <a:pos x="31" y="365"/>
                        </a:cxn>
                        <a:cxn ang="0">
                          <a:pos x="61" y="352"/>
                        </a:cxn>
                        <a:cxn ang="0">
                          <a:pos x="92" y="338"/>
                        </a:cxn>
                        <a:cxn ang="0">
                          <a:pos x="122" y="322"/>
                        </a:cxn>
                        <a:cxn ang="0">
                          <a:pos x="152" y="305"/>
                        </a:cxn>
                        <a:cxn ang="0">
                          <a:pos x="182" y="286"/>
                        </a:cxn>
                        <a:cxn ang="0">
                          <a:pos x="211" y="266"/>
                        </a:cxn>
                        <a:cxn ang="0">
                          <a:pos x="239" y="246"/>
                        </a:cxn>
                        <a:cxn ang="0">
                          <a:pos x="268" y="223"/>
                        </a:cxn>
                        <a:cxn ang="0">
                          <a:pos x="296" y="200"/>
                        </a:cxn>
                        <a:cxn ang="0">
                          <a:pos x="322" y="177"/>
                        </a:cxn>
                        <a:cxn ang="0">
                          <a:pos x="348" y="153"/>
                        </a:cxn>
                        <a:cxn ang="0">
                          <a:pos x="373" y="129"/>
                        </a:cxn>
                        <a:cxn ang="0">
                          <a:pos x="397" y="103"/>
                        </a:cxn>
                        <a:cxn ang="0">
                          <a:pos x="419" y="78"/>
                        </a:cxn>
                        <a:cxn ang="0">
                          <a:pos x="441" y="52"/>
                        </a:cxn>
                        <a:cxn ang="0">
                          <a:pos x="423" y="49"/>
                        </a:cxn>
                        <a:cxn ang="0">
                          <a:pos x="406" y="44"/>
                        </a:cxn>
                        <a:cxn ang="0">
                          <a:pos x="387" y="40"/>
                        </a:cxn>
                        <a:cxn ang="0">
                          <a:pos x="369" y="37"/>
                        </a:cxn>
                        <a:cxn ang="0">
                          <a:pos x="351" y="33"/>
                        </a:cxn>
                        <a:cxn ang="0">
                          <a:pos x="332" y="29"/>
                        </a:cxn>
                        <a:cxn ang="0">
                          <a:pos x="313" y="27"/>
                        </a:cxn>
                        <a:cxn ang="0">
                          <a:pos x="294" y="23"/>
                        </a:cxn>
                        <a:cxn ang="0">
                          <a:pos x="276" y="19"/>
                        </a:cxn>
                        <a:cxn ang="0">
                          <a:pos x="257" y="17"/>
                        </a:cxn>
                        <a:cxn ang="0">
                          <a:pos x="238" y="13"/>
                        </a:cxn>
                        <a:cxn ang="0">
                          <a:pos x="218" y="11"/>
                        </a:cxn>
                        <a:cxn ang="0">
                          <a:pos x="200" y="8"/>
                        </a:cxn>
                        <a:cxn ang="0">
                          <a:pos x="180" y="5"/>
                        </a:cxn>
                        <a:cxn ang="0">
                          <a:pos x="161" y="2"/>
                        </a:cxn>
                        <a:cxn ang="0">
                          <a:pos x="141" y="0"/>
                        </a:cxn>
                        <a:cxn ang="0">
                          <a:pos x="129" y="50"/>
                        </a:cxn>
                        <a:cxn ang="0">
                          <a:pos x="114" y="100"/>
                        </a:cxn>
                        <a:cxn ang="0">
                          <a:pos x="96" y="152"/>
                        </a:cxn>
                        <a:cxn ang="0">
                          <a:pos x="78" y="201"/>
                        </a:cxn>
                        <a:cxn ang="0">
                          <a:pos x="59" y="250"/>
                        </a:cxn>
                        <a:cxn ang="0">
                          <a:pos x="39" y="296"/>
                        </a:cxn>
                        <a:cxn ang="0">
                          <a:pos x="19" y="338"/>
                        </a:cxn>
                        <a:cxn ang="0">
                          <a:pos x="0" y="376"/>
                        </a:cxn>
                      </a:cxnLst>
                      <a:rect l="0" t="0" r="r" b="b"/>
                      <a:pathLst>
                        <a:path w="441" h="376">
                          <a:moveTo>
                            <a:pt x="0" y="376"/>
                          </a:moveTo>
                          <a:lnTo>
                            <a:pt x="31" y="365"/>
                          </a:lnTo>
                          <a:lnTo>
                            <a:pt x="61" y="352"/>
                          </a:lnTo>
                          <a:lnTo>
                            <a:pt x="92" y="338"/>
                          </a:lnTo>
                          <a:lnTo>
                            <a:pt x="122" y="322"/>
                          </a:lnTo>
                          <a:lnTo>
                            <a:pt x="152" y="305"/>
                          </a:lnTo>
                          <a:lnTo>
                            <a:pt x="182" y="286"/>
                          </a:lnTo>
                          <a:lnTo>
                            <a:pt x="211" y="266"/>
                          </a:lnTo>
                          <a:lnTo>
                            <a:pt x="239" y="246"/>
                          </a:lnTo>
                          <a:lnTo>
                            <a:pt x="268" y="223"/>
                          </a:lnTo>
                          <a:lnTo>
                            <a:pt x="296" y="200"/>
                          </a:lnTo>
                          <a:lnTo>
                            <a:pt x="322" y="177"/>
                          </a:lnTo>
                          <a:lnTo>
                            <a:pt x="348" y="153"/>
                          </a:lnTo>
                          <a:lnTo>
                            <a:pt x="373" y="129"/>
                          </a:lnTo>
                          <a:lnTo>
                            <a:pt x="397" y="103"/>
                          </a:lnTo>
                          <a:lnTo>
                            <a:pt x="419" y="78"/>
                          </a:lnTo>
                          <a:lnTo>
                            <a:pt x="441" y="52"/>
                          </a:lnTo>
                          <a:lnTo>
                            <a:pt x="423" y="49"/>
                          </a:lnTo>
                          <a:lnTo>
                            <a:pt x="406" y="44"/>
                          </a:lnTo>
                          <a:lnTo>
                            <a:pt x="387" y="40"/>
                          </a:lnTo>
                          <a:lnTo>
                            <a:pt x="369" y="37"/>
                          </a:lnTo>
                          <a:lnTo>
                            <a:pt x="351" y="33"/>
                          </a:lnTo>
                          <a:lnTo>
                            <a:pt x="332" y="29"/>
                          </a:lnTo>
                          <a:lnTo>
                            <a:pt x="313" y="27"/>
                          </a:lnTo>
                          <a:lnTo>
                            <a:pt x="294" y="23"/>
                          </a:lnTo>
                          <a:lnTo>
                            <a:pt x="276" y="19"/>
                          </a:lnTo>
                          <a:lnTo>
                            <a:pt x="257" y="17"/>
                          </a:lnTo>
                          <a:lnTo>
                            <a:pt x="238" y="13"/>
                          </a:lnTo>
                          <a:lnTo>
                            <a:pt x="218" y="11"/>
                          </a:lnTo>
                          <a:lnTo>
                            <a:pt x="200" y="8"/>
                          </a:lnTo>
                          <a:lnTo>
                            <a:pt x="180" y="5"/>
                          </a:lnTo>
                          <a:lnTo>
                            <a:pt x="161" y="2"/>
                          </a:lnTo>
                          <a:lnTo>
                            <a:pt x="141" y="0"/>
                          </a:lnTo>
                          <a:lnTo>
                            <a:pt x="129" y="50"/>
                          </a:lnTo>
                          <a:lnTo>
                            <a:pt x="114" y="100"/>
                          </a:lnTo>
                          <a:lnTo>
                            <a:pt x="96" y="152"/>
                          </a:lnTo>
                          <a:lnTo>
                            <a:pt x="78" y="201"/>
                          </a:lnTo>
                          <a:lnTo>
                            <a:pt x="59" y="250"/>
                          </a:lnTo>
                          <a:lnTo>
                            <a:pt x="39" y="296"/>
                          </a:lnTo>
                          <a:lnTo>
                            <a:pt x="19" y="338"/>
                          </a:lnTo>
                          <a:lnTo>
                            <a:pt x="0" y="376"/>
                          </a:lnTo>
                          <a:close/>
                        </a:path>
                      </a:pathLst>
                    </a:custGeom>
                    <a:solidFill>
                      <a:schemeClr val="folHlink"/>
                    </a:solidFill>
                    <a:ln w="9525">
                      <a:solidFill>
                        <a:schemeClr val="folHlink"/>
                      </a:solidFill>
                      <a:round/>
                      <a:headEnd/>
                      <a:tailEnd/>
                    </a:ln>
                  </p:spPr>
                  <p:txBody>
                    <a:bodyPr/>
                    <a:lstStyle/>
                    <a:p>
                      <a:endParaRPr lang="id-ID"/>
                    </a:p>
                  </p:txBody>
                </p:sp>
                <p:sp>
                  <p:nvSpPr>
                    <p:cNvPr id="65" name="Freeform 223"/>
                    <p:cNvSpPr>
                      <a:spLocks/>
                    </p:cNvSpPr>
                    <p:nvPr/>
                  </p:nvSpPr>
                  <p:spPr bwMode="auto">
                    <a:xfrm>
                      <a:off x="4852" y="3174"/>
                      <a:ext cx="278" cy="99"/>
                    </a:xfrm>
                    <a:custGeom>
                      <a:avLst/>
                      <a:gdLst/>
                      <a:ahLst/>
                      <a:cxnLst>
                        <a:cxn ang="0">
                          <a:pos x="37" y="0"/>
                        </a:cxn>
                        <a:cxn ang="0">
                          <a:pos x="35" y="54"/>
                        </a:cxn>
                        <a:cxn ang="0">
                          <a:pos x="33" y="109"/>
                        </a:cxn>
                        <a:cxn ang="0">
                          <a:pos x="30" y="163"/>
                        </a:cxn>
                        <a:cxn ang="0">
                          <a:pos x="25" y="217"/>
                        </a:cxn>
                        <a:cxn ang="0">
                          <a:pos x="21" y="270"/>
                        </a:cxn>
                        <a:cxn ang="0">
                          <a:pos x="14" y="323"/>
                        </a:cxn>
                        <a:cxn ang="0">
                          <a:pos x="7" y="376"/>
                        </a:cxn>
                        <a:cxn ang="0">
                          <a:pos x="0" y="428"/>
                        </a:cxn>
                        <a:cxn ang="0">
                          <a:pos x="23" y="431"/>
                        </a:cxn>
                        <a:cxn ang="0">
                          <a:pos x="47" y="434"/>
                        </a:cxn>
                        <a:cxn ang="0">
                          <a:pos x="70" y="438"/>
                        </a:cxn>
                        <a:cxn ang="0">
                          <a:pos x="93" y="441"/>
                        </a:cxn>
                        <a:cxn ang="0">
                          <a:pos x="116" y="445"/>
                        </a:cxn>
                        <a:cxn ang="0">
                          <a:pos x="139" y="449"/>
                        </a:cxn>
                        <a:cxn ang="0">
                          <a:pos x="162" y="452"/>
                        </a:cxn>
                        <a:cxn ang="0">
                          <a:pos x="185" y="457"/>
                        </a:cxn>
                        <a:cxn ang="0">
                          <a:pos x="207" y="461"/>
                        </a:cxn>
                        <a:cxn ang="0">
                          <a:pos x="229" y="466"/>
                        </a:cxn>
                        <a:cxn ang="0">
                          <a:pos x="251" y="471"/>
                        </a:cxn>
                        <a:cxn ang="0">
                          <a:pos x="273" y="476"/>
                        </a:cxn>
                        <a:cxn ang="0">
                          <a:pos x="295" y="481"/>
                        </a:cxn>
                        <a:cxn ang="0">
                          <a:pos x="316" y="485"/>
                        </a:cxn>
                        <a:cxn ang="0">
                          <a:pos x="338" y="492"/>
                        </a:cxn>
                        <a:cxn ang="0">
                          <a:pos x="359" y="497"/>
                        </a:cxn>
                        <a:cxn ang="0">
                          <a:pos x="390" y="441"/>
                        </a:cxn>
                        <a:cxn ang="0">
                          <a:pos x="417" y="383"/>
                        </a:cxn>
                        <a:cxn ang="0">
                          <a:pos x="441" y="324"/>
                        </a:cxn>
                        <a:cxn ang="0">
                          <a:pos x="462" y="263"/>
                        </a:cxn>
                        <a:cxn ang="0">
                          <a:pos x="479" y="199"/>
                        </a:cxn>
                        <a:cxn ang="0">
                          <a:pos x="493" y="135"/>
                        </a:cxn>
                        <a:cxn ang="0">
                          <a:pos x="502" y="68"/>
                        </a:cxn>
                        <a:cxn ang="0">
                          <a:pos x="508" y="0"/>
                        </a:cxn>
                        <a:cxn ang="0">
                          <a:pos x="37" y="0"/>
                        </a:cxn>
                      </a:cxnLst>
                      <a:rect l="0" t="0" r="r" b="b"/>
                      <a:pathLst>
                        <a:path w="508" h="497">
                          <a:moveTo>
                            <a:pt x="37" y="0"/>
                          </a:moveTo>
                          <a:lnTo>
                            <a:pt x="35" y="54"/>
                          </a:lnTo>
                          <a:lnTo>
                            <a:pt x="33" y="109"/>
                          </a:lnTo>
                          <a:lnTo>
                            <a:pt x="30" y="163"/>
                          </a:lnTo>
                          <a:lnTo>
                            <a:pt x="25" y="217"/>
                          </a:lnTo>
                          <a:lnTo>
                            <a:pt x="21" y="270"/>
                          </a:lnTo>
                          <a:lnTo>
                            <a:pt x="14" y="323"/>
                          </a:lnTo>
                          <a:lnTo>
                            <a:pt x="7" y="376"/>
                          </a:lnTo>
                          <a:lnTo>
                            <a:pt x="0" y="428"/>
                          </a:lnTo>
                          <a:lnTo>
                            <a:pt x="23" y="431"/>
                          </a:lnTo>
                          <a:lnTo>
                            <a:pt x="47" y="434"/>
                          </a:lnTo>
                          <a:lnTo>
                            <a:pt x="70" y="438"/>
                          </a:lnTo>
                          <a:lnTo>
                            <a:pt x="93" y="441"/>
                          </a:lnTo>
                          <a:lnTo>
                            <a:pt x="116" y="445"/>
                          </a:lnTo>
                          <a:lnTo>
                            <a:pt x="139" y="449"/>
                          </a:lnTo>
                          <a:lnTo>
                            <a:pt x="162" y="452"/>
                          </a:lnTo>
                          <a:lnTo>
                            <a:pt x="185" y="457"/>
                          </a:lnTo>
                          <a:lnTo>
                            <a:pt x="207" y="461"/>
                          </a:lnTo>
                          <a:lnTo>
                            <a:pt x="229" y="466"/>
                          </a:lnTo>
                          <a:lnTo>
                            <a:pt x="251" y="471"/>
                          </a:lnTo>
                          <a:lnTo>
                            <a:pt x="273" y="476"/>
                          </a:lnTo>
                          <a:lnTo>
                            <a:pt x="295" y="481"/>
                          </a:lnTo>
                          <a:lnTo>
                            <a:pt x="316" y="485"/>
                          </a:lnTo>
                          <a:lnTo>
                            <a:pt x="338" y="492"/>
                          </a:lnTo>
                          <a:lnTo>
                            <a:pt x="359" y="497"/>
                          </a:lnTo>
                          <a:lnTo>
                            <a:pt x="390" y="441"/>
                          </a:lnTo>
                          <a:lnTo>
                            <a:pt x="417" y="383"/>
                          </a:lnTo>
                          <a:lnTo>
                            <a:pt x="441" y="324"/>
                          </a:lnTo>
                          <a:lnTo>
                            <a:pt x="462" y="263"/>
                          </a:lnTo>
                          <a:lnTo>
                            <a:pt x="479" y="199"/>
                          </a:lnTo>
                          <a:lnTo>
                            <a:pt x="493" y="135"/>
                          </a:lnTo>
                          <a:lnTo>
                            <a:pt x="502" y="68"/>
                          </a:lnTo>
                          <a:lnTo>
                            <a:pt x="508" y="0"/>
                          </a:lnTo>
                          <a:lnTo>
                            <a:pt x="37" y="0"/>
                          </a:lnTo>
                          <a:close/>
                        </a:path>
                      </a:pathLst>
                    </a:custGeom>
                    <a:solidFill>
                      <a:schemeClr val="folHlink"/>
                    </a:solidFill>
                    <a:ln w="9525">
                      <a:solidFill>
                        <a:schemeClr val="folHlink"/>
                      </a:solidFill>
                      <a:round/>
                      <a:headEnd/>
                      <a:tailEnd/>
                    </a:ln>
                  </p:spPr>
                  <p:txBody>
                    <a:bodyPr/>
                    <a:lstStyle/>
                    <a:p>
                      <a:endParaRPr lang="id-ID"/>
                    </a:p>
                  </p:txBody>
                </p:sp>
              </p:grpSp>
            </p:grpSp>
            <p:sp>
              <p:nvSpPr>
                <p:cNvPr id="58" name="Freeform 224"/>
                <p:cNvSpPr>
                  <a:spLocks/>
                </p:cNvSpPr>
                <p:nvPr/>
              </p:nvSpPr>
              <p:spPr bwMode="auto">
                <a:xfrm rot="418631">
                  <a:off x="1697" y="2709"/>
                  <a:ext cx="2539" cy="365"/>
                </a:xfrm>
                <a:custGeom>
                  <a:avLst/>
                  <a:gdLst/>
                  <a:ahLst/>
                  <a:cxnLst>
                    <a:cxn ang="0">
                      <a:pos x="45" y="318"/>
                    </a:cxn>
                    <a:cxn ang="0">
                      <a:pos x="408" y="91"/>
                    </a:cxn>
                    <a:cxn ang="0">
                      <a:pos x="907" y="0"/>
                    </a:cxn>
                    <a:cxn ang="0">
                      <a:pos x="1406" y="91"/>
                    </a:cxn>
                    <a:cxn ang="0">
                      <a:pos x="1951" y="318"/>
                    </a:cxn>
                    <a:cxn ang="0">
                      <a:pos x="2313" y="363"/>
                    </a:cxn>
                    <a:cxn ang="0">
                      <a:pos x="2767" y="91"/>
                    </a:cxn>
                    <a:cxn ang="0">
                      <a:pos x="2722" y="227"/>
                    </a:cxn>
                    <a:cxn ang="0">
                      <a:pos x="2359" y="635"/>
                    </a:cxn>
                    <a:cxn ang="0">
                      <a:pos x="1860" y="635"/>
                    </a:cxn>
                    <a:cxn ang="0">
                      <a:pos x="1225" y="318"/>
                    </a:cxn>
                    <a:cxn ang="0">
                      <a:pos x="771" y="227"/>
                    </a:cxn>
                    <a:cxn ang="0">
                      <a:pos x="363" y="227"/>
                    </a:cxn>
                    <a:cxn ang="0">
                      <a:pos x="136" y="272"/>
                    </a:cxn>
                    <a:cxn ang="0">
                      <a:pos x="45" y="318"/>
                    </a:cxn>
                  </a:cxnLst>
                  <a:rect l="0" t="0" r="r" b="b"/>
                  <a:pathLst>
                    <a:path w="2835" h="703">
                      <a:moveTo>
                        <a:pt x="45" y="318"/>
                      </a:moveTo>
                      <a:cubicBezTo>
                        <a:pt x="90" y="288"/>
                        <a:pt x="264" y="144"/>
                        <a:pt x="408" y="91"/>
                      </a:cubicBezTo>
                      <a:cubicBezTo>
                        <a:pt x="552" y="38"/>
                        <a:pt x="741" y="0"/>
                        <a:pt x="907" y="0"/>
                      </a:cubicBezTo>
                      <a:cubicBezTo>
                        <a:pt x="1073" y="0"/>
                        <a:pt x="1232" y="38"/>
                        <a:pt x="1406" y="91"/>
                      </a:cubicBezTo>
                      <a:cubicBezTo>
                        <a:pt x="1580" y="144"/>
                        <a:pt x="1800" y="273"/>
                        <a:pt x="1951" y="318"/>
                      </a:cubicBezTo>
                      <a:cubicBezTo>
                        <a:pt x="2102" y="363"/>
                        <a:pt x="2177" y="401"/>
                        <a:pt x="2313" y="363"/>
                      </a:cubicBezTo>
                      <a:cubicBezTo>
                        <a:pt x="2449" y="325"/>
                        <a:pt x="2699" y="114"/>
                        <a:pt x="2767" y="91"/>
                      </a:cubicBezTo>
                      <a:cubicBezTo>
                        <a:pt x="2835" y="68"/>
                        <a:pt x="2790" y="136"/>
                        <a:pt x="2722" y="227"/>
                      </a:cubicBezTo>
                      <a:cubicBezTo>
                        <a:pt x="2654" y="318"/>
                        <a:pt x="2503" y="567"/>
                        <a:pt x="2359" y="635"/>
                      </a:cubicBezTo>
                      <a:cubicBezTo>
                        <a:pt x="2215" y="703"/>
                        <a:pt x="2049" y="688"/>
                        <a:pt x="1860" y="635"/>
                      </a:cubicBezTo>
                      <a:cubicBezTo>
                        <a:pt x="1671" y="582"/>
                        <a:pt x="1406" y="386"/>
                        <a:pt x="1225" y="318"/>
                      </a:cubicBezTo>
                      <a:cubicBezTo>
                        <a:pt x="1044" y="250"/>
                        <a:pt x="915" y="242"/>
                        <a:pt x="771" y="227"/>
                      </a:cubicBezTo>
                      <a:cubicBezTo>
                        <a:pt x="627" y="212"/>
                        <a:pt x="469" y="220"/>
                        <a:pt x="363" y="227"/>
                      </a:cubicBezTo>
                      <a:cubicBezTo>
                        <a:pt x="257" y="234"/>
                        <a:pt x="189" y="249"/>
                        <a:pt x="136" y="272"/>
                      </a:cubicBezTo>
                      <a:cubicBezTo>
                        <a:pt x="83" y="295"/>
                        <a:pt x="0" y="348"/>
                        <a:pt x="45" y="318"/>
                      </a:cubicBezTo>
                      <a:close/>
                    </a:path>
                  </a:pathLst>
                </a:custGeom>
                <a:solidFill>
                  <a:srgbClr val="0000CC"/>
                </a:solidFill>
                <a:ln w="9525">
                  <a:solidFill>
                    <a:schemeClr val="accent2"/>
                  </a:solidFill>
                  <a:round/>
                  <a:headEnd/>
                  <a:tailEnd/>
                </a:ln>
                <a:effectLst/>
              </p:spPr>
              <p:txBody>
                <a:bodyPr/>
                <a:lstStyle/>
                <a:p>
                  <a:endParaRPr lang="id-ID"/>
                </a:p>
              </p:txBody>
            </p:sp>
          </p:grpSp>
          <p:sp>
            <p:nvSpPr>
              <p:cNvPr id="54" name="Freeform 225"/>
              <p:cNvSpPr>
                <a:spLocks/>
              </p:cNvSpPr>
              <p:nvPr/>
            </p:nvSpPr>
            <p:spPr bwMode="auto">
              <a:xfrm>
                <a:off x="3456" y="845"/>
                <a:ext cx="337" cy="409"/>
              </a:xfrm>
              <a:custGeom>
                <a:avLst/>
                <a:gdLst/>
                <a:ahLst/>
                <a:cxnLst>
                  <a:cxn ang="0">
                    <a:pos x="0" y="816"/>
                  </a:cxn>
                  <a:cxn ang="0">
                    <a:pos x="499" y="1315"/>
                  </a:cxn>
                  <a:cxn ang="0">
                    <a:pos x="1224" y="0"/>
                  </a:cxn>
                  <a:cxn ang="0">
                    <a:pos x="499" y="1678"/>
                  </a:cxn>
                  <a:cxn ang="0">
                    <a:pos x="0" y="816"/>
                  </a:cxn>
                </a:cxnLst>
                <a:rect l="0" t="0" r="r" b="b"/>
                <a:pathLst>
                  <a:path w="1224" h="1678">
                    <a:moveTo>
                      <a:pt x="0" y="816"/>
                    </a:moveTo>
                    <a:lnTo>
                      <a:pt x="499" y="1315"/>
                    </a:lnTo>
                    <a:lnTo>
                      <a:pt x="1224" y="0"/>
                    </a:lnTo>
                    <a:lnTo>
                      <a:pt x="499" y="1678"/>
                    </a:lnTo>
                    <a:lnTo>
                      <a:pt x="0" y="816"/>
                    </a:lnTo>
                    <a:close/>
                  </a:path>
                </a:pathLst>
              </a:custGeom>
              <a:solidFill>
                <a:srgbClr val="CC3300"/>
              </a:solidFill>
              <a:ln w="9525">
                <a:noFill/>
                <a:round/>
                <a:headEnd/>
                <a:tailEnd/>
              </a:ln>
              <a:effectLst/>
            </p:spPr>
            <p:txBody>
              <a:bodyPr/>
              <a:lstStyle/>
              <a:p>
                <a:endParaRPr lang="id-ID"/>
              </a:p>
            </p:txBody>
          </p:sp>
        </p:grpSp>
        <p:sp>
          <p:nvSpPr>
            <p:cNvPr id="52" name="Text Box 268"/>
            <p:cNvSpPr txBox="1">
              <a:spLocks noChangeArrowheads="1"/>
            </p:cNvSpPr>
            <p:nvPr/>
          </p:nvSpPr>
          <p:spPr bwMode="auto">
            <a:xfrm>
              <a:off x="3415" y="1477"/>
              <a:ext cx="630" cy="209"/>
            </a:xfrm>
            <a:prstGeom prst="rect">
              <a:avLst/>
            </a:prstGeom>
            <a:noFill/>
            <a:ln w="9525">
              <a:noFill/>
              <a:miter lim="800000"/>
              <a:headEnd/>
              <a:tailEnd/>
            </a:ln>
            <a:effectLst/>
          </p:spPr>
          <p:txBody>
            <a:bodyPr>
              <a:spAutoFit/>
            </a:bodyPr>
            <a:lstStyle/>
            <a:p>
              <a:pPr algn="ctr">
                <a:spcBef>
                  <a:spcPct val="50000"/>
                </a:spcBef>
              </a:pPr>
              <a:r>
                <a:rPr lang="en-US" sz="1100" dirty="0">
                  <a:latin typeface="Bauhaus 93" pitchFamily="82" charset="0"/>
                </a:rPr>
                <a:t>BAN-PT</a:t>
              </a:r>
              <a:endParaRPr lang="en-US" sz="2000" dirty="0">
                <a:latin typeface="Bauhaus 93" pitchFamily="82" charset="0"/>
              </a:endParaRPr>
            </a:p>
          </p:txBody>
        </p:sp>
      </p:grpSp>
      <p:sp>
        <p:nvSpPr>
          <p:cNvPr id="30" name="TextBox 29"/>
          <p:cNvSpPr txBox="1"/>
          <p:nvPr/>
        </p:nvSpPr>
        <p:spPr>
          <a:xfrm>
            <a:off x="1600200" y="304800"/>
            <a:ext cx="5943600" cy="1754326"/>
          </a:xfrm>
          <a:prstGeom prst="rect">
            <a:avLst/>
          </a:prstGeom>
          <a:noFill/>
        </p:spPr>
        <p:txBody>
          <a:bodyPr wrap="square" rtlCol="0">
            <a:spAutoFit/>
          </a:bodyPr>
          <a:lstStyle/>
          <a:p>
            <a:pPr algn="ctr"/>
            <a:r>
              <a:rPr lang="id-ID" sz="3600" b="1" dirty="0">
                <a:latin typeface="Arial Narrow" pitchFamily="34" charset="0"/>
                <a:cs typeface="Aharoni" pitchFamily="2" charset="-79"/>
              </a:rPr>
              <a:t>KRITERIA PENILAIAN STANDAR 3 :</a:t>
            </a:r>
          </a:p>
          <a:p>
            <a:r>
              <a:rPr lang="fr-FR" sz="3600" b="1" dirty="0" err="1"/>
              <a:t>Mahasiswa</a:t>
            </a:r>
            <a:r>
              <a:rPr lang="fr-FR" sz="3600" b="1" dirty="0"/>
              <a:t> dan </a:t>
            </a:r>
            <a:r>
              <a:rPr lang="fr-FR" sz="3600" b="1" dirty="0" err="1"/>
              <a:t>lulusan</a:t>
            </a:r>
            <a:endParaRPr lang="id-ID" sz="3600" b="1" dirty="0"/>
          </a:p>
        </p:txBody>
      </p:sp>
      <p:sp>
        <p:nvSpPr>
          <p:cNvPr id="32" name="Subtitle 2"/>
          <p:cNvSpPr txBox="1">
            <a:spLocks/>
          </p:cNvSpPr>
          <p:nvPr/>
        </p:nvSpPr>
        <p:spPr>
          <a:xfrm>
            <a:off x="228600" y="4343400"/>
            <a:ext cx="8686800" cy="2197100"/>
          </a:xfrm>
          <a:prstGeom prst="rect">
            <a:avLst/>
          </a:prstGeom>
        </p:spPr>
        <p:txBody>
          <a:bodyPr vert="horz"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kumimoji="0" lang="id-ID" sz="2800" b="0" i="0" u="none" strike="noStrike" kern="1200" cap="none" spc="0" normalizeH="0" baseline="0" noProof="0" dirty="0">
              <a:ln>
                <a:noFill/>
              </a:ln>
              <a:solidFill>
                <a:srgbClr val="FF0000"/>
              </a:solidFill>
              <a:effectLst/>
              <a:uLnTx/>
              <a:uFillTx/>
              <a:latin typeface="Arial" pitchFamily="34" charset="0"/>
              <a:cs typeface="Arial" pitchFamily="34" charset="0"/>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lang="id-ID" sz="2800" dirty="0">
              <a:solidFill>
                <a:srgbClr val="FF0000"/>
              </a:solidFill>
              <a:latin typeface="Arial" pitchFamily="34" charset="0"/>
              <a:cs typeface="Arial" pitchFamily="34" charset="0"/>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kumimoji="0" lang="id-ID" sz="2800" b="0" i="0" u="none" strike="noStrike" kern="1200" cap="none" spc="0" normalizeH="0" baseline="0" noProof="0" dirty="0">
              <a:ln>
                <a:noFill/>
              </a:ln>
              <a:solidFill>
                <a:srgbClr val="FF0000"/>
              </a:solidFill>
              <a:effectLst/>
              <a:uLnTx/>
              <a:uFillTx/>
              <a:latin typeface="Arial" pitchFamily="34" charset="0"/>
              <a:cs typeface="Arial" pitchFamily="34" charset="0"/>
            </a:endParaRPr>
          </a:p>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id-ID" sz="2800" b="0" i="0" u="none" strike="noStrike" kern="1200" cap="none" spc="0" normalizeH="0" baseline="0" noProof="0" dirty="0">
                <a:ln>
                  <a:noFill/>
                </a:ln>
                <a:solidFill>
                  <a:srgbClr val="FF0000"/>
                </a:solidFill>
                <a:effectLst/>
                <a:uLnTx/>
                <a:uFillTx/>
                <a:latin typeface="Arial" pitchFamily="34" charset="0"/>
                <a:cs typeface="Arial" pitchFamily="34" charset="0"/>
              </a:rPr>
              <a:t>Badan Akreditasi Nasional Perguruan Tinggi</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endParaRPr kumimoji="0" lang="id-ID" sz="28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65138" indent="-465138"/>
            <a:r>
              <a:rPr lang="en-US" sz="1600" b="1" dirty="0">
                <a:solidFill>
                  <a:schemeClr val="tx1"/>
                </a:solidFill>
                <a:latin typeface="Cambria" pitchFamily="18" charset="0"/>
              </a:rPr>
              <a:t>3.1.2 SISTEM PENERIMAAN MAHASISWA BARU YANG  MEMBERIKAN PELUANG DAN MENERIMA MAHASISWA YANG MEMILIKI POTENSI AKADEMIK NAMUN KURANG MAMPU SECARA EKONOMI DAN/ATAU CACAT FISIK DISERTAI BUKTI IMPLEMENTASI SISTEM TSB BERUPA KETERSEDIAAN SARANA DAN PRASARANA PENUNJANG</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Kebijakan  penerimaan mahasiswa baru</a:t>
            </a:r>
            <a:r>
              <a:rPr lang="en-US" sz="1600" dirty="0">
                <a:solidFill>
                  <a:schemeClr val="tx1"/>
                </a:solidFill>
                <a:latin typeface="Book Antiqua" pitchFamily="18" charset="0"/>
              </a:rPr>
              <a:t> </a:t>
            </a:r>
            <a:r>
              <a:rPr lang="en-US" sz="1600" dirty="0" err="1">
                <a:solidFill>
                  <a:schemeClr val="tx1"/>
                </a:solidFill>
                <a:latin typeface="Book Antiqua" pitchFamily="18" charset="0"/>
              </a:rPr>
              <a:t>tidak</a:t>
            </a:r>
            <a:r>
              <a:rPr lang="en-US" sz="1600" dirty="0">
                <a:solidFill>
                  <a:schemeClr val="tx1"/>
                </a:solidFill>
                <a:latin typeface="Book Antiqua" pitchFamily="18" charset="0"/>
              </a:rPr>
              <a:t> </a:t>
            </a:r>
            <a:r>
              <a:rPr lang="en-US" sz="1600" dirty="0" err="1">
                <a:solidFill>
                  <a:schemeClr val="tx1"/>
                </a:solidFill>
                <a:latin typeface="Book Antiqua" pitchFamily="18" charset="0"/>
              </a:rPr>
              <a:t>mampu</a:t>
            </a:r>
            <a:r>
              <a:rPr lang="en-US" sz="1600" dirty="0">
                <a:solidFill>
                  <a:schemeClr val="tx1"/>
                </a:solidFill>
                <a:latin typeface="Book Antiqua" pitchFamily="18" charset="0"/>
              </a:rPr>
              <a:t> </a:t>
            </a:r>
            <a:r>
              <a:rPr lang="en-US" sz="1600" dirty="0" err="1">
                <a:solidFill>
                  <a:schemeClr val="tx1"/>
                </a:solidFill>
                <a:latin typeface="Book Antiqua" pitchFamily="18" charset="0"/>
              </a:rPr>
              <a:t>ekonomi</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cacat</a:t>
            </a:r>
            <a:r>
              <a:rPr lang="en-US" sz="1600" dirty="0">
                <a:solidFill>
                  <a:schemeClr val="tx1"/>
                </a:solidFill>
                <a:latin typeface="Book Antiqua" pitchFamily="18" charset="0"/>
              </a:rPr>
              <a:t> </a:t>
            </a:r>
            <a:r>
              <a:rPr lang="en-US" sz="1600" dirty="0" err="1">
                <a:solidFill>
                  <a:schemeClr val="tx1"/>
                </a:solidFill>
                <a:latin typeface="Book Antiqua" pitchFamily="18" charset="0"/>
              </a:rPr>
              <a:t>fisik</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a:p>
            <a:endParaRPr lang="id-ID" sz="1600" dirty="0">
              <a:solidFill>
                <a:schemeClr val="tx1"/>
              </a:solidFill>
              <a:latin typeface="Book Antiqua" pitchFamily="18" charset="0"/>
            </a:endParaRPr>
          </a:p>
          <a:p>
            <a:r>
              <a:rPr lang="en-US" sz="1600" dirty="0" err="1">
                <a:solidFill>
                  <a:schemeClr val="tx1"/>
                </a:solidFill>
                <a:latin typeface="Book Antiqua" pitchFamily="18" charset="0"/>
              </a:rPr>
              <a:t>Beasiswa</a:t>
            </a:r>
            <a:r>
              <a:rPr lang="en-US" sz="1600" dirty="0">
                <a:solidFill>
                  <a:schemeClr val="tx1"/>
                </a:solidFill>
                <a:latin typeface="Book Antiqua" pitchFamily="18" charset="0"/>
              </a:rPr>
              <a:t> </a:t>
            </a:r>
            <a:r>
              <a:rPr lang="en-US" sz="1600" dirty="0" err="1">
                <a:solidFill>
                  <a:schemeClr val="tx1"/>
                </a:solidFill>
                <a:latin typeface="Book Antiqua" pitchFamily="18" charset="0"/>
              </a:rPr>
              <a:t>bagi</a:t>
            </a:r>
            <a:r>
              <a:rPr lang="en-US" sz="1600" dirty="0">
                <a:solidFill>
                  <a:schemeClr val="tx1"/>
                </a:solidFill>
                <a:latin typeface="Book Antiqua" pitchFamily="18" charset="0"/>
              </a:rPr>
              <a:t> </a:t>
            </a:r>
            <a:r>
              <a:rPr lang="en-US" sz="1600" dirty="0" err="1">
                <a:solidFill>
                  <a:schemeClr val="tx1"/>
                </a:solidFill>
                <a:latin typeface="Book Antiqua" pitchFamily="18" charset="0"/>
              </a:rPr>
              <a:t>ekonomi</a:t>
            </a:r>
            <a:r>
              <a:rPr lang="en-US" sz="1600" dirty="0">
                <a:solidFill>
                  <a:schemeClr val="tx1"/>
                </a:solidFill>
                <a:latin typeface="Book Antiqua" pitchFamily="18" charset="0"/>
              </a:rPr>
              <a:t>  </a:t>
            </a:r>
            <a:r>
              <a:rPr lang="en-US" sz="1600" dirty="0" err="1">
                <a:solidFill>
                  <a:schemeClr val="tx1"/>
                </a:solidFill>
                <a:latin typeface="Book Antiqua" pitchFamily="18" charset="0"/>
              </a:rPr>
              <a:t>lemah</a:t>
            </a:r>
            <a:r>
              <a:rPr lang="en-US" sz="1600" dirty="0">
                <a:solidFill>
                  <a:schemeClr val="tx1"/>
                </a:solidFill>
                <a:latin typeface="Book Antiqua" pitchFamily="18" charset="0"/>
              </a:rPr>
              <a:t> (internal </a:t>
            </a:r>
            <a:r>
              <a:rPr lang="en-US" sz="1600" dirty="0" err="1">
                <a:solidFill>
                  <a:schemeClr val="tx1"/>
                </a:solidFill>
                <a:latin typeface="Book Antiqua" pitchFamily="18" charset="0"/>
              </a:rPr>
              <a:t>atau</a:t>
            </a:r>
            <a:r>
              <a:rPr lang="en-US" sz="1600" dirty="0">
                <a:solidFill>
                  <a:schemeClr val="tx1"/>
                </a:solidFill>
                <a:latin typeface="Book Antiqua" pitchFamily="18" charset="0"/>
              </a:rPr>
              <a:t> </a:t>
            </a:r>
            <a:r>
              <a:rPr lang="en-US" sz="1600" dirty="0" err="1">
                <a:solidFill>
                  <a:schemeClr val="tx1"/>
                </a:solidFill>
                <a:latin typeface="Book Antiqua" pitchFamily="18" charset="0"/>
              </a:rPr>
              <a:t>eksternal</a:t>
            </a:r>
            <a:r>
              <a:rPr lang="en-US" sz="1600" dirty="0">
                <a:solidFill>
                  <a:schemeClr val="tx1"/>
                </a:solidFill>
                <a:latin typeface="Book Antiqua" pitchFamily="18" charset="0"/>
              </a:rPr>
              <a:t>)</a:t>
            </a:r>
            <a:endParaRPr lang="id-ID" sz="1600" dirty="0">
              <a:solidFill>
                <a:schemeClr val="tx1"/>
              </a:solidFill>
              <a:latin typeface="Book Antiqua" pitchFamily="18" charset="0"/>
            </a:endParaRPr>
          </a:p>
          <a:p>
            <a:r>
              <a:rPr lang="id-ID" sz="1600" dirty="0">
                <a:solidFill>
                  <a:schemeClr val="tx1"/>
                </a:solidFill>
                <a:latin typeface="Book Antiqua" pitchFamily="18" charset="0"/>
              </a:rPr>
              <a:t> </a:t>
            </a:r>
          </a:p>
          <a:p>
            <a:r>
              <a:rPr lang="en-US" sz="1600" dirty="0" err="1">
                <a:solidFill>
                  <a:schemeClr val="tx1"/>
                </a:solidFill>
                <a:latin typeface="Book Antiqua" pitchFamily="18" charset="0"/>
              </a:rPr>
              <a:t>Menyediakan</a:t>
            </a:r>
            <a:r>
              <a:rPr lang="en-US" sz="1600" dirty="0">
                <a:solidFill>
                  <a:schemeClr val="tx1"/>
                </a:solidFill>
                <a:latin typeface="Book Antiqua" pitchFamily="18" charset="0"/>
              </a:rPr>
              <a:t> </a:t>
            </a:r>
            <a:r>
              <a:rPr lang="en-US" sz="1600" dirty="0" err="1">
                <a:solidFill>
                  <a:schemeClr val="tx1"/>
                </a:solidFill>
                <a:latin typeface="Book Antiqua" pitchFamily="18" charset="0"/>
              </a:rPr>
              <a:t>fasilitas</a:t>
            </a:r>
            <a:r>
              <a:rPr lang="en-US" sz="1600" dirty="0">
                <a:solidFill>
                  <a:schemeClr val="tx1"/>
                </a:solidFill>
                <a:latin typeface="Book Antiqua" pitchFamily="18" charset="0"/>
              </a:rPr>
              <a:t> </a:t>
            </a:r>
            <a:r>
              <a:rPr lang="en-US" sz="1600" dirty="0" err="1">
                <a:solidFill>
                  <a:schemeClr val="tx1"/>
                </a:solidFill>
                <a:latin typeface="Book Antiqua" pitchFamily="18" charset="0"/>
              </a:rPr>
              <a:t>untuk</a:t>
            </a:r>
            <a:r>
              <a:rPr lang="en-US" sz="1600" dirty="0">
                <a:solidFill>
                  <a:schemeClr val="tx1"/>
                </a:solidFill>
                <a:latin typeface="Book Antiqua" pitchFamily="18" charset="0"/>
              </a:rPr>
              <a:t> </a:t>
            </a:r>
            <a:r>
              <a:rPr lang="en-US" sz="1600" dirty="0" err="1">
                <a:solidFill>
                  <a:schemeClr val="tx1"/>
                </a:solidFill>
                <a:latin typeface="Book Antiqua" pitchFamily="18" charset="0"/>
              </a:rPr>
              <a:t>para</a:t>
            </a:r>
            <a:r>
              <a:rPr lang="en-US" sz="1600" dirty="0">
                <a:solidFill>
                  <a:schemeClr val="tx1"/>
                </a:solidFill>
                <a:latin typeface="Book Antiqua" pitchFamily="18" charset="0"/>
              </a:rPr>
              <a:t> </a:t>
            </a:r>
            <a:r>
              <a:rPr lang="en-US" sz="1600" dirty="0" err="1">
                <a:solidFill>
                  <a:schemeClr val="tx1"/>
                </a:solidFill>
                <a:latin typeface="Book Antiqua" pitchFamily="18" charset="0"/>
              </a:rPr>
              <a:t>difabel</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a:p>
            <a:endParaRPr lang="id-ID" sz="1600" dirty="0">
              <a:solidFill>
                <a:schemeClr val="tx1"/>
              </a:solidFill>
              <a:latin typeface="Book Antiqua" pitchFamily="18" charset="0"/>
            </a:endParaRPr>
          </a:p>
          <a:p>
            <a:endParaRPr lang="id-ID" sz="1600" dirty="0">
              <a:solidFill>
                <a:schemeClr val="tx1"/>
              </a:solidFill>
              <a:latin typeface="Book Antiqua" pitchFamily="18" charset="0"/>
            </a:endParaRPr>
          </a:p>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rmAutofit fontScale="92500" lnSpcReduction="10000"/>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(4)</a:t>
            </a:r>
            <a:endParaRPr lang="id-ID" sz="1800" dirty="0">
              <a:solidFill>
                <a:schemeClr val="tx1"/>
              </a:solidFill>
              <a:latin typeface="Arial" pitchFamily="34" charset="0"/>
              <a:ea typeface="Times New Roman"/>
              <a:cs typeface="Arial" pitchFamily="34" charset="0"/>
            </a:endParaRPr>
          </a:p>
          <a:p>
            <a:pPr>
              <a:spcBef>
                <a:spcPts val="0"/>
              </a:spcBef>
              <a:buClrTx/>
              <a:buSzTx/>
              <a:buNone/>
              <a:defRPr/>
            </a:pPr>
            <a:r>
              <a:rPr lang="id-ID" sz="1800" dirty="0">
                <a:solidFill>
                  <a:srgbClr val="000000"/>
                </a:solidFill>
                <a:latin typeface="Arial" pitchFamily="34" charset="0"/>
                <a:ea typeface="Times New Roman"/>
                <a:cs typeface="Arial" pitchFamily="34" charset="0"/>
              </a:rPr>
              <a:t>	Dokumen sistem untuk memberikan peluang dan menerima mahasiswa yang memiliki potensi akademik tetapi tidak mampu secara ekonomi </a:t>
            </a:r>
            <a:r>
              <a:rPr lang="id-ID" sz="1800" u="sng" dirty="0">
                <a:solidFill>
                  <a:srgbClr val="000000"/>
                </a:solidFill>
                <a:latin typeface="Arial" pitchFamily="34" charset="0"/>
                <a:ea typeface="Times New Roman"/>
                <a:cs typeface="Arial" pitchFamily="34" charset="0"/>
              </a:rPr>
              <a:t>dan</a:t>
            </a:r>
            <a:r>
              <a:rPr lang="id-ID" sz="1800" dirty="0">
                <a:solidFill>
                  <a:srgbClr val="000000"/>
                </a:solidFill>
                <a:latin typeface="Arial" pitchFamily="34" charset="0"/>
                <a:ea typeface="Times New Roman"/>
                <a:cs typeface="Arial" pitchFamily="34" charset="0"/>
              </a:rPr>
              <a:t> cacat fisik dan bukti implementasi sistem tsb. yang ditunjang oleh fasilitas yang sangat lengkap</a:t>
            </a:r>
            <a:endParaRPr lang="id-ID" sz="1800" dirty="0">
              <a:latin typeface="Arial" pitchFamily="34" charset="0"/>
              <a:ea typeface="Times New Roman"/>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(3)</a:t>
            </a:r>
          </a:p>
          <a:p>
            <a:pPr>
              <a:spcBef>
                <a:spcPts val="0"/>
              </a:spcBef>
              <a:buClrTx/>
              <a:buSzTx/>
              <a:buNone/>
              <a:defRPr/>
            </a:pPr>
            <a:r>
              <a:rPr lang="id-ID" sz="1800"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sistem untuk memberikan peluang dan menerima mahasiswa yang memiliki potensi akademik tetapi tidak mampu secara ekonomi </a:t>
            </a:r>
            <a:r>
              <a:rPr lang="id-ID" sz="1800" u="sng" dirty="0">
                <a:solidFill>
                  <a:srgbClr val="000000"/>
                </a:solidFill>
                <a:latin typeface="Arial" pitchFamily="34" charset="0"/>
                <a:ea typeface="Times New Roman"/>
                <a:cs typeface="Arial" pitchFamily="34" charset="0"/>
              </a:rPr>
              <a:t>atau</a:t>
            </a:r>
            <a:r>
              <a:rPr lang="id-ID" sz="1800" dirty="0">
                <a:solidFill>
                  <a:srgbClr val="000000"/>
                </a:solidFill>
                <a:latin typeface="Arial" pitchFamily="34" charset="0"/>
                <a:ea typeface="Times New Roman"/>
                <a:cs typeface="Arial" pitchFamily="34" charset="0"/>
              </a:rPr>
              <a:t> cacat fisik dan bukti implementasi sistem tsb. yang ditunjang oleh fasilitas yang lengkap</a:t>
            </a:r>
            <a:endParaRPr lang="id-ID" sz="1800" dirty="0">
              <a:latin typeface="Arial" pitchFamily="34" charset="0"/>
              <a:ea typeface="Times New Roman"/>
              <a:cs typeface="Arial" pitchFamily="34" charset="0"/>
            </a:endParaRPr>
          </a:p>
          <a:p>
            <a:pPr>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(2)</a:t>
            </a:r>
          </a:p>
          <a:p>
            <a:pPr>
              <a:spcBef>
                <a:spcPts val="0"/>
              </a:spcBef>
              <a:buClrTx/>
              <a:buSzTx/>
              <a:buNone/>
              <a:defRPr/>
            </a:pPr>
            <a:r>
              <a:rPr lang="id-ID" sz="1800" dirty="0">
                <a:solidFill>
                  <a:schemeClr val="tx1"/>
                </a:solidFill>
                <a:latin typeface="Arial" pitchFamily="34" charset="0"/>
                <a:ea typeface="Times New Roman"/>
                <a:cs typeface="Arial" pitchFamily="34" charset="0"/>
              </a:rPr>
              <a:t>	</a:t>
            </a:r>
            <a:r>
              <a:rPr lang="id-ID" sz="1800" dirty="0">
                <a:solidFill>
                  <a:srgbClr val="000000"/>
                </a:solidFill>
                <a:latin typeface="Arial"/>
                <a:ea typeface="Times New Roman"/>
              </a:rPr>
              <a:t>Dokumen sistem untuk memberikan peluang dan menerima mahasiswa yang memiliki potensi akademik tetapi tidak mampu secara ekonomi </a:t>
            </a:r>
            <a:r>
              <a:rPr lang="id-ID" sz="1800" u="sng" dirty="0">
                <a:solidFill>
                  <a:srgbClr val="000000"/>
                </a:solidFill>
                <a:latin typeface="Arial"/>
                <a:ea typeface="Times New Roman"/>
              </a:rPr>
              <a:t>atau</a:t>
            </a:r>
            <a:r>
              <a:rPr lang="id-ID" sz="1800" dirty="0">
                <a:solidFill>
                  <a:srgbClr val="000000"/>
                </a:solidFill>
                <a:latin typeface="Arial"/>
                <a:ea typeface="Times New Roman"/>
              </a:rPr>
              <a:t> cacat fisik dan bukti implementasi sistem tsb. yang ditunjang oleh fasilitas yang cukup</a:t>
            </a:r>
            <a:endParaRPr lang="id-ID" sz="1800" dirty="0">
              <a:solidFill>
                <a:schemeClr val="tx1"/>
              </a:solidFill>
              <a:latin typeface="Times New Roman"/>
              <a:ea typeface="Times New Roman"/>
            </a:endParaRPr>
          </a:p>
          <a:p>
            <a:pPr lvl="0">
              <a:spcBef>
                <a:spcPts val="0"/>
              </a:spcBef>
              <a:buClrTx/>
              <a:buSzTx/>
              <a:buNone/>
              <a:defRPr/>
            </a:pPr>
            <a:endParaRPr lang="id-ID"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(1)</a:t>
            </a:r>
          </a:p>
          <a:p>
            <a:pPr lvl="0">
              <a:spcBef>
                <a:spcPts val="0"/>
              </a:spcBef>
              <a:buClrTx/>
              <a:buSzTx/>
              <a:buNone/>
              <a:defRPr/>
            </a:pPr>
            <a:r>
              <a:rPr lang="id-ID" sz="1800" dirty="0">
                <a:solidFill>
                  <a:schemeClr val="tx1"/>
                </a:solidFill>
                <a:latin typeface="Arial" pitchFamily="34" charset="0"/>
                <a:ea typeface="Times New Roman"/>
                <a:cs typeface="Arial" pitchFamily="34" charset="0"/>
              </a:rPr>
              <a:t>	</a:t>
            </a:r>
            <a:r>
              <a:rPr lang="id-ID" sz="1800" dirty="0">
                <a:solidFill>
                  <a:srgbClr val="000000"/>
                </a:solidFill>
                <a:latin typeface="Arial"/>
                <a:ea typeface="Times New Roman"/>
              </a:rPr>
              <a:t>Tidak ditemukan sistem untuk memberikan peluang dan menerima  mahasiswa yang memiliki potensi akademik tetapi tidak mampu secara ekonomi atau cacat fisik.</a:t>
            </a:r>
            <a:endParaRPr lang="id-ID" sz="1800" b="1" dirty="0">
              <a:solidFill>
                <a:schemeClr val="tx1"/>
              </a:solidFill>
              <a:latin typeface="Arial" pitchFamily="34" charset="0"/>
              <a:cs typeface="Arial" pitchFamily="34" charset="0"/>
            </a:endParaRPr>
          </a:p>
          <a:p>
            <a:pPr>
              <a:spcBef>
                <a:spcPts val="0"/>
              </a:spcBef>
              <a:buClrTx/>
              <a:buSzTx/>
              <a:buNone/>
              <a:defRPr/>
            </a:pPr>
            <a:r>
              <a:rPr lang="id-ID" sz="1800" dirty="0">
                <a:solidFill>
                  <a:schemeClr val="tx1"/>
                </a:solidFill>
                <a:latin typeface="Arial" pitchFamily="34" charset="0"/>
                <a:ea typeface="Times New Roman"/>
                <a:cs typeface="Arial" pitchFamily="34" charset="0"/>
              </a:rPr>
              <a:t>	</a:t>
            </a:r>
            <a:endParaRPr lang="id-ID" sz="1800" dirty="0">
              <a:solidFill>
                <a:schemeClr val="tx1"/>
              </a:solidFill>
              <a:latin typeface="Arial" pitchFamily="34" charset="0"/>
              <a:cs typeface="Arial" pitchFamily="34" charset="0"/>
            </a:endParaRPr>
          </a:p>
          <a:p>
            <a:pPr>
              <a:spcBef>
                <a:spcPts val="0"/>
              </a:spcBef>
              <a:buNone/>
            </a:pPr>
            <a:endParaRPr lang="id-ID" sz="1800" dirty="0">
              <a:solidFill>
                <a:schemeClr val="tx1"/>
              </a:solidFill>
              <a:latin typeface="Arial" pitchFamily="34" charset="0"/>
              <a:cs typeface="Arial" pitchFamily="34" charset="0"/>
            </a:endParaRPr>
          </a:p>
          <a:p>
            <a:pPr>
              <a:spcBef>
                <a:spcPts val="0"/>
              </a:spcBef>
            </a:pPr>
            <a:endParaRPr lang="id-ID" sz="1800" dirty="0">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3.1.3 SISTEM PENERIMAAN MAHASISWA BARU YANG MENERAPKAN PRINSIP-PRINSIP EKUITAS</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Kebijakan dituangkan dalam surat keputusan rektor</a:t>
            </a:r>
            <a:endParaRPr lang="en-US" sz="1600" dirty="0">
              <a:solidFill>
                <a:schemeClr val="tx1"/>
              </a:solidFill>
              <a:latin typeface="Book Antiqua" pitchFamily="18" charset="0"/>
            </a:endParaRP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Panduan</a:t>
            </a:r>
            <a:r>
              <a:rPr lang="en-US" sz="1600" dirty="0">
                <a:solidFill>
                  <a:schemeClr val="tx1"/>
                </a:solidFill>
                <a:latin typeface="Book Antiqua" pitchFamily="18" charset="0"/>
              </a:rPr>
              <a:t> </a:t>
            </a:r>
            <a:r>
              <a:rPr lang="en-US" sz="1600" dirty="0" err="1">
                <a:solidFill>
                  <a:schemeClr val="tx1"/>
                </a:solidFill>
                <a:latin typeface="Book Antiqua" pitchFamily="18" charset="0"/>
              </a:rPr>
              <a:t>admisi</a:t>
            </a:r>
            <a:r>
              <a:rPr lang="en-US" sz="1600" dirty="0">
                <a:solidFill>
                  <a:schemeClr val="tx1"/>
                </a:solidFill>
                <a:latin typeface="Book Antiqua" pitchFamily="18" charset="0"/>
              </a:rPr>
              <a:t> </a:t>
            </a:r>
            <a:r>
              <a:rPr lang="en-US" sz="1600" dirty="0" err="1">
                <a:solidFill>
                  <a:schemeClr val="tx1"/>
                </a:solidFill>
                <a:latin typeface="Book Antiqua" pitchFamily="18" charset="0"/>
              </a:rPr>
              <a:t>mahasiswa</a:t>
            </a:r>
            <a:r>
              <a:rPr lang="en-US" sz="1600" dirty="0">
                <a:solidFill>
                  <a:schemeClr val="tx1"/>
                </a:solidFill>
                <a:latin typeface="Book Antiqua" pitchFamily="18" charset="0"/>
              </a:rPr>
              <a:t> </a:t>
            </a:r>
            <a:r>
              <a:rPr lang="en-US" sz="1600" dirty="0" err="1">
                <a:solidFill>
                  <a:schemeClr val="tx1"/>
                </a:solidFill>
                <a:latin typeface="Book Antiqua" pitchFamily="18" charset="0"/>
              </a:rPr>
              <a:t>baru</a:t>
            </a:r>
            <a:r>
              <a:rPr lang="en-US" sz="1600" dirty="0">
                <a:solidFill>
                  <a:schemeClr val="tx1"/>
                </a:solidFill>
                <a:latin typeface="Book Antiqua" pitchFamily="18" charset="0"/>
              </a:rPr>
              <a:t> </a:t>
            </a:r>
            <a:r>
              <a:rPr lang="en-US" sz="1600" dirty="0" err="1">
                <a:solidFill>
                  <a:schemeClr val="tx1"/>
                </a:solidFill>
                <a:latin typeface="Book Antiqua" pitchFamily="18" charset="0"/>
              </a:rPr>
              <a:t>terhadap</a:t>
            </a:r>
            <a:r>
              <a:rPr lang="en-US" sz="1600" dirty="0">
                <a:solidFill>
                  <a:schemeClr val="tx1"/>
                </a:solidFill>
                <a:latin typeface="Book Antiqua" pitchFamily="18" charset="0"/>
              </a:rPr>
              <a:t> </a:t>
            </a:r>
            <a:r>
              <a:rPr lang="en-US" sz="1600" dirty="0" err="1">
                <a:solidFill>
                  <a:schemeClr val="tx1"/>
                </a:solidFill>
                <a:latin typeface="Book Antiqua" pitchFamily="18" charset="0"/>
              </a:rPr>
              <a:t>prinsip</a:t>
            </a:r>
            <a:r>
              <a:rPr lang="en-US" sz="1600" dirty="0">
                <a:solidFill>
                  <a:schemeClr val="tx1"/>
                </a:solidFill>
                <a:latin typeface="Book Antiqua" pitchFamily="18" charset="0"/>
              </a:rPr>
              <a:t> </a:t>
            </a:r>
            <a:r>
              <a:rPr lang="en-US" sz="1600" dirty="0" err="1">
                <a:solidFill>
                  <a:schemeClr val="tx1"/>
                </a:solidFill>
                <a:latin typeface="Book Antiqua" pitchFamily="18" charset="0"/>
              </a:rPr>
              <a:t>ekuitas</a:t>
            </a:r>
            <a:r>
              <a:rPr lang="en-US" sz="1600" dirty="0">
                <a:solidFill>
                  <a:schemeClr val="tx1"/>
                </a:solidFill>
                <a:latin typeface="Book Antiqua" pitchFamily="18" charset="0"/>
              </a:rPr>
              <a:t>.</a:t>
            </a:r>
            <a:endParaRPr lang="id-ID" sz="1600" dirty="0">
              <a:solidFill>
                <a:schemeClr val="tx1"/>
              </a:solidFill>
              <a:latin typeface="Book Antiqua" pitchFamily="18" charset="0"/>
            </a:endParaRPr>
          </a:p>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rm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id-ID" sz="1800"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kebijakan yang sesuai dengan prinsip ekuitas yang diterapkan secara konsisten</a:t>
            </a:r>
            <a:endParaRPr lang="en-US" sz="1800" dirty="0">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kebijakan yang sesuai dengan prinsip ekuitas yang kurang diterapkan secara konsisten</a:t>
            </a:r>
            <a:endParaRPr lang="en-US" sz="1800" dirty="0">
              <a:latin typeface="Arial" pitchFamily="34" charset="0"/>
              <a:cs typeface="Arial" pitchFamily="34" charset="0"/>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(2)</a:t>
            </a: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kebijakan yang sesuai dengan prinsip ekuitas yang tidak diterapkan secara konsisten</a:t>
            </a:r>
            <a:endParaRPr lang="en-US" sz="1800" dirty="0">
              <a:solidFill>
                <a:schemeClr val="tx1"/>
              </a:solidFill>
              <a:latin typeface="Arial" pitchFamily="34" charset="0"/>
              <a:cs typeface="Arial" pitchFamily="34" charset="0"/>
            </a:endParaRPr>
          </a:p>
          <a:p>
            <a:pPr lvl="0">
              <a:spcBef>
                <a:spcPts val="0"/>
              </a:spcBef>
              <a:buClrTx/>
              <a:buSzTx/>
              <a:buNone/>
              <a:defRPr/>
            </a:pP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(1)</a:t>
            </a:r>
          </a:p>
          <a:p>
            <a:pPr lvl="0">
              <a:spcBef>
                <a:spcPts val="0"/>
              </a:spcBef>
              <a:buClrTx/>
              <a:buSzTx/>
              <a:buNone/>
              <a:defRPr/>
            </a:pPr>
            <a:r>
              <a:rPr lang="en-US" sz="1800" b="1"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Dokumen kebijakan yang sesuai dengan prinsip ekuitas tetapi tidak diterapkan </a:t>
            </a:r>
            <a:endParaRPr lang="id-ID" sz="1800" dirty="0">
              <a:solidFill>
                <a:schemeClr val="tx1"/>
              </a:solidFill>
              <a:latin typeface="Arial" pitchFamily="34" charset="0"/>
              <a:ea typeface="Times New Roman"/>
              <a:cs typeface="Arial" pitchFamily="34" charset="0"/>
            </a:endParaRPr>
          </a:p>
          <a:p>
            <a:pPr lvl="0">
              <a:buClrTx/>
              <a:buSzTx/>
              <a:buFont typeface="Arial" pitchFamily="34" charset="0"/>
              <a:buChar char="•"/>
              <a:defRPr/>
            </a:pPr>
            <a:endParaRPr lang="en-US" sz="1800" dirty="0">
              <a:solidFill>
                <a:schemeClr val="tx1"/>
              </a:solidFill>
              <a:latin typeface="Arial" pitchFamily="34" charset="0"/>
              <a:cs typeface="Arial" pitchFamily="34" charset="0"/>
            </a:endParaRPr>
          </a:p>
          <a:p>
            <a:pPr>
              <a:spcBef>
                <a:spcPts val="0"/>
              </a:spcBef>
              <a:buClrTx/>
              <a:buSzTx/>
              <a:buNone/>
              <a:defRPr/>
            </a:pP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buNone/>
            </a:pPr>
            <a:endParaRPr lang="en-US" sz="1800" dirty="0">
              <a:solidFill>
                <a:schemeClr val="tx1"/>
              </a:solidFill>
              <a:latin typeface="Arial" pitchFamily="34" charset="0"/>
              <a:cs typeface="Arial" pitchFamily="34" charset="0"/>
            </a:endParaRPr>
          </a:p>
          <a:p>
            <a:endParaRPr lang="en-US" sz="1800" dirty="0">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3.1.4 SISTEM PENERIMAAN MAHASISWA BARU MENERAPKAN  PRINSIP PEMERATAAN WILAYAH ASAL MAHASISWA</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Kebijakan dituangkan dalam surat keputusan rektor</a:t>
            </a:r>
          </a:p>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rm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id-ID" sz="1800"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cs typeface="Arial" pitchFamily="34" charset="0"/>
              </a:rPr>
              <a:t>Jika N</a:t>
            </a:r>
            <a:r>
              <a:rPr lang="id-ID" sz="1800" baseline="-25000" dirty="0">
                <a:solidFill>
                  <a:schemeClr val="tx1"/>
                </a:solidFill>
                <a:latin typeface="Arial" pitchFamily="34" charset="0"/>
                <a:cs typeface="Arial" pitchFamily="34" charset="0"/>
              </a:rPr>
              <a:t>P</a:t>
            </a:r>
            <a:r>
              <a:rPr lang="id-ID" sz="1800" dirty="0">
                <a:solidFill>
                  <a:schemeClr val="tx1"/>
                </a:solidFill>
                <a:latin typeface="Arial" pitchFamily="34" charset="0"/>
                <a:cs typeface="Arial" pitchFamily="34" charset="0"/>
              </a:rPr>
              <a:t> ≥ 7 </a:t>
            </a: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 </a:t>
            </a:r>
            <a:r>
              <a:rPr lang="en-US" sz="1800" b="1" dirty="0">
                <a:solidFill>
                  <a:schemeClr val="tx1"/>
                </a:solidFill>
                <a:latin typeface="Arial" pitchFamily="34" charset="0"/>
                <a:cs typeface="Arial" pitchFamily="34" charset="0"/>
              </a:rPr>
              <a:t>Point (2), </a:t>
            </a:r>
            <a:r>
              <a:rPr lang="en-US" sz="1800" b="1" dirty="0" err="1">
                <a:solidFill>
                  <a:schemeClr val="tx1"/>
                </a:solidFill>
                <a:latin typeface="Arial" pitchFamily="34" charset="0"/>
                <a:cs typeface="Arial" pitchFamily="34" charset="0"/>
              </a:rPr>
              <a:t>dan</a:t>
            </a:r>
            <a:r>
              <a:rPr lang="en-US" sz="1800" b="1" dirty="0">
                <a:solidFill>
                  <a:schemeClr val="tx1"/>
                </a:solidFill>
                <a:latin typeface="Arial" pitchFamily="34" charset="0"/>
                <a:cs typeface="Arial" pitchFamily="34" charset="0"/>
              </a:rPr>
              <a:t> Point (1)</a:t>
            </a:r>
            <a:endParaRPr lang="en-US" sz="1800" b="1" dirty="0">
              <a:solidFill>
                <a:schemeClr val="tx1"/>
              </a:solidFill>
              <a:latin typeface="Arial" pitchFamily="34" charset="0"/>
              <a:ea typeface="Times New Roman"/>
              <a:cs typeface="Arial" pitchFamily="34" charset="0"/>
            </a:endParaRPr>
          </a:p>
          <a:p>
            <a:pPr>
              <a:buNone/>
            </a:pPr>
            <a:r>
              <a:rPr lang="en-US" sz="1800"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N</a:t>
            </a:r>
            <a:r>
              <a:rPr lang="id-ID" sz="1800" baseline="-25000" dirty="0">
                <a:solidFill>
                  <a:srgbClr val="000000"/>
                </a:solidFill>
                <a:latin typeface="Arial" pitchFamily="34" charset="0"/>
                <a:ea typeface="Times New Roman"/>
                <a:cs typeface="Arial" pitchFamily="34" charset="0"/>
              </a:rPr>
              <a:t>P</a:t>
            </a:r>
            <a:r>
              <a:rPr lang="id-ID" sz="1800" dirty="0">
                <a:solidFill>
                  <a:srgbClr val="000000"/>
                </a:solidFill>
                <a:latin typeface="Arial" pitchFamily="34" charset="0"/>
                <a:ea typeface="Times New Roman"/>
                <a:cs typeface="Arial" pitchFamily="34" charset="0"/>
              </a:rPr>
              <a:t> &lt; 7 maka skor = (5 + N</a:t>
            </a:r>
            <a:r>
              <a:rPr lang="id-ID" sz="1800" baseline="-25000" dirty="0">
                <a:solidFill>
                  <a:srgbClr val="000000"/>
                </a:solidFill>
                <a:latin typeface="Arial" pitchFamily="34" charset="0"/>
                <a:ea typeface="Times New Roman"/>
                <a:cs typeface="Arial" pitchFamily="34" charset="0"/>
              </a:rPr>
              <a:t>P</a:t>
            </a:r>
            <a:r>
              <a:rPr lang="id-ID" sz="1800" dirty="0">
                <a:solidFill>
                  <a:srgbClr val="000000"/>
                </a:solidFill>
                <a:latin typeface="Arial" pitchFamily="34" charset="0"/>
                <a:ea typeface="Times New Roman"/>
                <a:cs typeface="Arial" pitchFamily="34" charset="0"/>
              </a:rPr>
              <a:t>) / 3.</a:t>
            </a:r>
          </a:p>
          <a:p>
            <a:pPr>
              <a:buNone/>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N</a:t>
            </a:r>
            <a:r>
              <a:rPr lang="id-ID" sz="1800" baseline="-25000" dirty="0">
                <a:solidFill>
                  <a:srgbClr val="000000"/>
                </a:solidFill>
                <a:latin typeface="Arial" pitchFamily="34" charset="0"/>
                <a:ea typeface="Times New Roman"/>
                <a:cs typeface="Arial" pitchFamily="34" charset="0"/>
              </a:rPr>
              <a:t>P</a:t>
            </a:r>
            <a:r>
              <a:rPr lang="id-ID" sz="1800" dirty="0">
                <a:solidFill>
                  <a:srgbClr val="000000"/>
                </a:solidFill>
                <a:latin typeface="Arial" pitchFamily="34" charset="0"/>
                <a:ea typeface="Times New Roman"/>
                <a:cs typeface="Arial" pitchFamily="34" charset="0"/>
              </a:rPr>
              <a:t> = Jumlah propinsi asal mahasiswa</a:t>
            </a:r>
            <a:endParaRPr lang="en-US" sz="1800" dirty="0">
              <a:latin typeface="Arial" pitchFamily="34" charset="0"/>
              <a:cs typeface="Arial" pitchFamily="34" charset="0"/>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a:p>
            <a:pPr>
              <a:buNone/>
            </a:pPr>
            <a:endParaRPr lang="en-US" sz="1800" dirty="0">
              <a:solidFill>
                <a:schemeClr val="tx1"/>
              </a:solidFill>
              <a:latin typeface="Arial" pitchFamily="34" charset="0"/>
              <a:cs typeface="Arial" pitchFamily="34" charset="0"/>
            </a:endParaRPr>
          </a:p>
          <a:p>
            <a:endParaRPr lang="en-US" sz="1800" dirty="0">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4075" indent="-854075"/>
            <a:r>
              <a:rPr lang="en-US" sz="2000" b="1" dirty="0">
                <a:solidFill>
                  <a:schemeClr val="tx1"/>
                </a:solidFill>
                <a:latin typeface="Cambria" pitchFamily="18" charset="0"/>
              </a:rPr>
              <a:t>3.1.5.1 RASIO JUMLAH CALON MAHASISWA YANG IKUT SELEKSI TERHADAP JUMLAH CALON MAHASISWA YANG LULUS SELEKSI</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81635" indent="-381635">
              <a:spcAft>
                <a:spcPts val="0"/>
              </a:spcAft>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B</a:t>
            </a:r>
            <a:r>
              <a:rPr lang="id-ID" sz="1600" dirty="0">
                <a:solidFill>
                  <a:srgbClr val="000000"/>
                </a:solidFill>
                <a:latin typeface="Book Antiqua" pitchFamily="18" charset="0"/>
                <a:ea typeface="Times New Roman"/>
              </a:rPr>
              <a:t> = Jumlah calon mahasiswa dari semua jenjang pendidikan yang  lulus seleksi </a:t>
            </a:r>
            <a:endParaRPr lang="en-US" sz="1600" dirty="0">
              <a:solidFill>
                <a:srgbClr val="000000"/>
              </a:solidFill>
              <a:latin typeface="Book Antiqua" pitchFamily="18" charset="0"/>
              <a:ea typeface="Times New Roman"/>
            </a:endParaRPr>
          </a:p>
          <a:p>
            <a:pPr marL="381635" indent="-381635">
              <a:spcAft>
                <a:spcPts val="0"/>
              </a:spcAft>
            </a:pPr>
            <a:endParaRPr lang="id-ID" sz="1600" dirty="0">
              <a:latin typeface="Book Antiqua" pitchFamily="18" charset="0"/>
              <a:ea typeface="Times New Roman"/>
            </a:endParaRPr>
          </a:p>
          <a:p>
            <a:pPr marL="381635" indent="-381635">
              <a:spcAft>
                <a:spcPts val="0"/>
              </a:spcAft>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A</a:t>
            </a:r>
            <a:r>
              <a:rPr lang="id-ID" sz="1600" dirty="0">
                <a:solidFill>
                  <a:srgbClr val="000000"/>
                </a:solidFill>
                <a:latin typeface="Book Antiqua" pitchFamily="18" charset="0"/>
                <a:ea typeface="Times New Roman"/>
              </a:rPr>
              <a:t> = Jumlah calon mahasiswa dari semua jenjang pendidikan yang ikut seleksi </a:t>
            </a:r>
            <a:endParaRPr lang="en-US" sz="1600" dirty="0">
              <a:solidFill>
                <a:srgbClr val="000000"/>
              </a:solidFill>
              <a:latin typeface="Book Antiqua" pitchFamily="18" charset="0"/>
              <a:ea typeface="Times New Roman"/>
            </a:endParaRPr>
          </a:p>
          <a:p>
            <a:pPr marL="381635" indent="-381635">
              <a:spcAft>
                <a:spcPts val="0"/>
              </a:spcAft>
            </a:pPr>
            <a:endParaRPr lang="id-ID" sz="1600" dirty="0">
              <a:latin typeface="Book Antiqua" pitchFamily="18" charset="0"/>
              <a:ea typeface="Times New Roman"/>
            </a:endParaRPr>
          </a:p>
          <a:p>
            <a:r>
              <a:rPr lang="id-ID" sz="1600" dirty="0">
                <a:solidFill>
                  <a:srgbClr val="000000"/>
                </a:solidFill>
                <a:latin typeface="Book Antiqua" pitchFamily="18" charset="0"/>
                <a:ea typeface="Times New Roman"/>
              </a:rPr>
              <a:t>Rasio = (N</a:t>
            </a:r>
            <a:r>
              <a:rPr lang="id-ID" sz="1600" baseline="-25000" dirty="0">
                <a:solidFill>
                  <a:srgbClr val="000000"/>
                </a:solidFill>
                <a:latin typeface="Book Antiqua" pitchFamily="18" charset="0"/>
                <a:ea typeface="Times New Roman"/>
              </a:rPr>
              <a:t>A</a:t>
            </a:r>
            <a:r>
              <a:rPr lang="id-ID" sz="1600" dirty="0">
                <a:solidFill>
                  <a:srgbClr val="000000"/>
                </a:solidFill>
                <a:latin typeface="Book Antiqua" pitchFamily="18" charset="0"/>
                <a:ea typeface="Times New Roman"/>
              </a:rPr>
              <a:t> / N</a:t>
            </a:r>
            <a:r>
              <a:rPr lang="id-ID" sz="1600" baseline="-25000" dirty="0">
                <a:solidFill>
                  <a:srgbClr val="000000"/>
                </a:solidFill>
                <a:latin typeface="Book Antiqua" pitchFamily="18" charset="0"/>
                <a:ea typeface="Times New Roman"/>
              </a:rPr>
              <a:t>B</a:t>
            </a:r>
            <a:r>
              <a:rPr lang="id-ID" sz="1600" dirty="0">
                <a:solidFill>
                  <a:srgbClr val="000000"/>
                </a:solidFill>
                <a:latin typeface="Book Antiqua" pitchFamily="18" charset="0"/>
                <a:ea typeface="Times New Roman"/>
              </a:rPr>
              <a:t>)</a:t>
            </a:r>
            <a:endParaRPr lang="en-US" sz="1600" dirty="0">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rmAutofit/>
          </a:bodyPr>
          <a:lstStyle/>
          <a:p>
            <a:pPr>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id-ID" sz="1800"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Rasio ≥ 5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4.</a:t>
            </a:r>
            <a:endParaRPr lang="en-US" sz="1800" dirty="0">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 </a:t>
            </a:r>
            <a:r>
              <a:rPr lang="en-US" sz="1800" b="1" dirty="0" err="1">
                <a:solidFill>
                  <a:schemeClr val="tx1"/>
                </a:solidFill>
                <a:latin typeface="Arial" pitchFamily="34" charset="0"/>
                <a:ea typeface="Times New Roman"/>
                <a:cs typeface="Arial" pitchFamily="34" charset="0"/>
              </a:rPr>
              <a:t>dan</a:t>
            </a:r>
            <a:r>
              <a:rPr lang="en-US" sz="1800" b="1" dirty="0">
                <a:solidFill>
                  <a:schemeClr val="tx1"/>
                </a:solidFill>
                <a:latin typeface="Arial" pitchFamily="34" charset="0"/>
                <a:ea typeface="Times New Roman"/>
                <a:cs typeface="Arial" pitchFamily="34" charset="0"/>
              </a:rPr>
              <a:t> </a:t>
            </a:r>
            <a:r>
              <a:rPr lang="en-US" sz="1800" b="1" dirty="0">
                <a:solidFill>
                  <a:schemeClr val="tx1"/>
                </a:solidFill>
                <a:latin typeface="Arial" pitchFamily="34" charset="0"/>
                <a:cs typeface="Arial" pitchFamily="34" charset="0"/>
              </a:rPr>
              <a:t>Point (2)</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1 &lt; Rasio &lt; 5 </a:t>
            </a:r>
            <a:endParaRPr lang="en-US" sz="1800"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(3 + Rasio) / 2.</a:t>
            </a:r>
            <a:endParaRPr lang="en-US" sz="1800" dirty="0">
              <a:solidFill>
                <a:schemeClr val="tx1"/>
              </a:solidFill>
              <a:latin typeface="Arial" pitchFamily="34" charset="0"/>
              <a:cs typeface="Arial" pitchFamily="34" charset="0"/>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a:p>
            <a:pPr>
              <a:spcBef>
                <a:spcPts val="0"/>
              </a:spcBef>
              <a:buClrTx/>
              <a:buSzTx/>
              <a:buFont typeface="Wingdings"/>
              <a:buChar char="à"/>
              <a:defRPr/>
            </a:pPr>
            <a:r>
              <a:rPr lang="en-US" sz="1800" b="1" dirty="0">
                <a:solidFill>
                  <a:schemeClr val="tx1"/>
                </a:solidFill>
                <a:latin typeface="Arial" pitchFamily="34" charset="0"/>
                <a:cs typeface="Arial" pitchFamily="34" charset="0"/>
              </a:rPr>
              <a:t>Point (1)</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Rasio ≤ 1 </a:t>
            </a:r>
            <a:endParaRPr lang="en-US" sz="1800"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2 x Rasio.</a:t>
            </a:r>
            <a:endParaRPr lang="en-US" sz="1800" dirty="0">
              <a:solidFill>
                <a:schemeClr val="tx1"/>
              </a:solidFill>
              <a:latin typeface="Arial" pitchFamily="34" charset="0"/>
              <a:cs typeface="Arial" pitchFamily="34" charset="0"/>
            </a:endParaRPr>
          </a:p>
          <a:p>
            <a:pPr lvl="0">
              <a:spcBef>
                <a:spcPts val="0"/>
              </a:spcBef>
              <a:buClrTx/>
              <a:buSzTx/>
              <a:buNone/>
              <a:defRPr/>
            </a:pP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buNone/>
            </a:pPr>
            <a:endParaRPr lang="en-US" sz="1800" dirty="0">
              <a:solidFill>
                <a:schemeClr val="tx1"/>
              </a:solidFill>
              <a:latin typeface="Arial" pitchFamily="34" charset="0"/>
              <a:cs typeface="Arial" pitchFamily="34" charset="0"/>
            </a:endParaRPr>
          </a:p>
          <a:p>
            <a:endParaRPr lang="en-US" sz="1800" dirty="0">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3.1.6 INSTRUMEN DAN TATA CARA PENGUKURAN KEPUASAN MAHASISWA TERHADAP LAYANAN KEMAHASISWAAN</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err="1">
                <a:solidFill>
                  <a:schemeClr val="tx1"/>
                </a:solidFill>
                <a:latin typeface="Book Antiqua" pitchFamily="18" charset="0"/>
              </a:rPr>
              <a:t>Kuesioner</a:t>
            </a:r>
            <a:r>
              <a:rPr lang="en-US" sz="1600" dirty="0">
                <a:solidFill>
                  <a:schemeClr val="tx1"/>
                </a:solidFill>
                <a:latin typeface="Book Antiqua" pitchFamily="18" charset="0"/>
              </a:rPr>
              <a:t> </a:t>
            </a:r>
            <a:r>
              <a:rPr lang="en-US" sz="1600" dirty="0" err="1">
                <a:solidFill>
                  <a:schemeClr val="tx1"/>
                </a:solidFill>
                <a:latin typeface="Book Antiqua" pitchFamily="18" charset="0"/>
              </a:rPr>
              <a:t>di</a:t>
            </a:r>
            <a:r>
              <a:rPr lang="en-US" sz="1600" dirty="0">
                <a:solidFill>
                  <a:schemeClr val="tx1"/>
                </a:solidFill>
                <a:latin typeface="Book Antiqua" pitchFamily="18" charset="0"/>
              </a:rPr>
              <a:t> </a:t>
            </a:r>
            <a:r>
              <a:rPr lang="en-US" sz="1600" dirty="0" err="1">
                <a:solidFill>
                  <a:schemeClr val="tx1"/>
                </a:solidFill>
                <a:latin typeface="Book Antiqua" pitchFamily="18" charset="0"/>
              </a:rPr>
              <a:t>uji</a:t>
            </a:r>
            <a:r>
              <a:rPr lang="en-US" sz="1600" dirty="0">
                <a:solidFill>
                  <a:schemeClr val="tx1"/>
                </a:solidFill>
                <a:latin typeface="Book Antiqua" pitchFamily="18" charset="0"/>
              </a:rPr>
              <a:t> </a:t>
            </a:r>
            <a:r>
              <a:rPr lang="en-US" sz="1600" dirty="0" err="1">
                <a:solidFill>
                  <a:schemeClr val="tx1"/>
                </a:solidFill>
                <a:latin typeface="Book Antiqua" pitchFamily="18" charset="0"/>
              </a:rPr>
              <a:t>terlebih</a:t>
            </a:r>
            <a:r>
              <a:rPr lang="en-US" sz="1600" dirty="0">
                <a:solidFill>
                  <a:schemeClr val="tx1"/>
                </a:solidFill>
                <a:latin typeface="Book Antiqua" pitchFamily="18" charset="0"/>
              </a:rPr>
              <a:t> </a:t>
            </a:r>
            <a:r>
              <a:rPr lang="en-US" sz="1600" dirty="0" err="1">
                <a:solidFill>
                  <a:schemeClr val="tx1"/>
                </a:solidFill>
                <a:latin typeface="Book Antiqua" pitchFamily="18" charset="0"/>
              </a:rPr>
              <a:t>dahulu</a:t>
            </a:r>
            <a:endParaRPr lang="en-US" sz="1600" dirty="0">
              <a:solidFill>
                <a:schemeClr val="tx1"/>
              </a:solidFill>
              <a:latin typeface="Book Antiqua" pitchFamily="18" charset="0"/>
            </a:endParaRPr>
          </a:p>
          <a:p>
            <a:endParaRPr lang="en-US" sz="1600" dirty="0">
              <a:solidFill>
                <a:schemeClr val="tx1"/>
              </a:solidFill>
              <a:latin typeface="Book Antiqua" pitchFamily="18" charset="0"/>
            </a:endParaRPr>
          </a:p>
          <a:p>
            <a:r>
              <a:rPr lang="id-ID" sz="1600" dirty="0">
                <a:solidFill>
                  <a:schemeClr val="tx1"/>
                </a:solidFill>
                <a:latin typeface="Book Antiqua" pitchFamily="18" charset="0"/>
              </a:rPr>
              <a:t>Dilakukan dengan menyebarkan kuesioner</a:t>
            </a:r>
            <a:r>
              <a:rPr lang="en-US" sz="1600" dirty="0">
                <a:solidFill>
                  <a:schemeClr val="tx1"/>
                </a:solidFill>
                <a:latin typeface="Book Antiqua" pitchFamily="18" charset="0"/>
              </a:rPr>
              <a:t>. </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Dilakukan secara on-line </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Instrumen pengukuran kepuasan mahasiswa terhadap layanan kemahasiswaan yang</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sahih,</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andal</a:t>
            </a:r>
            <a:r>
              <a:rPr lang="fi-FI" sz="1800" dirty="0">
                <a:solidFill>
                  <a:srgbClr val="000000"/>
                </a:solidFill>
                <a:latin typeface="Arial" pitchFamily="34" charset="0"/>
                <a:ea typeface="Times New Roman"/>
                <a:cs typeface="Arial" pitchFamily="34" charset="0"/>
              </a:rPr>
              <a:t>,</a:t>
            </a:r>
          </a:p>
          <a:p>
            <a:pPr lvl="0">
              <a:spcBef>
                <a:spcPts val="0"/>
              </a:spcBef>
              <a:buClrTx/>
              <a:buSzTx/>
              <a:buNone/>
              <a:defRPr/>
            </a:pPr>
            <a:r>
              <a:rPr lang="fi-FI" sz="1800" dirty="0">
                <a:solidFill>
                  <a:srgbClr val="000000"/>
                </a:solidFill>
                <a:latin typeface="Arial" pitchFamily="34" charset="0"/>
                <a:ea typeface="Times New Roman"/>
                <a:cs typeface="Arial" pitchFamily="34" charset="0"/>
              </a:rPr>
              <a:t>	(3)   mudah digu</a:t>
            </a:r>
            <a:r>
              <a:rPr lang="id-ID" sz="1800" dirty="0">
                <a:solidFill>
                  <a:srgbClr val="000000"/>
                </a:solidFill>
                <a:latin typeface="Arial" pitchFamily="34" charset="0"/>
                <a:ea typeface="Times New Roman"/>
                <a:cs typeface="Arial" pitchFamily="34" charset="0"/>
              </a:rPr>
              <a:t>nakan,</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(4)   </a:t>
            </a:r>
            <a:r>
              <a:rPr lang="id-ID" sz="1800" dirty="0">
                <a:solidFill>
                  <a:srgbClr val="000000"/>
                </a:solidFill>
                <a:latin typeface="Arial" pitchFamily="34" charset="0"/>
                <a:ea typeface="Times New Roman"/>
                <a:cs typeface="Arial" pitchFamily="34" charset="0"/>
              </a:rPr>
              <a:t>dilaksanakan secara berkala setiap semester</a:t>
            </a:r>
            <a:endParaRPr lang="en-US" sz="1800" dirty="0">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Instrumen pengukuran kepuasan mahasiswa terhadap layanan kemahasiswaan yang</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id-ID" sz="1800" dirty="0">
                <a:solidFill>
                  <a:srgbClr val="000000"/>
                </a:solidFill>
                <a:latin typeface="Arial" pitchFamily="34" charset="0"/>
                <a:ea typeface="Times New Roman"/>
                <a:cs typeface="Arial" pitchFamily="34" charset="0"/>
              </a:rPr>
              <a:t>sahih,</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id-ID" sz="1800" dirty="0">
                <a:solidFill>
                  <a:srgbClr val="000000"/>
                </a:solidFill>
                <a:latin typeface="Arial" pitchFamily="34" charset="0"/>
                <a:ea typeface="Times New Roman"/>
                <a:cs typeface="Arial" pitchFamily="34" charset="0"/>
              </a:rPr>
              <a:t>andal</a:t>
            </a:r>
            <a:r>
              <a:rPr lang="fi-FI"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namun </a:t>
            </a:r>
            <a:r>
              <a:rPr lang="fi-FI" sz="1800" dirty="0">
                <a:solidFill>
                  <a:srgbClr val="000000"/>
                </a:solidFill>
                <a:latin typeface="Arial" pitchFamily="34" charset="0"/>
                <a:ea typeface="Times New Roman"/>
                <a:cs typeface="Arial" pitchFamily="34" charset="0"/>
              </a:rPr>
              <a:t>tidak mudah digunakan</a:t>
            </a:r>
            <a:r>
              <a:rPr lang="id-ID" sz="1800" dirty="0">
                <a:solidFill>
                  <a:srgbClr val="000000"/>
                </a:solidFill>
                <a:latin typeface="Arial" pitchFamily="34" charset="0"/>
                <a:ea typeface="Times New Roman"/>
                <a:cs typeface="Arial" pitchFamily="34" charset="0"/>
              </a:rPr>
              <a:t>,</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id-ID" sz="1800" dirty="0">
                <a:solidFill>
                  <a:srgbClr val="000000"/>
                </a:solidFill>
                <a:latin typeface="Arial" pitchFamily="34" charset="0"/>
                <a:ea typeface="Times New Roman"/>
                <a:cs typeface="Arial" pitchFamily="34" charset="0"/>
              </a:rPr>
              <a:t>dilaksanakan secara berkala minimal setiap tahun</a:t>
            </a:r>
            <a:endParaRPr lang="en-US" sz="1800" dirty="0">
              <a:latin typeface="Arial" pitchFamily="34" charset="0"/>
              <a:cs typeface="Arial" pitchFamily="34" charset="0"/>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p:txBody>
      </p:sp>
      <p:sp>
        <p:nvSpPr>
          <p:cNvPr id="6" name="Rectangle 5"/>
          <p:cNvSpPr/>
          <p:nvPr/>
        </p:nvSpPr>
        <p:spPr>
          <a:xfrm>
            <a:off x="7086600" y="0"/>
            <a:ext cx="20574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4075" indent="-854075"/>
            <a:r>
              <a:rPr lang="en-US" sz="2000" b="1" dirty="0">
                <a:solidFill>
                  <a:schemeClr val="tx1"/>
                </a:solidFill>
                <a:latin typeface="Cambria" pitchFamily="18" charset="0"/>
              </a:rPr>
              <a:t>3.1.5.2 RASIO JUMLAH MAHASISWA YANG MENDAFTAR ULANG TERHADAP JUMLAH MAHASISWA YANG LULUS SELEKSI</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81635" indent="-381635">
              <a:spcAft>
                <a:spcPts val="0"/>
              </a:spcAft>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B</a:t>
            </a:r>
            <a:r>
              <a:rPr lang="id-ID" sz="1600" dirty="0">
                <a:solidFill>
                  <a:srgbClr val="000000"/>
                </a:solidFill>
                <a:latin typeface="Book Antiqua" pitchFamily="18" charset="0"/>
                <a:ea typeface="Times New Roman"/>
              </a:rPr>
              <a:t> = Jumlah mahasiswa dari semua jenjang pendidikan yang lulus seleksi </a:t>
            </a:r>
            <a:endParaRPr lang="en-US" sz="1600" dirty="0">
              <a:solidFill>
                <a:srgbClr val="000000"/>
              </a:solidFill>
              <a:latin typeface="Book Antiqua" pitchFamily="18" charset="0"/>
              <a:ea typeface="Times New Roman"/>
            </a:endParaRPr>
          </a:p>
          <a:p>
            <a:pPr marL="381635" indent="-381635">
              <a:spcAft>
                <a:spcPts val="0"/>
              </a:spcAft>
            </a:pPr>
            <a:endParaRPr lang="id-ID" sz="1600" dirty="0">
              <a:latin typeface="Book Antiqua" pitchFamily="18" charset="0"/>
              <a:ea typeface="Times New Roman"/>
            </a:endParaRPr>
          </a:p>
          <a:p>
            <a:pPr marL="381635" indent="-381635">
              <a:spcAft>
                <a:spcPts val="0"/>
              </a:spcAft>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C</a:t>
            </a:r>
            <a:r>
              <a:rPr lang="id-ID" sz="1600" dirty="0">
                <a:solidFill>
                  <a:srgbClr val="000000"/>
                </a:solidFill>
                <a:latin typeface="Book Antiqua" pitchFamily="18" charset="0"/>
                <a:ea typeface="Times New Roman"/>
              </a:rPr>
              <a:t> = Jumlah mahasiswa baru bukan transfer dari semua jenjang pendidikan </a:t>
            </a:r>
            <a:endParaRPr lang="en-US" sz="1600" dirty="0">
              <a:solidFill>
                <a:srgbClr val="000000"/>
              </a:solidFill>
              <a:latin typeface="Book Antiqua" pitchFamily="18" charset="0"/>
              <a:ea typeface="Times New Roman"/>
            </a:endParaRPr>
          </a:p>
          <a:p>
            <a:pPr marL="381635" indent="-381635">
              <a:spcAft>
                <a:spcPts val="0"/>
              </a:spcAft>
            </a:pPr>
            <a:endParaRPr lang="id-ID" sz="1600" dirty="0">
              <a:latin typeface="Book Antiqua" pitchFamily="18" charset="0"/>
              <a:ea typeface="Times New Roman"/>
            </a:endParaRPr>
          </a:p>
          <a:p>
            <a:pPr marL="344488" indent="-344488">
              <a:spcAft>
                <a:spcPts val="0"/>
              </a:spcAft>
            </a:pPr>
            <a:r>
              <a:rPr lang="id-ID" sz="1600" dirty="0">
                <a:solidFill>
                  <a:srgbClr val="000000"/>
                </a:solidFill>
                <a:latin typeface="Book Antiqua" pitchFamily="18" charset="0"/>
                <a:ea typeface="Times New Roman"/>
              </a:rPr>
              <a:t>Rasio = (N</a:t>
            </a:r>
            <a:r>
              <a:rPr lang="id-ID" sz="1600" baseline="-25000" dirty="0">
                <a:solidFill>
                  <a:srgbClr val="000000"/>
                </a:solidFill>
                <a:latin typeface="Book Antiqua" pitchFamily="18" charset="0"/>
                <a:ea typeface="Times New Roman"/>
              </a:rPr>
              <a:t>C</a:t>
            </a: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B</a:t>
            </a:r>
            <a:r>
              <a:rPr lang="id-ID" sz="1600" dirty="0">
                <a:solidFill>
                  <a:srgbClr val="000000"/>
                </a:solidFill>
                <a:latin typeface="Book Antiqua" pitchFamily="18" charset="0"/>
                <a:ea typeface="Times New Roman"/>
              </a:rPr>
              <a:t>) x 100%</a:t>
            </a:r>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rmAutofit/>
          </a:bodyPr>
          <a:lstStyle/>
          <a:p>
            <a:pPr>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4</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Jika Rasio ≥ 95%</a:t>
            </a:r>
            <a:endParaRPr lang="en-US" sz="1800" dirty="0">
              <a:solidFill>
                <a:srgbClr val="000000"/>
              </a:solidFill>
              <a:latin typeface="Arial"/>
              <a:ea typeface="Times New Roman"/>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maka skor = 4</a:t>
            </a:r>
            <a:endParaRPr lang="en-US" sz="1800" dirty="0"/>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 </a:t>
            </a:r>
            <a:r>
              <a:rPr lang="en-US" sz="1800" b="1" dirty="0">
                <a:solidFill>
                  <a:schemeClr val="tx1"/>
                </a:solidFill>
                <a:latin typeface="Arial" pitchFamily="34" charset="0"/>
                <a:cs typeface="Arial" pitchFamily="34" charset="0"/>
              </a:rPr>
              <a:t>Point (2), </a:t>
            </a:r>
            <a:r>
              <a:rPr lang="en-US" sz="1800" b="1" dirty="0" err="1">
                <a:solidFill>
                  <a:schemeClr val="tx1"/>
                </a:solidFill>
                <a:latin typeface="Arial" pitchFamily="34" charset="0"/>
                <a:cs typeface="Arial" pitchFamily="34" charset="0"/>
              </a:rPr>
              <a:t>dan</a:t>
            </a:r>
            <a:r>
              <a:rPr lang="en-US" sz="1800" b="1" dirty="0">
                <a:solidFill>
                  <a:schemeClr val="tx1"/>
                </a:solidFill>
                <a:latin typeface="Arial" pitchFamily="34" charset="0"/>
                <a:cs typeface="Arial" pitchFamily="34" charset="0"/>
              </a:rPr>
              <a:t> Point (1)</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Jika 25% &lt; Rasio &lt; 95%</a:t>
            </a:r>
            <a:endParaRPr lang="en-US" sz="1800" dirty="0">
              <a:solidFill>
                <a:srgbClr val="000000"/>
              </a:solidFill>
              <a:latin typeface="Arial"/>
              <a:ea typeface="Times New Roman"/>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maka skor = ((40 x Rasio)–10)/7</a:t>
            </a:r>
            <a:endParaRPr lang="en-US" sz="1800" dirty="0">
              <a:solidFill>
                <a:schemeClr val="tx1"/>
              </a:solidFill>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dirty="0">
                <a:solidFill>
                  <a:srgbClr val="000000"/>
                </a:solidFill>
                <a:latin typeface="Arial"/>
                <a:ea typeface="Times New Roman"/>
              </a:rPr>
              <a:t>Jika Rasio ≤ 25%</a:t>
            </a:r>
            <a:endParaRPr lang="en-US" sz="1800" dirty="0">
              <a:solidFill>
                <a:srgbClr val="000000"/>
              </a:solidFill>
              <a:latin typeface="Arial"/>
              <a:ea typeface="Times New Roman"/>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maka</a:t>
            </a:r>
            <a:r>
              <a:rPr lang="en-US" sz="1800" dirty="0">
                <a:solidFill>
                  <a:srgbClr val="000000"/>
                </a:solidFill>
                <a:latin typeface="Arial"/>
                <a:ea typeface="Times New Roman"/>
              </a:rPr>
              <a:t> </a:t>
            </a:r>
            <a:r>
              <a:rPr lang="id-ID" sz="1800" dirty="0">
                <a:solidFill>
                  <a:srgbClr val="000000"/>
                </a:solidFill>
                <a:latin typeface="Arial"/>
                <a:ea typeface="Times New Roman"/>
              </a:rPr>
              <a:t>skor = 0</a:t>
            </a:r>
            <a:endParaRPr lang="en-US" sz="1800" dirty="0">
              <a:solidFill>
                <a:schemeClr val="tx1"/>
              </a:solidFill>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buNone/>
            </a:pPr>
            <a:endParaRPr lang="en-US" sz="1800" dirty="0">
              <a:solidFill>
                <a:schemeClr val="tx1"/>
              </a:solidFill>
              <a:latin typeface="Arial" pitchFamily="34" charset="0"/>
              <a:cs typeface="Arial" pitchFamily="34" charset="0"/>
            </a:endParaRPr>
          </a:p>
          <a:p>
            <a:endParaRPr lang="en-US" sz="1800" dirty="0"/>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4075" indent="-854075"/>
            <a:r>
              <a:rPr lang="en-US" sz="2000" b="1" dirty="0">
                <a:solidFill>
                  <a:schemeClr val="tx1"/>
                </a:solidFill>
                <a:latin typeface="Cambria" pitchFamily="18" charset="0"/>
              </a:rPr>
              <a:t>3.1.5.3 RASIO JUMLAH MAHASISWA BARU TRANSFER TERHADAP JUMLAH MAHASISWA BARU BUKAN TRANSFER</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81635" indent="-381635">
              <a:spcAft>
                <a:spcPts val="0"/>
              </a:spcAft>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C</a:t>
            </a:r>
            <a:r>
              <a:rPr lang="id-ID" sz="1600" dirty="0">
                <a:solidFill>
                  <a:srgbClr val="000000"/>
                </a:solidFill>
                <a:latin typeface="Book Antiqua" pitchFamily="18" charset="0"/>
                <a:ea typeface="Times New Roman"/>
              </a:rPr>
              <a:t> = Jumlah mahasiswa baru bukan transfer dari semua jenjang pendidikan </a:t>
            </a:r>
            <a:endParaRPr lang="en-US" sz="1600" dirty="0">
              <a:solidFill>
                <a:srgbClr val="000000"/>
              </a:solidFill>
              <a:latin typeface="Book Antiqua" pitchFamily="18" charset="0"/>
              <a:ea typeface="Times New Roman"/>
            </a:endParaRPr>
          </a:p>
          <a:p>
            <a:pPr marL="381635" indent="-381635">
              <a:spcAft>
                <a:spcPts val="0"/>
              </a:spcAft>
            </a:pPr>
            <a:endParaRPr lang="id-ID" sz="1600" dirty="0">
              <a:latin typeface="Book Antiqua" pitchFamily="18" charset="0"/>
              <a:ea typeface="Times New Roman"/>
            </a:endParaRPr>
          </a:p>
          <a:p>
            <a:pPr marL="381635" indent="-381635">
              <a:spcAft>
                <a:spcPts val="0"/>
              </a:spcAft>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D</a:t>
            </a:r>
            <a:r>
              <a:rPr lang="id-ID" sz="1600" dirty="0">
                <a:solidFill>
                  <a:srgbClr val="000000"/>
                </a:solidFill>
                <a:latin typeface="Book Antiqua" pitchFamily="18" charset="0"/>
                <a:ea typeface="Times New Roman"/>
              </a:rPr>
              <a:t> = Jumlah mahasiswa baru  transfer dari semua jenjang pendidikan </a:t>
            </a:r>
            <a:endParaRPr lang="en-US" sz="1600" dirty="0">
              <a:solidFill>
                <a:srgbClr val="000000"/>
              </a:solidFill>
              <a:latin typeface="Book Antiqua" pitchFamily="18" charset="0"/>
              <a:ea typeface="Times New Roman"/>
            </a:endParaRPr>
          </a:p>
          <a:p>
            <a:pPr marL="381635" indent="-381635">
              <a:spcAft>
                <a:spcPts val="0"/>
              </a:spcAft>
            </a:pPr>
            <a:endParaRPr lang="id-ID" sz="1600" dirty="0">
              <a:latin typeface="Book Antiqua" pitchFamily="18" charset="0"/>
              <a:ea typeface="Times New Roman"/>
            </a:endParaRPr>
          </a:p>
          <a:p>
            <a:pPr marL="21590" indent="-21590">
              <a:spcAft>
                <a:spcPts val="0"/>
              </a:spcAft>
              <a:buNone/>
            </a:pPr>
            <a:r>
              <a:rPr lang="id-ID" sz="1600" dirty="0">
                <a:solidFill>
                  <a:srgbClr val="000000"/>
                </a:solidFill>
                <a:latin typeface="Book Antiqua" pitchFamily="18" charset="0"/>
                <a:ea typeface="Times New Roman"/>
              </a:rPr>
              <a:t>Rasio = (N</a:t>
            </a:r>
            <a:r>
              <a:rPr lang="id-ID" sz="1600" baseline="-25000" dirty="0">
                <a:solidFill>
                  <a:srgbClr val="000000"/>
                </a:solidFill>
                <a:latin typeface="Book Antiqua" pitchFamily="18" charset="0"/>
                <a:ea typeface="Times New Roman"/>
              </a:rPr>
              <a:t>D</a:t>
            </a: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C</a:t>
            </a:r>
            <a:r>
              <a:rPr lang="id-ID" sz="1600" dirty="0">
                <a:solidFill>
                  <a:srgbClr val="000000"/>
                </a:solidFill>
                <a:latin typeface="Book Antiqua" pitchFamily="18" charset="0"/>
                <a:ea typeface="Times New Roman"/>
              </a:rPr>
              <a:t>)</a:t>
            </a:r>
            <a:endParaRPr lang="id-ID" sz="1600" dirty="0">
              <a:latin typeface="Book Antiqua" pitchFamily="18" charset="0"/>
              <a:ea typeface="Times New Roman"/>
            </a:endParaRPr>
          </a:p>
        </p:txBody>
      </p:sp>
      <p:sp>
        <p:nvSpPr>
          <p:cNvPr id="18" name="Content Placeholder 17"/>
          <p:cNvSpPr>
            <a:spLocks noGrp="1"/>
          </p:cNvSpPr>
          <p:nvPr>
            <p:ph idx="1"/>
          </p:nvPr>
        </p:nvSpPr>
        <p:spPr>
          <a:xfrm>
            <a:off x="0" y="1524000"/>
            <a:ext cx="7162800" cy="5334000"/>
          </a:xfrm>
          <a:solidFill>
            <a:schemeClr val="bg1"/>
          </a:solidFill>
        </p:spPr>
        <p:txBody>
          <a:bodyPr>
            <a:normAutofit/>
          </a:bodyPr>
          <a:lstStyle/>
          <a:p>
            <a:pPr>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4</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Jika Rasio ≤ 0.25</a:t>
            </a:r>
            <a:endParaRPr lang="en-US" sz="1800" dirty="0">
              <a:solidFill>
                <a:srgbClr val="000000"/>
              </a:solidFill>
              <a:latin typeface="Arial"/>
              <a:ea typeface="Times New Roman"/>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maka skor = 4.</a:t>
            </a:r>
            <a:endParaRPr lang="en-US" sz="1800" dirty="0"/>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 </a:t>
            </a:r>
            <a:r>
              <a:rPr lang="en-US" sz="1800" b="1" dirty="0">
                <a:solidFill>
                  <a:schemeClr val="tx1"/>
                </a:solidFill>
                <a:latin typeface="Arial" pitchFamily="34" charset="0"/>
                <a:cs typeface="Arial" pitchFamily="34" charset="0"/>
              </a:rPr>
              <a:t>Point (2), </a:t>
            </a:r>
            <a:r>
              <a:rPr lang="en-US" sz="1800" b="1" dirty="0" err="1">
                <a:solidFill>
                  <a:schemeClr val="tx1"/>
                </a:solidFill>
                <a:latin typeface="Arial" pitchFamily="34" charset="0"/>
                <a:cs typeface="Arial" pitchFamily="34" charset="0"/>
              </a:rPr>
              <a:t>dan</a:t>
            </a:r>
            <a:r>
              <a:rPr lang="en-US" sz="1800" b="1" dirty="0">
                <a:solidFill>
                  <a:schemeClr val="tx1"/>
                </a:solidFill>
                <a:latin typeface="Arial" pitchFamily="34" charset="0"/>
                <a:cs typeface="Arial" pitchFamily="34" charset="0"/>
              </a:rPr>
              <a:t> Point (1)</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Jika 0.25 &lt; Rasio &lt; 1.25</a:t>
            </a:r>
            <a:endParaRPr lang="en-US" sz="2000" dirty="0">
              <a:solidFill>
                <a:schemeClr val="tx1"/>
              </a:solidFill>
              <a:latin typeface="Times New Roman"/>
              <a:ea typeface="Times New Roman"/>
            </a:endParaRPr>
          </a:p>
          <a:p>
            <a:pPr lvl="0">
              <a:spcBef>
                <a:spcPts val="0"/>
              </a:spcBef>
              <a:buClrTx/>
              <a:buSzTx/>
              <a:buNone/>
              <a:defRPr/>
            </a:pPr>
            <a:r>
              <a:rPr lang="en-US" sz="2000" dirty="0">
                <a:solidFill>
                  <a:schemeClr val="tx1"/>
                </a:solidFill>
                <a:latin typeface="Times New Roman"/>
                <a:ea typeface="Times New Roman"/>
              </a:rPr>
              <a:t>	</a:t>
            </a:r>
            <a:r>
              <a:rPr lang="id-ID" sz="1800" dirty="0">
                <a:solidFill>
                  <a:srgbClr val="000000"/>
                </a:solidFill>
                <a:latin typeface="Arial"/>
                <a:ea typeface="Times New Roman"/>
              </a:rPr>
              <a:t>maka skor = 5 – (4 x Rasio)</a:t>
            </a:r>
            <a:endParaRPr lang="en-US" sz="1800" dirty="0">
              <a:solidFill>
                <a:schemeClr val="tx1"/>
              </a:solidFill>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dirty="0">
                <a:solidFill>
                  <a:srgbClr val="000000"/>
                </a:solidFill>
                <a:latin typeface="Arial"/>
                <a:ea typeface="Times New Roman"/>
              </a:rPr>
              <a:t>Jika Rasio ≥ 1.25</a:t>
            </a:r>
            <a:endParaRPr lang="en-US" sz="1800" dirty="0">
              <a:solidFill>
                <a:srgbClr val="000000"/>
              </a:solidFill>
              <a:latin typeface="Arial"/>
              <a:ea typeface="Times New Roman"/>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maka skor = 0.</a:t>
            </a:r>
            <a:endParaRPr lang="en-US" sz="1800" dirty="0">
              <a:solidFill>
                <a:schemeClr val="tx1"/>
              </a:solidFill>
            </a:endParaRPr>
          </a:p>
          <a:p>
            <a:pPr lvl="0">
              <a:spcBef>
                <a:spcPts val="0"/>
              </a:spcBef>
              <a:buClrTx/>
              <a:buSzTx/>
              <a:buNone/>
              <a:defRPr/>
            </a:pP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buNone/>
            </a:pPr>
            <a:endParaRPr lang="en-US" sz="1800" dirty="0">
              <a:solidFill>
                <a:schemeClr val="tx1"/>
              </a:solidFill>
              <a:latin typeface="Arial" pitchFamily="34" charset="0"/>
              <a:cs typeface="Arial" pitchFamily="34" charset="0"/>
            </a:endParaRPr>
          </a:p>
          <a:p>
            <a:endParaRPr lang="en-US" sz="1800" dirty="0"/>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3.1.6 INSTRUMEN DAN TATA CARA PENGUKURAN KEPUASAN MAHASISWA TERHADAP LAYANAN KEMAHASISWAAN</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err="1">
                <a:solidFill>
                  <a:schemeClr val="tx1"/>
                </a:solidFill>
                <a:latin typeface="Book Antiqua" pitchFamily="18" charset="0"/>
              </a:rPr>
              <a:t>Kuesioner</a:t>
            </a:r>
            <a:r>
              <a:rPr lang="en-US" sz="1600" dirty="0">
                <a:solidFill>
                  <a:schemeClr val="tx1"/>
                </a:solidFill>
                <a:latin typeface="Book Antiqua" pitchFamily="18" charset="0"/>
              </a:rPr>
              <a:t> </a:t>
            </a:r>
            <a:r>
              <a:rPr lang="en-US" sz="1600" dirty="0" err="1">
                <a:solidFill>
                  <a:schemeClr val="tx1"/>
                </a:solidFill>
                <a:latin typeface="Book Antiqua" pitchFamily="18" charset="0"/>
              </a:rPr>
              <a:t>di</a:t>
            </a:r>
            <a:r>
              <a:rPr lang="en-US" sz="1600" dirty="0">
                <a:solidFill>
                  <a:schemeClr val="tx1"/>
                </a:solidFill>
                <a:latin typeface="Book Antiqua" pitchFamily="18" charset="0"/>
              </a:rPr>
              <a:t> </a:t>
            </a:r>
            <a:r>
              <a:rPr lang="en-US" sz="1600" dirty="0" err="1">
                <a:solidFill>
                  <a:schemeClr val="tx1"/>
                </a:solidFill>
                <a:latin typeface="Book Antiqua" pitchFamily="18" charset="0"/>
              </a:rPr>
              <a:t>uji</a:t>
            </a:r>
            <a:r>
              <a:rPr lang="en-US" sz="1600" dirty="0">
                <a:solidFill>
                  <a:schemeClr val="tx1"/>
                </a:solidFill>
                <a:latin typeface="Book Antiqua" pitchFamily="18" charset="0"/>
              </a:rPr>
              <a:t> </a:t>
            </a:r>
            <a:r>
              <a:rPr lang="en-US" sz="1600" dirty="0" err="1">
                <a:solidFill>
                  <a:schemeClr val="tx1"/>
                </a:solidFill>
                <a:latin typeface="Book Antiqua" pitchFamily="18" charset="0"/>
              </a:rPr>
              <a:t>terlebih</a:t>
            </a:r>
            <a:r>
              <a:rPr lang="en-US" sz="1600" dirty="0">
                <a:solidFill>
                  <a:schemeClr val="tx1"/>
                </a:solidFill>
                <a:latin typeface="Book Antiqua" pitchFamily="18" charset="0"/>
              </a:rPr>
              <a:t> </a:t>
            </a:r>
            <a:r>
              <a:rPr lang="en-US" sz="1600" dirty="0" err="1">
                <a:solidFill>
                  <a:schemeClr val="tx1"/>
                </a:solidFill>
                <a:latin typeface="Book Antiqua" pitchFamily="18" charset="0"/>
              </a:rPr>
              <a:t>dahulu</a:t>
            </a:r>
            <a:endParaRPr lang="en-US" sz="1600" dirty="0">
              <a:solidFill>
                <a:schemeClr val="tx1"/>
              </a:solidFill>
              <a:latin typeface="Book Antiqua" pitchFamily="18" charset="0"/>
            </a:endParaRPr>
          </a:p>
          <a:p>
            <a:endParaRPr lang="en-US" sz="1600" dirty="0">
              <a:solidFill>
                <a:schemeClr val="tx1"/>
              </a:solidFill>
              <a:latin typeface="Book Antiqua" pitchFamily="18" charset="0"/>
            </a:endParaRPr>
          </a:p>
          <a:p>
            <a:r>
              <a:rPr lang="id-ID" sz="1600" dirty="0">
                <a:solidFill>
                  <a:schemeClr val="tx1"/>
                </a:solidFill>
                <a:latin typeface="Book Antiqua" pitchFamily="18" charset="0"/>
              </a:rPr>
              <a:t>Dilakukan dengan menyebarkan kuesioner</a:t>
            </a:r>
            <a:r>
              <a:rPr lang="en-US" sz="1600" dirty="0">
                <a:solidFill>
                  <a:schemeClr val="tx1"/>
                </a:solidFill>
                <a:latin typeface="Book Antiqua" pitchFamily="18" charset="0"/>
              </a:rPr>
              <a:t>. </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Dilakukan secara on-line</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(2)</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I</a:t>
            </a:r>
            <a:r>
              <a:rPr lang="fi-FI" sz="1800" dirty="0">
                <a:solidFill>
                  <a:srgbClr val="000000"/>
                </a:solidFill>
                <a:latin typeface="Arial" pitchFamily="34" charset="0"/>
                <a:ea typeface="Times New Roman"/>
                <a:cs typeface="Arial" pitchFamily="34" charset="0"/>
              </a:rPr>
              <a:t>nstrumen untuk mengukur kepuasan mahasiswa terhadap layanan kemahasiswaan, yang </a:t>
            </a:r>
            <a:r>
              <a:rPr lang="id-ID" sz="1800" dirty="0">
                <a:solidFill>
                  <a:srgbClr val="000000"/>
                </a:solidFill>
                <a:latin typeface="Arial" pitchFamily="34" charset="0"/>
                <a:ea typeface="Times New Roman"/>
                <a:cs typeface="Arial" pitchFamily="34" charset="0"/>
              </a:rPr>
              <a:t>sahih,  </a:t>
            </a:r>
            <a:r>
              <a:rPr lang="fi-FI" sz="1800" dirty="0">
                <a:solidFill>
                  <a:srgbClr val="000000"/>
                </a:solidFill>
                <a:latin typeface="Arial" pitchFamily="34" charset="0"/>
                <a:ea typeface="Times New Roman"/>
                <a:cs typeface="Arial" pitchFamily="34" charset="0"/>
              </a:rPr>
              <a:t>tetapi </a:t>
            </a:r>
            <a:r>
              <a:rPr lang="id-ID" sz="1800" dirty="0">
                <a:solidFill>
                  <a:srgbClr val="000000"/>
                </a:solidFill>
                <a:latin typeface="Arial" pitchFamily="34" charset="0"/>
                <a:ea typeface="Times New Roman"/>
                <a:cs typeface="Arial" pitchFamily="34" charset="0"/>
              </a:rPr>
              <a:t>kurang andal atau tidak berkala.</a:t>
            </a:r>
            <a:endParaRPr lang="id-ID" sz="1800" dirty="0">
              <a:solidFill>
                <a:schemeClr val="tx1"/>
              </a:solidFill>
              <a:latin typeface="Arial" pitchFamily="34" charset="0"/>
              <a:ea typeface="Times New Roman"/>
              <a:cs typeface="Arial" pitchFamily="34" charset="0"/>
            </a:endParaRPr>
          </a:p>
          <a:p>
            <a:pPr lvl="0">
              <a:spcBef>
                <a:spcPts val="0"/>
              </a:spcBef>
              <a:buClrTx/>
              <a:buSzTx/>
              <a:buNone/>
              <a:defRPr/>
            </a:pP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(1)</a:t>
            </a:r>
          </a:p>
          <a:p>
            <a:pPr>
              <a:spcBef>
                <a:spcPts val="0"/>
              </a:spcBef>
              <a:buClrTx/>
              <a:buSzTx/>
              <a:buNone/>
              <a:defRPr/>
            </a:pPr>
            <a:r>
              <a:rPr lang="fi-FI" sz="1800" dirty="0">
                <a:solidFill>
                  <a:srgbClr val="000000"/>
                </a:solidFill>
                <a:latin typeface="Arial" pitchFamily="34" charset="0"/>
                <a:ea typeface="Times New Roman"/>
                <a:cs typeface="Arial" pitchFamily="34" charset="0"/>
              </a:rPr>
              <a:t>	Tidak </a:t>
            </a:r>
            <a:r>
              <a:rPr lang="id-ID" sz="1800" dirty="0">
                <a:solidFill>
                  <a:srgbClr val="000000"/>
                </a:solidFill>
                <a:latin typeface="Arial" pitchFamily="34" charset="0"/>
                <a:ea typeface="Times New Roman"/>
                <a:cs typeface="Arial" pitchFamily="34" charset="0"/>
              </a:rPr>
              <a:t>memiliki i</a:t>
            </a:r>
            <a:r>
              <a:rPr lang="fi-FI" sz="1800" dirty="0">
                <a:solidFill>
                  <a:srgbClr val="000000"/>
                </a:solidFill>
                <a:latin typeface="Arial" pitchFamily="34" charset="0"/>
                <a:ea typeface="Times New Roman"/>
                <a:cs typeface="Arial" pitchFamily="34" charset="0"/>
              </a:rPr>
              <a:t>nstrumen untuk mengukur kepuasan mahasiswa terhadap layanan kemahasiswaan</a:t>
            </a:r>
            <a:r>
              <a:rPr lang="id-ID" sz="1800" dirty="0">
                <a:solidFill>
                  <a:srgbClr val="000000"/>
                </a:solidFill>
                <a:latin typeface="Arial" pitchFamily="34" charset="0"/>
                <a:ea typeface="Times New Roman"/>
                <a:cs typeface="Arial" pitchFamily="34" charset="0"/>
              </a:rPr>
              <a:t>.</a:t>
            </a:r>
            <a:endParaRPr lang="en-US" sz="1800" dirty="0">
              <a:solidFill>
                <a:schemeClr val="tx1"/>
              </a:solidFill>
              <a:latin typeface="Arial" pitchFamily="34" charset="0"/>
              <a:cs typeface="Arial" pitchFamily="34" charset="0"/>
            </a:endParaRPr>
          </a:p>
          <a:p>
            <a:pPr lvl="0">
              <a:spcBef>
                <a:spcPts val="0"/>
              </a:spcBef>
              <a:buClrTx/>
              <a:buSzTx/>
              <a:buFont typeface="Wingdings"/>
              <a:buChar char="à"/>
              <a:defRPr/>
            </a:pP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spcBef>
                <a:spcPts val="0"/>
              </a:spcBef>
              <a:buNone/>
            </a:pPr>
            <a:endParaRPr lang="en-US" sz="1800" dirty="0">
              <a:solidFill>
                <a:schemeClr val="tx1"/>
              </a:solidFill>
              <a:latin typeface="Arial" pitchFamily="34" charset="0"/>
              <a:cs typeface="Arial" pitchFamily="34" charset="0"/>
            </a:endParaRPr>
          </a:p>
          <a:p>
            <a:pPr>
              <a:spcBef>
                <a:spcPts val="0"/>
              </a:spcBef>
            </a:pPr>
            <a:endParaRPr lang="en-US" sz="1800" dirty="0">
              <a:latin typeface="Arial" pitchFamily="34" charset="0"/>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69342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3.1.7 HASIL PELAKSANAAN SURVEI KEPUASAN MAHASISWA TERHADAP LAYANAN KEGIATAN KEMAHASISWAAN, DAN TINDAK LANJUTNYA</a:t>
            </a:r>
          </a:p>
        </p:txBody>
      </p:sp>
      <p:sp>
        <p:nvSpPr>
          <p:cNvPr id="16" name="Rectangle 15"/>
          <p:cNvSpPr/>
          <p:nvPr/>
        </p:nvSpPr>
        <p:spPr>
          <a:xfrm>
            <a:off x="6934200" y="1524000"/>
            <a:ext cx="22098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500" dirty="0">
                <a:solidFill>
                  <a:schemeClr val="tx1"/>
                </a:solidFill>
                <a:latin typeface="Book Antiqua" pitchFamily="18" charset="0"/>
              </a:rPr>
              <a:t>Kepuasaan mahasiswa</a:t>
            </a:r>
          </a:p>
          <a:p>
            <a:pPr marL="165100" indent="-165100">
              <a:buFont typeface="Wingdings" pitchFamily="2" charset="2"/>
              <a:buChar char="ü"/>
            </a:pPr>
            <a:r>
              <a:rPr lang="id-ID" sz="1500" dirty="0">
                <a:solidFill>
                  <a:schemeClr val="tx1"/>
                </a:solidFill>
                <a:latin typeface="Book Antiqua" pitchFamily="18" charset="0"/>
              </a:rPr>
              <a:t>Nilai Kinerja Dosen</a:t>
            </a:r>
          </a:p>
          <a:p>
            <a:pPr marL="165100" indent="-165100">
              <a:buFont typeface="Wingdings" pitchFamily="2" charset="2"/>
              <a:buChar char="ü"/>
            </a:pPr>
            <a:r>
              <a:rPr lang="id-ID" sz="1500" dirty="0">
                <a:solidFill>
                  <a:schemeClr val="tx1"/>
                </a:solidFill>
                <a:latin typeface="Book Antiqua" pitchFamily="18" charset="0"/>
              </a:rPr>
              <a:t>Pelayanan kepada mahasiswa</a:t>
            </a:r>
          </a:p>
          <a:p>
            <a:pPr marL="165100" indent="-165100">
              <a:buFont typeface="Wingdings" pitchFamily="2" charset="2"/>
              <a:buChar char="ü"/>
            </a:pPr>
            <a:r>
              <a:rPr lang="id-ID" sz="1500" dirty="0">
                <a:solidFill>
                  <a:schemeClr val="tx1"/>
                </a:solidFill>
                <a:latin typeface="Book Antiqua" pitchFamily="18" charset="0"/>
              </a:rPr>
              <a:t>Kepuasan mahasiswa untuk </a:t>
            </a:r>
            <a:r>
              <a:rPr lang="id-ID" sz="1500" i="1" dirty="0">
                <a:solidFill>
                  <a:schemeClr val="tx1"/>
                </a:solidFill>
                <a:latin typeface="Book Antiqua" pitchFamily="18" charset="0"/>
              </a:rPr>
              <a:t>softskill</a:t>
            </a:r>
          </a:p>
          <a:p>
            <a:endParaRPr lang="id-ID" sz="1500" i="1" dirty="0">
              <a:solidFill>
                <a:schemeClr val="tx1"/>
              </a:solidFill>
              <a:latin typeface="Book Antiqua" pitchFamily="18" charset="0"/>
            </a:endParaRPr>
          </a:p>
          <a:p>
            <a:r>
              <a:rPr lang="id-ID" sz="1500" dirty="0">
                <a:solidFill>
                  <a:schemeClr val="tx1"/>
                </a:solidFill>
                <a:latin typeface="Book Antiqua" pitchFamily="18" charset="0"/>
              </a:rPr>
              <a:t>Kuesioner diuji (Validitas dan reabilitas)</a:t>
            </a:r>
          </a:p>
          <a:p>
            <a:endParaRPr lang="id-ID" sz="1500" dirty="0">
              <a:solidFill>
                <a:schemeClr val="tx1"/>
              </a:solidFill>
              <a:latin typeface="Book Antiqua" pitchFamily="18" charset="0"/>
            </a:endParaRPr>
          </a:p>
          <a:p>
            <a:r>
              <a:rPr lang="id-ID" sz="1500" dirty="0">
                <a:solidFill>
                  <a:schemeClr val="tx1"/>
                </a:solidFill>
                <a:latin typeface="Book Antiqua" pitchFamily="18" charset="0"/>
              </a:rPr>
              <a:t>Hasil survey disampaikan dalam Rapat Tinjauan Mutu untuk tindak lanjut</a:t>
            </a:r>
          </a:p>
        </p:txBody>
      </p:sp>
      <p:sp>
        <p:nvSpPr>
          <p:cNvPr id="18" name="Content Placeholder 17"/>
          <p:cNvSpPr>
            <a:spLocks noGrp="1"/>
          </p:cNvSpPr>
          <p:nvPr>
            <p:ph idx="1"/>
          </p:nvPr>
        </p:nvSpPr>
        <p:spPr>
          <a:xfrm>
            <a:off x="0" y="1524000"/>
            <a:ext cx="69342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a:p>
            <a:pPr lvl="0">
              <a:spcBef>
                <a:spcPts val="0"/>
              </a:spcBef>
              <a:buClrTx/>
              <a:buSzTx/>
              <a:buNone/>
              <a:defRPr/>
            </a:pPr>
            <a:r>
              <a:rPr lang="fi-FI" sz="1800" dirty="0">
                <a:solidFill>
                  <a:srgbClr val="000000"/>
                </a:solidFill>
                <a:latin typeface="Arial" pitchFamily="34" charset="0"/>
                <a:ea typeface="Times New Roman"/>
                <a:cs typeface="Arial" pitchFamily="34" charset="0"/>
              </a:rPr>
              <a:t>	Laporan tentang hasil survei kepuasan mahasiswa terhadap layanan kegiatan kemahasiswaan yang:</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fi-FI" sz="1800" dirty="0">
                <a:solidFill>
                  <a:srgbClr val="000000"/>
                </a:solidFill>
                <a:latin typeface="Arial" pitchFamily="34" charset="0"/>
                <a:ea typeface="Times New Roman"/>
                <a:cs typeface="Arial" pitchFamily="34" charset="0"/>
              </a:rPr>
              <a:t>komprehensif,</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fi-FI" sz="1800" dirty="0">
                <a:solidFill>
                  <a:srgbClr val="000000"/>
                </a:solidFill>
                <a:latin typeface="Arial" pitchFamily="34" charset="0"/>
                <a:ea typeface="Times New Roman"/>
                <a:cs typeface="Arial" pitchFamily="34" charset="0"/>
              </a:rPr>
              <a:t>dianalisis dengan metode yang tepat,</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fi-FI" sz="1800" dirty="0">
                <a:solidFill>
                  <a:srgbClr val="000000"/>
                </a:solidFill>
                <a:latin typeface="Arial" pitchFamily="34" charset="0"/>
                <a:ea typeface="Times New Roman"/>
                <a:cs typeface="Arial" pitchFamily="34" charset="0"/>
              </a:rPr>
              <a:t>disimpulkan dengan baik</a:t>
            </a:r>
            <a:r>
              <a:rPr lang="id-ID" sz="1800" dirty="0">
                <a:solidFill>
                  <a:srgbClr val="000000"/>
                </a:solidFill>
                <a:latin typeface="Arial" pitchFamily="34" charset="0"/>
                <a:ea typeface="Times New Roman"/>
                <a:cs typeface="Arial" pitchFamily="34" charset="0"/>
              </a:rPr>
              <a:t>,</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(4)   </a:t>
            </a:r>
            <a:r>
              <a:rPr lang="fi-FI" sz="1800" dirty="0">
                <a:solidFill>
                  <a:srgbClr val="000000"/>
                </a:solidFill>
                <a:latin typeface="Arial" pitchFamily="34" charset="0"/>
                <a:ea typeface="Times New Roman"/>
                <a:cs typeface="Arial" pitchFamily="34" charset="0"/>
              </a:rPr>
              <a:t>digunakan untuk perbaikan sistem manajemen layanan kegiatan kemahasiswaan</a:t>
            </a:r>
            <a:r>
              <a:rPr lang="id-ID" sz="1800" dirty="0">
                <a:solidFill>
                  <a:srgbClr val="000000"/>
                </a:solidFill>
                <a:latin typeface="Arial" pitchFamily="34" charset="0"/>
                <a:ea typeface="Times New Roman"/>
                <a:cs typeface="Arial" pitchFamily="34" charset="0"/>
              </a:rPr>
              <a:t>,</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fi-FI" sz="1800" dirty="0">
                <a:solidFill>
                  <a:srgbClr val="000000"/>
                </a:solidFill>
                <a:latin typeface="Arial" pitchFamily="34" charset="0"/>
                <a:ea typeface="Times New Roman"/>
                <a:cs typeface="Arial" pitchFamily="34" charset="0"/>
              </a:rPr>
              <a:t>	(5)   mudah diakses oleh pemangku kepentingan</a:t>
            </a:r>
            <a:r>
              <a:rPr lang="id-ID" sz="1800" dirty="0">
                <a:solidFill>
                  <a:srgbClr val="000000"/>
                </a:solidFill>
                <a:latin typeface="Arial" pitchFamily="34" charset="0"/>
                <a:ea typeface="Times New Roman"/>
                <a:cs typeface="Arial" pitchFamily="34" charset="0"/>
              </a:rPr>
              <a:t>.</a:t>
            </a:r>
            <a:endParaRPr lang="en-US" sz="1800" dirty="0">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fi-FI" sz="1800" dirty="0">
                <a:solidFill>
                  <a:srgbClr val="000000"/>
                </a:solidFill>
                <a:latin typeface="Arial" pitchFamily="34" charset="0"/>
                <a:ea typeface="Times New Roman"/>
                <a:cs typeface="Arial" pitchFamily="34" charset="0"/>
              </a:rPr>
              <a:t>	Laporan tentang hasil survei kepuasan mahasiswa terhadap layanan kegiatan kemahasiswaan yang:</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(1)   </a:t>
            </a:r>
            <a:r>
              <a:rPr lang="fi-FI" sz="1800" dirty="0">
                <a:solidFill>
                  <a:srgbClr val="000000"/>
                </a:solidFill>
                <a:latin typeface="Arial" pitchFamily="34" charset="0"/>
                <a:ea typeface="Times New Roman"/>
                <a:cs typeface="Arial" pitchFamily="34" charset="0"/>
              </a:rPr>
              <a:t>komprehensif,</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(2)   </a:t>
            </a:r>
            <a:r>
              <a:rPr lang="fi-FI" sz="1800" dirty="0">
                <a:solidFill>
                  <a:srgbClr val="000000"/>
                </a:solidFill>
                <a:latin typeface="Arial" pitchFamily="34" charset="0"/>
                <a:ea typeface="Times New Roman"/>
                <a:cs typeface="Arial" pitchFamily="34" charset="0"/>
              </a:rPr>
              <a:t>dianalisis dengan metode yang tepat,</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(3)   </a:t>
            </a:r>
            <a:r>
              <a:rPr lang="fi-FI" sz="1800" dirty="0">
                <a:solidFill>
                  <a:srgbClr val="000000"/>
                </a:solidFill>
                <a:latin typeface="Arial" pitchFamily="34" charset="0"/>
                <a:ea typeface="Times New Roman"/>
                <a:cs typeface="Arial" pitchFamily="34" charset="0"/>
              </a:rPr>
              <a:t>disimpulkan dengan baik,</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(4)   </a:t>
            </a:r>
            <a:r>
              <a:rPr lang="fi-FI" sz="1800" dirty="0">
                <a:solidFill>
                  <a:srgbClr val="000000"/>
                </a:solidFill>
                <a:latin typeface="Arial" pitchFamily="34" charset="0"/>
                <a:ea typeface="Times New Roman"/>
                <a:cs typeface="Arial" pitchFamily="34" charset="0"/>
              </a:rPr>
              <a:t>digunakan untuk perbaikan sistem manajemen layanan kegiatan kemahasiswaan,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tetapi </a:t>
            </a:r>
            <a:r>
              <a:rPr lang="id-ID" sz="1800" b="1" dirty="0">
                <a:solidFill>
                  <a:srgbClr val="000000"/>
                </a:solidFill>
                <a:latin typeface="Arial" pitchFamily="34" charset="0"/>
                <a:ea typeface="Times New Roman"/>
                <a:cs typeface="Arial" pitchFamily="34" charset="0"/>
              </a:rPr>
              <a:t>tidak mudah</a:t>
            </a:r>
            <a:r>
              <a:rPr lang="id-ID" sz="1800" dirty="0">
                <a:solidFill>
                  <a:srgbClr val="000000"/>
                </a:solidFill>
                <a:latin typeface="Arial" pitchFamily="34" charset="0"/>
                <a:ea typeface="Times New Roman"/>
                <a:cs typeface="Arial" pitchFamily="34" charset="0"/>
              </a:rPr>
              <a:t> diakses oleh pemangku kepentingan.</a:t>
            </a:r>
            <a:endParaRPr lang="en-US" sz="1800" dirty="0">
              <a:latin typeface="Arial" pitchFamily="34" charset="0"/>
              <a:cs typeface="Arial" pitchFamily="34" charset="0"/>
            </a:endParaRPr>
          </a:p>
        </p:txBody>
      </p:sp>
      <p:sp>
        <p:nvSpPr>
          <p:cNvPr id="6" name="Rectangle 5"/>
          <p:cNvSpPr/>
          <p:nvPr/>
        </p:nvSpPr>
        <p:spPr>
          <a:xfrm>
            <a:off x="6934200" y="0"/>
            <a:ext cx="22098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68580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3.1.7 HASIL PELAKSANAAN SURVEI KEPUASAN MAHASISWA TERHADAP LAYANAN KEGIATAN KEMAHASISWAAN, DAN TINDAK LANJUTNYA</a:t>
            </a:r>
          </a:p>
        </p:txBody>
      </p:sp>
      <p:sp>
        <p:nvSpPr>
          <p:cNvPr id="16" name="Rectangle 15"/>
          <p:cNvSpPr/>
          <p:nvPr/>
        </p:nvSpPr>
        <p:spPr>
          <a:xfrm>
            <a:off x="6858000" y="1524000"/>
            <a:ext cx="22860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500" dirty="0">
                <a:solidFill>
                  <a:schemeClr val="tx1"/>
                </a:solidFill>
                <a:latin typeface="Book Antiqua" pitchFamily="18" charset="0"/>
              </a:rPr>
              <a:t>Kepuasaan mahasiswa</a:t>
            </a:r>
          </a:p>
          <a:p>
            <a:pPr marL="165100" indent="-165100">
              <a:buFont typeface="Wingdings" pitchFamily="2" charset="2"/>
              <a:buChar char="ü"/>
            </a:pPr>
            <a:r>
              <a:rPr lang="id-ID" sz="1500" dirty="0">
                <a:solidFill>
                  <a:schemeClr val="tx1"/>
                </a:solidFill>
                <a:latin typeface="Book Antiqua" pitchFamily="18" charset="0"/>
              </a:rPr>
              <a:t>Nilai Kinerja Dosen</a:t>
            </a:r>
          </a:p>
          <a:p>
            <a:pPr marL="165100" indent="-165100">
              <a:buFont typeface="Wingdings" pitchFamily="2" charset="2"/>
              <a:buChar char="ü"/>
            </a:pPr>
            <a:r>
              <a:rPr lang="id-ID" sz="1500" dirty="0">
                <a:solidFill>
                  <a:schemeClr val="tx1"/>
                </a:solidFill>
                <a:latin typeface="Book Antiqua" pitchFamily="18" charset="0"/>
              </a:rPr>
              <a:t>Pelayanan kepada mahasiswa</a:t>
            </a:r>
          </a:p>
          <a:p>
            <a:pPr marL="165100" indent="-165100">
              <a:buFont typeface="Wingdings" pitchFamily="2" charset="2"/>
              <a:buChar char="ü"/>
            </a:pPr>
            <a:r>
              <a:rPr lang="id-ID" sz="1500" dirty="0">
                <a:solidFill>
                  <a:schemeClr val="tx1"/>
                </a:solidFill>
                <a:latin typeface="Book Antiqua" pitchFamily="18" charset="0"/>
              </a:rPr>
              <a:t>Kepuasan mahasiswa untuk </a:t>
            </a:r>
            <a:r>
              <a:rPr lang="id-ID" sz="1500" i="1" dirty="0">
                <a:solidFill>
                  <a:schemeClr val="tx1"/>
                </a:solidFill>
                <a:latin typeface="Book Antiqua" pitchFamily="18" charset="0"/>
              </a:rPr>
              <a:t>softskill</a:t>
            </a:r>
          </a:p>
          <a:p>
            <a:endParaRPr lang="id-ID" sz="1500" i="1" dirty="0">
              <a:solidFill>
                <a:schemeClr val="tx1"/>
              </a:solidFill>
              <a:latin typeface="Book Antiqua" pitchFamily="18" charset="0"/>
            </a:endParaRPr>
          </a:p>
          <a:p>
            <a:r>
              <a:rPr lang="id-ID" sz="1500" dirty="0">
                <a:solidFill>
                  <a:schemeClr val="tx1"/>
                </a:solidFill>
                <a:latin typeface="Book Antiqua" pitchFamily="18" charset="0"/>
              </a:rPr>
              <a:t>Kuesioner diuji (Validitas dan reabilitas)</a:t>
            </a:r>
          </a:p>
          <a:p>
            <a:endParaRPr lang="id-ID" sz="1500" dirty="0">
              <a:solidFill>
                <a:schemeClr val="tx1"/>
              </a:solidFill>
              <a:latin typeface="Book Antiqua" pitchFamily="18" charset="0"/>
            </a:endParaRPr>
          </a:p>
          <a:p>
            <a:r>
              <a:rPr lang="id-ID" sz="1500" dirty="0">
                <a:solidFill>
                  <a:schemeClr val="tx1"/>
                </a:solidFill>
                <a:latin typeface="Book Antiqua" pitchFamily="18" charset="0"/>
              </a:rPr>
              <a:t>Hasil survey disampaikan dalam Rapat Tinjauan Mutu untuk tindak lanjut</a:t>
            </a:r>
          </a:p>
        </p:txBody>
      </p:sp>
      <p:sp>
        <p:nvSpPr>
          <p:cNvPr id="18" name="Content Placeholder 17"/>
          <p:cNvSpPr>
            <a:spLocks noGrp="1"/>
          </p:cNvSpPr>
          <p:nvPr>
            <p:ph idx="1"/>
          </p:nvPr>
        </p:nvSpPr>
        <p:spPr>
          <a:xfrm>
            <a:off x="0" y="1524000"/>
            <a:ext cx="6858000" cy="5334000"/>
          </a:xfrm>
          <a:solidFill>
            <a:schemeClr val="bg1"/>
          </a:solidFill>
        </p:spPr>
        <p:txBody>
          <a:bodyPr>
            <a:noAutofit/>
          </a:bodyPr>
          <a:lstStyle/>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(2)</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Laporan tentang hasil survei kepuasan mahasiswa terhadap layanan kegiatan kemahasiswaan yang: </a:t>
            </a:r>
            <a:r>
              <a:rPr lang="fi-FI" sz="1800" dirty="0">
                <a:solidFill>
                  <a:srgbClr val="000000"/>
                </a:solidFill>
                <a:latin typeface="Arial" pitchFamily="34" charset="0"/>
                <a:ea typeface="Times New Roman"/>
                <a:cs typeface="Arial" pitchFamily="34" charset="0"/>
              </a:rPr>
              <a:t>komprehensif, tetapi tidak:</a:t>
            </a:r>
          </a:p>
          <a:p>
            <a:pPr lvl="0">
              <a:spcBef>
                <a:spcPts val="0"/>
              </a:spcBef>
              <a:buClrTx/>
              <a:buSzTx/>
              <a:buNone/>
              <a:defRPr/>
            </a:pPr>
            <a:r>
              <a:rPr lang="fi-FI" sz="1800" dirty="0">
                <a:solidFill>
                  <a:srgbClr val="000000"/>
                </a:solidFill>
                <a:latin typeface="Arial" pitchFamily="34" charset="0"/>
                <a:ea typeface="Times New Roman"/>
                <a:cs typeface="Arial" pitchFamily="34" charset="0"/>
              </a:rPr>
              <a:t>	(1)   dianalisis dengan metode yang tepat,</a:t>
            </a:r>
            <a:endParaRPr lang="en-US" sz="1800"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chemeClr val="tx1"/>
                </a:solidFill>
                <a:latin typeface="Arial" pitchFamily="34" charset="0"/>
                <a:ea typeface="Times New Roman"/>
                <a:cs typeface="Arial" pitchFamily="34" charset="0"/>
              </a:rPr>
              <a:t>	(2)   </a:t>
            </a:r>
            <a:r>
              <a:rPr lang="fi-FI" sz="1800" dirty="0">
                <a:solidFill>
                  <a:srgbClr val="000000"/>
                </a:solidFill>
                <a:latin typeface="Arial" pitchFamily="34" charset="0"/>
                <a:ea typeface="Times New Roman"/>
                <a:cs typeface="Arial" pitchFamily="34" charset="0"/>
              </a:rPr>
              <a:t>disimpulkan dengan baik, </a:t>
            </a:r>
            <a:endParaRPr lang="en-US" sz="1800"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chemeClr val="tx1"/>
                </a:solidFill>
                <a:latin typeface="Arial" pitchFamily="34" charset="0"/>
                <a:ea typeface="Times New Roman"/>
                <a:cs typeface="Arial" pitchFamily="34" charset="0"/>
              </a:rPr>
              <a:t>	(3)   </a:t>
            </a:r>
            <a:r>
              <a:rPr lang="fi-FI" sz="1800" dirty="0">
                <a:solidFill>
                  <a:srgbClr val="000000"/>
                </a:solidFill>
                <a:latin typeface="Arial" pitchFamily="34" charset="0"/>
                <a:ea typeface="Times New Roman"/>
                <a:cs typeface="Arial" pitchFamily="34" charset="0"/>
              </a:rPr>
              <a:t>digunakan untuk perbaikan sistem manajemen layanan kegiatan kemahasiswaan, </a:t>
            </a:r>
            <a:endParaRPr lang="en-US" sz="1800" dirty="0">
              <a:solidFill>
                <a:schemeClr val="tx1"/>
              </a:solidFill>
              <a:latin typeface="Arial" pitchFamily="34" charset="0"/>
              <a:ea typeface="Times New Roman"/>
              <a:cs typeface="Arial" pitchFamily="34" charset="0"/>
            </a:endParaRPr>
          </a:p>
          <a:p>
            <a:pPr lvl="0">
              <a:spcBef>
                <a:spcPts val="0"/>
              </a:spcBef>
              <a:buClrTx/>
              <a:buSzTx/>
              <a:buNone/>
              <a:defRPr/>
            </a:pPr>
            <a:r>
              <a:rPr lang="fi-FI" sz="1800" dirty="0">
                <a:solidFill>
                  <a:srgbClr val="000000"/>
                </a:solidFill>
                <a:latin typeface="Arial" pitchFamily="34" charset="0"/>
                <a:ea typeface="Times New Roman"/>
                <a:cs typeface="Arial" pitchFamily="34" charset="0"/>
              </a:rPr>
              <a:t>	dan </a:t>
            </a:r>
            <a:r>
              <a:rPr lang="fi-FI" sz="1800" b="1" dirty="0">
                <a:solidFill>
                  <a:srgbClr val="000000"/>
                </a:solidFill>
                <a:latin typeface="Arial" pitchFamily="34" charset="0"/>
                <a:ea typeface="Times New Roman"/>
                <a:cs typeface="Arial" pitchFamily="34" charset="0"/>
              </a:rPr>
              <a:t>tidak mudah</a:t>
            </a:r>
            <a:r>
              <a:rPr lang="fi-FI" sz="1800" dirty="0">
                <a:solidFill>
                  <a:srgbClr val="000000"/>
                </a:solidFill>
                <a:latin typeface="Arial" pitchFamily="34" charset="0"/>
                <a:ea typeface="Times New Roman"/>
                <a:cs typeface="Arial" pitchFamily="34" charset="0"/>
              </a:rPr>
              <a:t> diakses oleh pemangku kepentingan</a:t>
            </a:r>
            <a:r>
              <a:rPr lang="id-ID" sz="1800" dirty="0">
                <a:solidFill>
                  <a:srgbClr val="000000"/>
                </a:solidFill>
                <a:latin typeface="Arial" pitchFamily="34" charset="0"/>
                <a:ea typeface="Times New Roman"/>
                <a:cs typeface="Arial" pitchFamily="34" charset="0"/>
              </a:rPr>
              <a:t>.</a:t>
            </a:r>
            <a:endParaRPr lang="en-US" sz="1800" dirty="0">
              <a:solidFill>
                <a:schemeClr val="tx1"/>
              </a:solidFill>
              <a:latin typeface="Arial" pitchFamily="34" charset="0"/>
              <a:cs typeface="Arial" pitchFamily="34" charset="0"/>
            </a:endParaRPr>
          </a:p>
          <a:p>
            <a:pPr lvl="0">
              <a:spcBef>
                <a:spcPts val="0"/>
              </a:spcBef>
              <a:buClrTx/>
              <a:buSzTx/>
              <a:buNone/>
              <a:defRPr/>
            </a:pP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(1)</a:t>
            </a:r>
          </a:p>
          <a:p>
            <a:pPr lvl="0">
              <a:spcBef>
                <a:spcPts val="0"/>
              </a:spcBef>
              <a:buClrTx/>
              <a:buSzTx/>
              <a:buNone/>
              <a:defRPr/>
            </a:pPr>
            <a:r>
              <a:rPr lang="en-US" sz="1800" dirty="0">
                <a:solidFill>
                  <a:schemeClr val="tx1"/>
                </a:solidFill>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Tidak ditemukan laporan tentang hasil survei kepuasan mahasiswa terhadap layanan kegiatan kemahasiswaan</a:t>
            </a:r>
            <a:r>
              <a:rPr lang="id-ID" sz="1800" dirty="0">
                <a:solidFill>
                  <a:srgbClr val="000000"/>
                </a:solidFill>
                <a:latin typeface="Arial" pitchFamily="34" charset="0"/>
                <a:ea typeface="Times New Roman"/>
                <a:cs typeface="Arial" pitchFamily="34" charset="0"/>
              </a:rPr>
              <a:t>.</a:t>
            </a:r>
            <a:endParaRPr lang="id-ID" sz="1800" dirty="0">
              <a:solidFill>
                <a:schemeClr val="tx1"/>
              </a:solidFill>
              <a:latin typeface="Arial" pitchFamily="34" charset="0"/>
              <a:ea typeface="Times New Roman"/>
              <a:cs typeface="Arial" pitchFamily="34" charset="0"/>
            </a:endParaRPr>
          </a:p>
          <a:p>
            <a:pPr>
              <a:spcBef>
                <a:spcPts val="0"/>
              </a:spcBef>
              <a:buClrTx/>
              <a:buSzTx/>
              <a:buNone/>
              <a:defRPr/>
            </a:pP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spcBef>
                <a:spcPts val="0"/>
              </a:spcBef>
              <a:buNone/>
            </a:pPr>
            <a:endParaRPr lang="en-US" sz="1800" dirty="0">
              <a:solidFill>
                <a:schemeClr val="tx1"/>
              </a:solidFill>
              <a:latin typeface="Arial" pitchFamily="34" charset="0"/>
              <a:cs typeface="Arial" pitchFamily="34" charset="0"/>
            </a:endParaRPr>
          </a:p>
          <a:p>
            <a:pPr>
              <a:spcBef>
                <a:spcPts val="0"/>
              </a:spcBef>
            </a:pPr>
            <a:endParaRPr lang="en-US" sz="1800" dirty="0">
              <a:latin typeface="Arial" pitchFamily="34" charset="0"/>
              <a:cs typeface="Arial" pitchFamily="34" charset="0"/>
            </a:endParaRPr>
          </a:p>
        </p:txBody>
      </p:sp>
      <p:sp>
        <p:nvSpPr>
          <p:cNvPr id="6" name="Rectangle 5"/>
          <p:cNvSpPr/>
          <p:nvPr/>
        </p:nvSpPr>
        <p:spPr>
          <a:xfrm>
            <a:off x="6858000" y="0"/>
            <a:ext cx="22860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p:cNvSpPr txBox="1"/>
          <p:nvPr/>
        </p:nvSpPr>
        <p:spPr>
          <a:xfrm>
            <a:off x="457200" y="1026616"/>
            <a:ext cx="8305800" cy="2800767"/>
          </a:xfrm>
          <a:prstGeom prst="rect">
            <a:avLst/>
          </a:prstGeom>
          <a:noFill/>
        </p:spPr>
        <p:txBody>
          <a:bodyPr wrap="square" rtlCol="0">
            <a:spAutoFit/>
          </a:bodyPr>
          <a:lstStyle/>
          <a:p>
            <a:pPr algn="ctr"/>
            <a:r>
              <a:rPr lang="id-ID" sz="4400" b="1" dirty="0">
                <a:latin typeface="Arial Narrow" pitchFamily="34" charset="0"/>
                <a:cs typeface="Aharoni" pitchFamily="2" charset="-79"/>
              </a:rPr>
              <a:t>KRITERIA PENILAIAN STANDAR 3 :</a:t>
            </a:r>
          </a:p>
          <a:p>
            <a:pPr algn="ctr"/>
            <a:r>
              <a:rPr lang="fr-FR" sz="4400" b="1" dirty="0" err="1"/>
              <a:t>Mahasiswa</a:t>
            </a:r>
            <a:r>
              <a:rPr lang="fr-FR" sz="4400" b="1" dirty="0"/>
              <a:t> dan </a:t>
            </a:r>
            <a:r>
              <a:rPr lang="fr-FR" sz="4400" b="1" dirty="0" err="1"/>
              <a:t>lulusan</a:t>
            </a:r>
            <a:endParaRPr lang="id-ID" sz="4400" b="1" dirty="0"/>
          </a:p>
          <a:p>
            <a:pPr algn="ctr"/>
            <a:endParaRPr lang="id-ID" sz="4400" b="1" dirty="0">
              <a:solidFill>
                <a:srgbClr val="FF0000"/>
              </a:solidFill>
              <a:latin typeface="Arial"/>
            </a:endParaRPr>
          </a:p>
          <a:p>
            <a:pPr algn="ctr"/>
            <a:endParaRPr lang="id-ID" sz="44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dir="2700000" algn="tl" rotWithShape="0">
                  <a:prstClr val="black">
                    <a:alpha val="40000"/>
                  </a:prstClr>
                </a:outerShdw>
              </a:effectLst>
              <a:latin typeface="Arial Narrow" pitchFamily="34" charset="0"/>
              <a:cs typeface="Aharoni" pitchFamily="2" charset="-79"/>
            </a:endParaRPr>
          </a:p>
        </p:txBody>
      </p:sp>
      <p:sp>
        <p:nvSpPr>
          <p:cNvPr id="2" name="Rectangle 1"/>
          <p:cNvSpPr/>
          <p:nvPr/>
        </p:nvSpPr>
        <p:spPr>
          <a:xfrm>
            <a:off x="2209800" y="4800600"/>
            <a:ext cx="4953000" cy="1754326"/>
          </a:xfrm>
          <a:prstGeom prst="rect">
            <a:avLst/>
          </a:prstGeom>
        </p:spPr>
        <p:txBody>
          <a:bodyPr wrap="square">
            <a:spAutoFit/>
          </a:bodyPr>
          <a:lstStyle/>
          <a:p>
            <a:pPr algn="ctr"/>
            <a:r>
              <a:rPr lang="id-ID" sz="36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dir="2700000" algn="tl" rotWithShape="0">
                    <a:prstClr val="black">
                      <a:alpha val="40000"/>
                    </a:prstClr>
                  </a:outerShdw>
                </a:effectLst>
                <a:latin typeface="Arial Narrow" pitchFamily="34" charset="0"/>
                <a:cs typeface="Aharoni" pitchFamily="2" charset="-79"/>
              </a:rPr>
              <a:t>Terdiri dari 21 pertanyaaan</a:t>
            </a:r>
          </a:p>
          <a:p>
            <a:pPr algn="ctr"/>
            <a:r>
              <a:rPr lang="id-ID" sz="36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dir="2700000" algn="tl" rotWithShape="0">
                    <a:prstClr val="black">
                      <a:alpha val="40000"/>
                    </a:prstClr>
                  </a:outerShdw>
                </a:effectLst>
                <a:latin typeface="Arial Narrow" pitchFamily="34" charset="0"/>
                <a:cs typeface="Aharoni" pitchFamily="2" charset="-79"/>
              </a:rPr>
              <a:t>Dengan Total Bobot : </a:t>
            </a:r>
            <a:r>
              <a:rPr lang="id-ID" sz="3600" b="1" dirty="0">
                <a:solidFill>
                  <a:srgbClr val="FF0000"/>
                </a:solidFill>
                <a:latin typeface="Arial"/>
              </a:rPr>
              <a:t>13,16</a:t>
            </a:r>
          </a:p>
        </p:txBody>
      </p:sp>
    </p:spTree>
  </p:cSld>
  <p:clrMapOvr>
    <a:masterClrMapping/>
  </p:clrMapOvr>
  <p:transition spd="slow">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3.1.8 LAYANAN KEPADA MAHASISWA DALAM BIDANG BIMBINGAN DAN KONSELING, MINAT DAN BAKAT, PEMBINAAN SOFT SKILLS, BEASISWA, DAN KESEHATAN</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Tim bimbingan dan konseling diangkat berdasarkan surat keputusan rektor</a:t>
            </a: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Tempat</a:t>
            </a:r>
            <a:r>
              <a:rPr lang="en-US" sz="1600" dirty="0">
                <a:solidFill>
                  <a:schemeClr val="tx1"/>
                </a:solidFill>
                <a:latin typeface="Book Antiqua" pitchFamily="18" charset="0"/>
              </a:rPr>
              <a:t> yang </a:t>
            </a:r>
            <a:r>
              <a:rPr lang="en-US" sz="1600" dirty="0" err="1">
                <a:solidFill>
                  <a:schemeClr val="tx1"/>
                </a:solidFill>
                <a:latin typeface="Book Antiqua" pitchFamily="18" charset="0"/>
              </a:rPr>
              <a:t>memadai</a:t>
            </a:r>
            <a:endParaRPr lang="en-US" sz="1600" dirty="0">
              <a:solidFill>
                <a:schemeClr val="tx1"/>
              </a:solidFill>
              <a:latin typeface="Book Antiqua" pitchFamily="18" charset="0"/>
            </a:endParaRP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Ada</a:t>
            </a:r>
            <a:r>
              <a:rPr lang="en-US" sz="1600" dirty="0">
                <a:solidFill>
                  <a:schemeClr val="tx1"/>
                </a:solidFill>
                <a:latin typeface="Book Antiqua" pitchFamily="18" charset="0"/>
              </a:rPr>
              <a:t> </a:t>
            </a:r>
            <a:r>
              <a:rPr lang="en-US" sz="1600" dirty="0" err="1">
                <a:solidFill>
                  <a:schemeClr val="tx1"/>
                </a:solidFill>
                <a:latin typeface="Book Antiqua" pitchFamily="18" charset="0"/>
              </a:rPr>
              <a:t>personel</a:t>
            </a:r>
            <a:r>
              <a:rPr lang="en-US" sz="1600" dirty="0">
                <a:solidFill>
                  <a:schemeClr val="tx1"/>
                </a:solidFill>
                <a:latin typeface="Book Antiqua" pitchFamily="18" charset="0"/>
              </a:rPr>
              <a:t> yang </a:t>
            </a:r>
            <a:r>
              <a:rPr lang="en-US" sz="1600" dirty="0" err="1">
                <a:solidFill>
                  <a:schemeClr val="tx1"/>
                </a:solidFill>
                <a:latin typeface="Book Antiqua" pitchFamily="18" charset="0"/>
              </a:rPr>
              <a:t>memiliki</a:t>
            </a:r>
            <a:r>
              <a:rPr lang="en-US" sz="1600" dirty="0">
                <a:solidFill>
                  <a:schemeClr val="tx1"/>
                </a:solidFill>
                <a:latin typeface="Book Antiqua" pitchFamily="18" charset="0"/>
              </a:rPr>
              <a:t> </a:t>
            </a:r>
            <a:r>
              <a:rPr lang="en-US" sz="1600" dirty="0" err="1">
                <a:solidFill>
                  <a:schemeClr val="tx1"/>
                </a:solidFill>
                <a:latin typeface="Book Antiqua" pitchFamily="18" charset="0"/>
              </a:rPr>
              <a:t>kompetensi</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(4)</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Aksesibilitas dan layanan unit pembinaan dan pengembangan bidang:</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bimbingan dan konseling</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minat dan bakat</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pembinaan </a:t>
            </a:r>
            <a:r>
              <a:rPr lang="id-ID" sz="1800" i="1" dirty="0">
                <a:solidFill>
                  <a:srgbClr val="000000"/>
                </a:solidFill>
                <a:latin typeface="Arial" pitchFamily="34" charset="0"/>
                <a:ea typeface="Times New Roman"/>
                <a:cs typeface="Arial" pitchFamily="34" charset="0"/>
              </a:rPr>
              <a:t>soft skills</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(4)   beasiswa</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(5)   kesehatan</a:t>
            </a:r>
            <a:endParaRPr lang="id-ID" sz="1800" dirty="0">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(3)</a:t>
            </a:r>
          </a:p>
          <a:p>
            <a:pPr lvl="0">
              <a:spcBef>
                <a:spcPts val="0"/>
              </a:spcBef>
              <a:buClrTx/>
              <a:buSzTx/>
              <a:buNone/>
              <a:defRPr/>
            </a:pPr>
            <a:r>
              <a:rPr lang="id-ID" sz="1800" dirty="0">
                <a:solidFill>
                  <a:srgbClr val="000000"/>
                </a:solidFill>
                <a:latin typeface="Arial"/>
                <a:ea typeface="Times New Roman"/>
              </a:rPr>
              <a:t>	Aksesibilitas dan layanan sebanyak empat  unit pembinaan dan pengembangan bidang:</a:t>
            </a:r>
          </a:p>
          <a:p>
            <a:pPr lvl="0">
              <a:spcBef>
                <a:spcPts val="0"/>
              </a:spcBef>
              <a:buClrTx/>
              <a:buSzTx/>
              <a:buNone/>
              <a:defRPr/>
            </a:pPr>
            <a:r>
              <a:rPr lang="id-ID" sz="1800" dirty="0">
                <a:solidFill>
                  <a:srgbClr val="000000"/>
                </a:solidFill>
                <a:latin typeface="Arial"/>
                <a:ea typeface="Times New Roman"/>
                <a:cs typeface="Arial" pitchFamily="34" charset="0"/>
              </a:rPr>
              <a:t>	</a:t>
            </a:r>
            <a:r>
              <a:rPr lang="id-ID" sz="1800" dirty="0">
                <a:solidFill>
                  <a:srgbClr val="000000"/>
                </a:solidFill>
                <a:latin typeface="Arial" pitchFamily="34" charset="0"/>
                <a:ea typeface="Times New Roman"/>
                <a:cs typeface="Arial" pitchFamily="34" charset="0"/>
              </a:rPr>
              <a:t>(1)   bimbingan dan konseling</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minat dan bakat</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pembinaan </a:t>
            </a:r>
            <a:r>
              <a:rPr lang="id-ID" sz="1800" i="1" dirty="0">
                <a:solidFill>
                  <a:srgbClr val="000000"/>
                </a:solidFill>
                <a:latin typeface="Arial" pitchFamily="34" charset="0"/>
                <a:ea typeface="Times New Roman"/>
                <a:cs typeface="Arial" pitchFamily="34" charset="0"/>
              </a:rPr>
              <a:t>soft skills</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(4)   beasiswa</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(5)   kesehatan</a:t>
            </a:r>
            <a:endParaRPr lang="id-ID" sz="1800" dirty="0">
              <a:solidFill>
                <a:schemeClr val="tx1"/>
              </a:solidFill>
              <a:latin typeface="Arial" pitchFamily="34" charset="0"/>
              <a:ea typeface="Times New Roman"/>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3.1.8 LAYANAN KEPADA MAHASISWA DALAM BIDANG BIMBINGAN DAN KONSELING, MINAT DAN BAKAT, PEMBINAAN SOFT SKILLS, BEASISWA, DAN KESEHATAN</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Tim bimbingan dan konseling diangkat berdasarkan surat keputusan rektor</a:t>
            </a: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Tempat</a:t>
            </a:r>
            <a:r>
              <a:rPr lang="en-US" sz="1600" dirty="0">
                <a:solidFill>
                  <a:schemeClr val="tx1"/>
                </a:solidFill>
                <a:latin typeface="Book Antiqua" pitchFamily="18" charset="0"/>
              </a:rPr>
              <a:t> yang </a:t>
            </a:r>
            <a:r>
              <a:rPr lang="en-US" sz="1600" dirty="0" err="1">
                <a:solidFill>
                  <a:schemeClr val="tx1"/>
                </a:solidFill>
                <a:latin typeface="Book Antiqua" pitchFamily="18" charset="0"/>
              </a:rPr>
              <a:t>memadai</a:t>
            </a:r>
            <a:endParaRPr lang="en-US" sz="1600" dirty="0">
              <a:solidFill>
                <a:schemeClr val="tx1"/>
              </a:solidFill>
              <a:latin typeface="Book Antiqua" pitchFamily="18" charset="0"/>
            </a:endParaRP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Ada</a:t>
            </a:r>
            <a:r>
              <a:rPr lang="en-US" sz="1600" dirty="0">
                <a:solidFill>
                  <a:schemeClr val="tx1"/>
                </a:solidFill>
                <a:latin typeface="Book Antiqua" pitchFamily="18" charset="0"/>
              </a:rPr>
              <a:t> </a:t>
            </a:r>
            <a:r>
              <a:rPr lang="en-US" sz="1600" dirty="0" err="1">
                <a:solidFill>
                  <a:schemeClr val="tx1"/>
                </a:solidFill>
                <a:latin typeface="Book Antiqua" pitchFamily="18" charset="0"/>
              </a:rPr>
              <a:t>personel</a:t>
            </a:r>
            <a:r>
              <a:rPr lang="en-US" sz="1600" dirty="0">
                <a:solidFill>
                  <a:schemeClr val="tx1"/>
                </a:solidFill>
                <a:latin typeface="Book Antiqua" pitchFamily="18" charset="0"/>
              </a:rPr>
              <a:t> yang </a:t>
            </a:r>
            <a:r>
              <a:rPr lang="en-US" sz="1600" dirty="0" err="1">
                <a:solidFill>
                  <a:schemeClr val="tx1"/>
                </a:solidFill>
                <a:latin typeface="Book Antiqua" pitchFamily="18" charset="0"/>
              </a:rPr>
              <a:t>memiliki</a:t>
            </a:r>
            <a:r>
              <a:rPr lang="en-US" sz="1600" dirty="0">
                <a:solidFill>
                  <a:schemeClr val="tx1"/>
                </a:solidFill>
                <a:latin typeface="Book Antiqua" pitchFamily="18" charset="0"/>
              </a:rPr>
              <a:t> </a:t>
            </a:r>
            <a:r>
              <a:rPr lang="en-US" sz="1600" dirty="0" err="1">
                <a:solidFill>
                  <a:schemeClr val="tx1"/>
                </a:solidFill>
                <a:latin typeface="Book Antiqua" pitchFamily="18" charset="0"/>
              </a:rPr>
              <a:t>kompetensi</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(2)</a:t>
            </a:r>
          </a:p>
          <a:p>
            <a:pPr lvl="0">
              <a:spcBef>
                <a:spcPts val="0"/>
              </a:spcBef>
              <a:buClrTx/>
              <a:buSzTx/>
              <a:buNone/>
              <a:defRPr/>
            </a:pPr>
            <a:r>
              <a:rPr lang="id-ID" sz="1800" dirty="0">
                <a:solidFill>
                  <a:srgbClr val="000000"/>
                </a:solidFill>
                <a:latin typeface="Arial"/>
                <a:ea typeface="Times New Roman"/>
              </a:rPr>
              <a:t>	Aksesibilitas dan layanan sebanyak 2 s.d. 3 unit pembinaan dan pengembangan bidang: </a:t>
            </a:r>
            <a:endParaRPr lang="id-ID" sz="1800" dirty="0">
              <a:solidFill>
                <a:schemeClr val="tx1"/>
              </a:solidFill>
              <a:latin typeface="Times New Roman"/>
              <a:ea typeface="Times New Roman"/>
            </a:endParaRP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bimbingan dan konseling</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minat dan bakat</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pembinaan </a:t>
            </a:r>
            <a:r>
              <a:rPr lang="id-ID" sz="1800" i="1" dirty="0">
                <a:solidFill>
                  <a:srgbClr val="000000"/>
                </a:solidFill>
                <a:latin typeface="Arial" pitchFamily="34" charset="0"/>
                <a:ea typeface="Times New Roman"/>
                <a:cs typeface="Arial" pitchFamily="34" charset="0"/>
              </a:rPr>
              <a:t>soft skills</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(4)   beasiswa</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(5)   kesehatan</a:t>
            </a:r>
            <a:endParaRPr lang="id-ID" sz="1800" dirty="0">
              <a:latin typeface="Arial" pitchFamily="34" charset="0"/>
              <a:cs typeface="Arial" pitchFamily="34" charset="0"/>
            </a:endParaRPr>
          </a:p>
          <a:p>
            <a:pPr lvl="0">
              <a:spcBef>
                <a:spcPts val="0"/>
              </a:spcBef>
              <a:buClrTx/>
              <a:buSzTx/>
              <a:buNone/>
              <a:defRPr/>
            </a:pPr>
            <a:endParaRPr lang="id-ID"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(1)</a:t>
            </a:r>
          </a:p>
          <a:p>
            <a:pPr lvl="0">
              <a:spcBef>
                <a:spcPts val="0"/>
              </a:spcBef>
              <a:buClrTx/>
              <a:buSzTx/>
              <a:buNone/>
              <a:defRPr/>
            </a:pPr>
            <a:r>
              <a:rPr lang="id-ID" sz="1800" dirty="0">
                <a:solidFill>
                  <a:schemeClr val="tx1"/>
                </a:solidFill>
                <a:latin typeface="Arial" pitchFamily="34" charset="0"/>
                <a:ea typeface="Times New Roman"/>
                <a:cs typeface="Arial" pitchFamily="34" charset="0"/>
              </a:rPr>
              <a:t>	</a:t>
            </a:r>
            <a:r>
              <a:rPr lang="id-ID" sz="1800" dirty="0">
                <a:solidFill>
                  <a:srgbClr val="000000"/>
                </a:solidFill>
                <a:latin typeface="Arial"/>
                <a:ea typeface="Times New Roman"/>
              </a:rPr>
              <a:t>Aksesibilitas dan layanan minimal satu unit pembinaan dan pengembangan bidang: </a:t>
            </a:r>
            <a:endParaRPr lang="id-ID" sz="1800" dirty="0">
              <a:solidFill>
                <a:schemeClr val="tx1"/>
              </a:solidFill>
              <a:latin typeface="Times New Roman"/>
              <a:ea typeface="Times New Roman"/>
            </a:endParaRP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bimbingan dan konseling</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minat dan bakat</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pembinaan </a:t>
            </a:r>
            <a:r>
              <a:rPr lang="id-ID" sz="1800" i="1" dirty="0">
                <a:solidFill>
                  <a:srgbClr val="000000"/>
                </a:solidFill>
                <a:latin typeface="Arial" pitchFamily="34" charset="0"/>
                <a:ea typeface="Times New Roman"/>
                <a:cs typeface="Arial" pitchFamily="34" charset="0"/>
              </a:rPr>
              <a:t>soft skills</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(4)   beasiswa</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(5)   kesehatan</a:t>
            </a:r>
            <a:endParaRPr lang="id-ID" sz="1800" dirty="0">
              <a:latin typeface="Arial" pitchFamily="34" charset="0"/>
              <a:cs typeface="Arial" pitchFamily="34" charset="0"/>
            </a:endParaRPr>
          </a:p>
          <a:p>
            <a:pPr>
              <a:spcBef>
                <a:spcPts val="0"/>
              </a:spcBef>
              <a:buClrTx/>
              <a:buSzTx/>
              <a:buNone/>
              <a:defRPr/>
            </a:pPr>
            <a:endParaRPr lang="id-ID" sz="1800" b="1" dirty="0">
              <a:solidFill>
                <a:schemeClr val="tx1"/>
              </a:solidFill>
              <a:latin typeface="Arial" pitchFamily="34" charset="0"/>
              <a:cs typeface="Arial" pitchFamily="34" charset="0"/>
            </a:endParaRPr>
          </a:p>
          <a:p>
            <a:pPr>
              <a:spcBef>
                <a:spcPts val="0"/>
              </a:spcBef>
              <a:buClrTx/>
              <a:buSzTx/>
              <a:buNone/>
              <a:defRPr/>
            </a:pPr>
            <a:r>
              <a:rPr lang="id-ID" sz="1800" dirty="0">
                <a:solidFill>
                  <a:schemeClr val="tx1"/>
                </a:solidFill>
                <a:latin typeface="Arial" pitchFamily="34" charset="0"/>
                <a:ea typeface="Times New Roman"/>
                <a:cs typeface="Arial" pitchFamily="34" charset="0"/>
              </a:rPr>
              <a:t>	</a:t>
            </a:r>
            <a:endParaRPr lang="id-ID" sz="1800" dirty="0">
              <a:solidFill>
                <a:schemeClr val="tx1"/>
              </a:solidFill>
              <a:latin typeface="Arial" pitchFamily="34" charset="0"/>
              <a:cs typeface="Arial" pitchFamily="34" charset="0"/>
            </a:endParaRPr>
          </a:p>
          <a:p>
            <a:pPr>
              <a:spcBef>
                <a:spcPts val="0"/>
              </a:spcBef>
              <a:buNone/>
            </a:pPr>
            <a:endParaRPr lang="id-ID" sz="1800" dirty="0">
              <a:solidFill>
                <a:schemeClr val="tx1"/>
              </a:solidFill>
              <a:latin typeface="Arial" pitchFamily="34" charset="0"/>
              <a:cs typeface="Arial" pitchFamily="34" charset="0"/>
            </a:endParaRPr>
          </a:p>
          <a:p>
            <a:pPr>
              <a:spcBef>
                <a:spcPts val="0"/>
              </a:spcBef>
            </a:pPr>
            <a:endParaRPr lang="id-ID" sz="1800" dirty="0">
              <a:latin typeface="Arial" pitchFamily="34" charset="0"/>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81038" indent="-681038"/>
            <a:r>
              <a:rPr lang="id-ID" sz="2000" b="1" dirty="0">
                <a:solidFill>
                  <a:schemeClr val="tx1"/>
                </a:solidFill>
                <a:latin typeface="Cambria" pitchFamily="18" charset="0"/>
              </a:rPr>
              <a:t>3.1.9 </a:t>
            </a:r>
            <a:r>
              <a:rPr lang="en-US" sz="2000" b="1" dirty="0">
                <a:solidFill>
                  <a:schemeClr val="tx1"/>
                </a:solidFill>
                <a:latin typeface="Cambria" pitchFamily="18" charset="0"/>
              </a:rPr>
              <a:t> PEMILIKAN PROGRAM LAYANAN BIMBINGAN KARIR DAN INFORMASI KERJA BAGI MAHASISWA DAN LULUSAN</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Book Antiqua" pitchFamily="18" charset="0"/>
              </a:rPr>
              <a:t>Program </a:t>
            </a:r>
            <a:r>
              <a:rPr lang="en-US" sz="1600" dirty="0" err="1">
                <a:solidFill>
                  <a:schemeClr val="tx1"/>
                </a:solidFill>
                <a:latin typeface="Book Antiqua" pitchFamily="18" charset="0"/>
              </a:rPr>
              <a:t>masuk</a:t>
            </a:r>
            <a:r>
              <a:rPr lang="en-US" sz="1600" dirty="0">
                <a:solidFill>
                  <a:schemeClr val="tx1"/>
                </a:solidFill>
                <a:latin typeface="Book Antiqua" pitchFamily="18" charset="0"/>
              </a:rPr>
              <a:t> </a:t>
            </a:r>
            <a:r>
              <a:rPr lang="en-US" sz="1600" dirty="0" err="1">
                <a:solidFill>
                  <a:schemeClr val="tx1"/>
                </a:solidFill>
                <a:latin typeface="Book Antiqua" pitchFamily="18" charset="0"/>
              </a:rPr>
              <a:t>dalam</a:t>
            </a:r>
            <a:r>
              <a:rPr lang="en-US" sz="1600" dirty="0">
                <a:solidFill>
                  <a:schemeClr val="tx1"/>
                </a:solidFill>
                <a:latin typeface="Book Antiqua" pitchFamily="18" charset="0"/>
              </a:rPr>
              <a:t> RKAT</a:t>
            </a:r>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(4)</a:t>
            </a:r>
          </a:p>
          <a:p>
            <a:pPr lvl="0">
              <a:spcBef>
                <a:spcPts val="0"/>
              </a:spcBef>
              <a:buClrTx/>
              <a:buSzTx/>
              <a:buNone/>
              <a:defRPr/>
            </a:pPr>
            <a:r>
              <a:rPr lang="id-ID" sz="1800" b="1"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Dokumen formal  kebijakan dan program terjadual  tentang pemberian layanan bimbingan karir dan informasi kerja bagi mahasiswa serta lulusan, yang mencakup:</a:t>
            </a:r>
          </a:p>
          <a:p>
            <a:pPr lvl="0">
              <a:spcBef>
                <a:spcPts val="0"/>
              </a:spcBef>
              <a:buClrTx/>
              <a:buSzTx/>
              <a:buNone/>
              <a:defRPr/>
            </a:pPr>
            <a:r>
              <a:rPr lang="id-ID" sz="1800" dirty="0">
                <a:solidFill>
                  <a:schemeClr val="tx1"/>
                </a:solidFill>
                <a:latin typeface="Arial" pitchFamily="34" charset="0"/>
                <a:cs typeface="Arial" pitchFamily="34" charset="0"/>
              </a:rPr>
              <a:t>	(1)   penyebaran informasi kerja</a:t>
            </a:r>
          </a:p>
          <a:p>
            <a:pPr lvl="0">
              <a:spcBef>
                <a:spcPts val="0"/>
              </a:spcBef>
              <a:buClrTx/>
              <a:buSzTx/>
              <a:buNone/>
              <a:defRPr/>
            </a:pPr>
            <a:r>
              <a:rPr lang="id-ID" sz="1800" dirty="0">
                <a:solidFill>
                  <a:schemeClr val="tx1"/>
                </a:solidFill>
                <a:latin typeface="Arial" pitchFamily="34" charset="0"/>
                <a:cs typeface="Arial" pitchFamily="34" charset="0"/>
              </a:rPr>
              <a:t>	(2)   penyelenggaraan bursa kerja secara berkala</a:t>
            </a:r>
          </a:p>
          <a:p>
            <a:pPr lvl="0">
              <a:spcBef>
                <a:spcPts val="0"/>
              </a:spcBef>
              <a:buClrTx/>
              <a:buSzTx/>
              <a:buNone/>
              <a:defRPr/>
            </a:pPr>
            <a:r>
              <a:rPr lang="id-ID" sz="1800" dirty="0">
                <a:solidFill>
                  <a:schemeClr val="tx1"/>
                </a:solidFill>
                <a:latin typeface="Arial" pitchFamily="34" charset="0"/>
                <a:cs typeface="Arial" pitchFamily="34" charset="0"/>
              </a:rPr>
              <a:t>	(3)   perencanaan karir</a:t>
            </a:r>
          </a:p>
          <a:p>
            <a:pPr lvl="0">
              <a:spcBef>
                <a:spcPts val="0"/>
              </a:spcBef>
              <a:buClrTx/>
              <a:buSzTx/>
              <a:buNone/>
              <a:defRPr/>
            </a:pPr>
            <a:r>
              <a:rPr lang="id-ID" sz="1800" dirty="0">
                <a:solidFill>
                  <a:schemeClr val="tx1"/>
                </a:solidFill>
                <a:latin typeface="Arial" pitchFamily="34" charset="0"/>
                <a:cs typeface="Arial" pitchFamily="34" charset="0"/>
              </a:rPr>
              <a:t>	(4)   pelatihan melamar kerja</a:t>
            </a:r>
          </a:p>
          <a:p>
            <a:pPr lvl="0">
              <a:spcBef>
                <a:spcPts val="0"/>
              </a:spcBef>
              <a:buClrTx/>
              <a:buSzTx/>
              <a:buNone/>
              <a:defRPr/>
            </a:pPr>
            <a:r>
              <a:rPr lang="id-ID" sz="1800" dirty="0">
                <a:solidFill>
                  <a:schemeClr val="tx1"/>
                </a:solidFill>
                <a:latin typeface="Arial" pitchFamily="34" charset="0"/>
                <a:cs typeface="Arial" pitchFamily="34" charset="0"/>
              </a:rPr>
              <a:t>	(5)   layanan penempatan kerja</a:t>
            </a: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(3)</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b="1"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Dokumen formal  kebijakan dan program terjadwal tentang pemberian layanan bimbingan karir dan informasi kerja bagi mahasiswa serta lulusan, yang mencakup:</a:t>
            </a:r>
          </a:p>
          <a:p>
            <a:pPr lvl="0">
              <a:spcBef>
                <a:spcPts val="0"/>
              </a:spcBef>
              <a:buClrTx/>
              <a:buSzTx/>
              <a:buNone/>
              <a:defRPr/>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(1)   penyebaran informasi kerja</a:t>
            </a:r>
          </a:p>
          <a:p>
            <a:pPr lvl="0">
              <a:spcBef>
                <a:spcPts val="0"/>
              </a:spcBef>
              <a:buClrTx/>
              <a:buSzTx/>
              <a:buNone/>
              <a:defRPr/>
            </a:pPr>
            <a:r>
              <a:rPr lang="id-ID" sz="1800" dirty="0">
                <a:solidFill>
                  <a:schemeClr val="tx1"/>
                </a:solidFill>
                <a:latin typeface="Arial" pitchFamily="34" charset="0"/>
                <a:cs typeface="Arial" pitchFamily="34" charset="0"/>
              </a:rPr>
              <a:t>	(2)   penyelenggaraan bursa kerja secara berkala</a:t>
            </a:r>
          </a:p>
          <a:p>
            <a:pPr lvl="0">
              <a:spcBef>
                <a:spcPts val="0"/>
              </a:spcBef>
              <a:buClrTx/>
              <a:buSzTx/>
              <a:buNone/>
              <a:defRPr/>
            </a:pPr>
            <a:r>
              <a:rPr lang="id-ID" sz="1800" dirty="0">
                <a:solidFill>
                  <a:schemeClr val="tx1"/>
                </a:solidFill>
                <a:latin typeface="Arial" pitchFamily="34" charset="0"/>
                <a:cs typeface="Arial" pitchFamily="34" charset="0"/>
              </a:rPr>
              <a:t>	(3)   perencanaan karir</a:t>
            </a: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81038" indent="-681038"/>
            <a:r>
              <a:rPr lang="id-ID" sz="2000" b="1" dirty="0">
                <a:solidFill>
                  <a:schemeClr val="tx1"/>
                </a:solidFill>
                <a:latin typeface="Cambria" pitchFamily="18" charset="0"/>
              </a:rPr>
              <a:t>3.1.9 </a:t>
            </a:r>
            <a:r>
              <a:rPr lang="en-US" sz="2000" b="1" dirty="0">
                <a:solidFill>
                  <a:schemeClr val="tx1"/>
                </a:solidFill>
                <a:latin typeface="Cambria" pitchFamily="18" charset="0"/>
              </a:rPr>
              <a:t> PEMILIKAN PROGRAM LAYANAN BIMBINGAN KARIR DAN INFORMASI KERJA BAGI MAHASISWA DAN LULUSAN</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Book Antiqua" pitchFamily="18" charset="0"/>
              </a:rPr>
              <a:t>Program </a:t>
            </a:r>
            <a:r>
              <a:rPr lang="en-US" sz="1600" dirty="0" err="1">
                <a:solidFill>
                  <a:schemeClr val="tx1"/>
                </a:solidFill>
                <a:latin typeface="Book Antiqua" pitchFamily="18" charset="0"/>
              </a:rPr>
              <a:t>masuk</a:t>
            </a:r>
            <a:r>
              <a:rPr lang="en-US" sz="1600" dirty="0">
                <a:solidFill>
                  <a:schemeClr val="tx1"/>
                </a:solidFill>
                <a:latin typeface="Book Antiqua" pitchFamily="18" charset="0"/>
              </a:rPr>
              <a:t> </a:t>
            </a:r>
            <a:r>
              <a:rPr lang="en-US" sz="1600" dirty="0" err="1">
                <a:solidFill>
                  <a:schemeClr val="tx1"/>
                </a:solidFill>
                <a:latin typeface="Book Antiqua" pitchFamily="18" charset="0"/>
              </a:rPr>
              <a:t>dalam</a:t>
            </a:r>
            <a:r>
              <a:rPr lang="en-US" sz="1600" dirty="0">
                <a:solidFill>
                  <a:schemeClr val="tx1"/>
                </a:solidFill>
                <a:latin typeface="Book Antiqua" pitchFamily="18" charset="0"/>
              </a:rPr>
              <a:t> RKAT</a:t>
            </a:r>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(2)</a:t>
            </a:r>
            <a:endParaRPr lang="en-US" sz="1800" b="1" dirty="0">
              <a:solidFill>
                <a:schemeClr val="tx1"/>
              </a:solidFill>
              <a:latin typeface="Arial" pitchFamily="34" charset="0"/>
              <a:cs typeface="Arial" pitchFamily="34" charset="0"/>
            </a:endParaRPr>
          </a:p>
          <a:p>
            <a:pPr lvl="0">
              <a:spcBef>
                <a:spcPts val="0"/>
              </a:spcBef>
              <a:buClrTx/>
              <a:buSzTx/>
              <a:buNone/>
              <a:defRPr/>
            </a:pPr>
            <a:r>
              <a:rPr lang="en-US" sz="1800" b="1" dirty="0">
                <a:solidFill>
                  <a:schemeClr val="tx1"/>
                </a:solidFill>
                <a:latin typeface="Arial" pitchFamily="34" charset="0"/>
                <a:cs typeface="Arial" pitchFamily="34" charset="0"/>
              </a:rPr>
              <a:t>	</a:t>
            </a:r>
            <a:r>
              <a:rPr lang="fi-FI" sz="1800" dirty="0">
                <a:solidFill>
                  <a:schemeClr val="tx1"/>
                </a:solidFill>
                <a:latin typeface="Arial" pitchFamily="34" charset="0"/>
                <a:cs typeface="Arial" pitchFamily="34" charset="0"/>
              </a:rPr>
              <a:t>Dokumen formal  kebijakan dan program terjadwal tentang pemberian layanan bimbingan karir dan informasi kerja bagi mahasiswa serta lulusan, yang mencakup:</a:t>
            </a:r>
            <a:endParaRPr lang="en-US" sz="1800" dirty="0">
              <a:solidFill>
                <a:schemeClr val="tx1"/>
              </a:solidFill>
              <a:latin typeface="Arial" pitchFamily="34" charset="0"/>
              <a:cs typeface="Arial" pitchFamily="34" charset="0"/>
            </a:endParaRPr>
          </a:p>
          <a:p>
            <a:pPr lvl="0">
              <a:spcBef>
                <a:spcPts val="0"/>
              </a:spcBef>
              <a:buClrTx/>
              <a:buSzTx/>
              <a:buNone/>
              <a:defRPr/>
            </a:pPr>
            <a:r>
              <a:rPr lang="id-ID"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cs typeface="Arial" pitchFamily="34" charset="0"/>
              </a:rPr>
              <a:t>(1)   penyebaran informasi kerja</a:t>
            </a:r>
          </a:p>
          <a:p>
            <a:pPr lvl="0">
              <a:spcBef>
                <a:spcPts val="0"/>
              </a:spcBef>
              <a:buClrTx/>
              <a:buSzTx/>
              <a:buNone/>
              <a:defRPr/>
            </a:pPr>
            <a:r>
              <a:rPr lang="id-ID" sz="1800" dirty="0">
                <a:solidFill>
                  <a:schemeClr val="tx1"/>
                </a:solidFill>
                <a:latin typeface="Arial" pitchFamily="34" charset="0"/>
                <a:cs typeface="Arial" pitchFamily="34" charset="0"/>
              </a:rPr>
              <a:t>	(2)   penyelenggaraan bursa kerja secara berkala</a:t>
            </a:r>
          </a:p>
          <a:p>
            <a:pPr lvl="0">
              <a:spcBef>
                <a:spcPts val="0"/>
              </a:spcBef>
              <a:buClrTx/>
              <a:buSzTx/>
              <a:buNone/>
              <a:defRPr/>
            </a:pPr>
            <a:endParaRPr lang="id-ID"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(1)</a:t>
            </a:r>
            <a:endParaRPr lang="en-US" sz="1800" b="1" dirty="0">
              <a:solidFill>
                <a:schemeClr val="tx1"/>
              </a:solidFill>
              <a:latin typeface="Arial" pitchFamily="34" charset="0"/>
              <a:cs typeface="Arial" pitchFamily="34" charset="0"/>
            </a:endParaRPr>
          </a:p>
          <a:p>
            <a:pPr lvl="0">
              <a:spcBef>
                <a:spcPts val="0"/>
              </a:spcBef>
              <a:buClrTx/>
              <a:buSzTx/>
              <a:buNone/>
              <a:defRPr/>
            </a:pPr>
            <a:r>
              <a:rPr lang="en-US" sz="1800" b="1"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Tidak ditemukan dokumen formal kebijakan dan pelaksanaan layanan bimbingan karir dan informasi kerja bagi mahasiswa serta lulusan</a:t>
            </a:r>
            <a:endParaRPr lang="id-ID" sz="1800" b="1" dirty="0">
              <a:solidFill>
                <a:schemeClr val="tx1"/>
              </a:solidFill>
              <a:latin typeface="Arial" pitchFamily="34" charset="0"/>
              <a:cs typeface="Arial" pitchFamily="34" charset="0"/>
            </a:endParaRPr>
          </a:p>
          <a:p>
            <a:pPr>
              <a:spcBef>
                <a:spcPts val="0"/>
              </a:spcBef>
              <a:buClrTx/>
              <a:buSzTx/>
              <a:buNone/>
              <a:defRPr/>
            </a:pPr>
            <a:r>
              <a:rPr lang="id-ID" sz="1800" dirty="0">
                <a:solidFill>
                  <a:schemeClr val="tx1"/>
                </a:solidFill>
                <a:latin typeface="Arial" pitchFamily="34" charset="0"/>
                <a:ea typeface="Times New Roman"/>
                <a:cs typeface="Arial" pitchFamily="34" charset="0"/>
              </a:rPr>
              <a:t>	</a:t>
            </a:r>
            <a:endParaRPr lang="id-ID" sz="1800" dirty="0">
              <a:solidFill>
                <a:schemeClr val="tx1"/>
              </a:solidFill>
              <a:latin typeface="Arial" pitchFamily="34" charset="0"/>
              <a:cs typeface="Arial" pitchFamily="34" charset="0"/>
            </a:endParaRPr>
          </a:p>
          <a:p>
            <a:pPr>
              <a:buNone/>
            </a:pPr>
            <a:endParaRPr lang="id-ID" sz="1800" dirty="0">
              <a:solidFill>
                <a:schemeClr val="tx1"/>
              </a:solidFill>
              <a:latin typeface="Arial" pitchFamily="34" charset="0"/>
              <a:cs typeface="Arial" pitchFamily="34" charset="0"/>
            </a:endParaRPr>
          </a:p>
          <a:p>
            <a:endParaRPr lang="id-ID" sz="1800" dirty="0">
              <a:solidFill>
                <a:schemeClr val="tx1"/>
              </a:solidFill>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93750" indent="-793750"/>
            <a:r>
              <a:rPr lang="en-US" sz="2000" b="1" dirty="0">
                <a:solidFill>
                  <a:schemeClr val="tx1"/>
                </a:solidFill>
                <a:latin typeface="Cambria" pitchFamily="18" charset="0"/>
              </a:rPr>
              <a:t>3.1.10 PELAKSANAAN PROGRAM LAYANAN BIMBINGAN KARIR DAN INFORMASI KERJA BAGI MAHASISWA DAN LULUSAN, SERTA HASILNYA</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500" dirty="0">
                <a:solidFill>
                  <a:schemeClr val="tx1"/>
                </a:solidFill>
                <a:latin typeface="Book Antiqua" pitchFamily="18" charset="0"/>
              </a:rPr>
              <a:t>Ada lembaga menyelenggarakan bursa kerja bekerjasama dengan perusahaan (</a:t>
            </a:r>
            <a:r>
              <a:rPr lang="id-ID" sz="1500" i="1" dirty="0">
                <a:solidFill>
                  <a:schemeClr val="tx1"/>
                </a:solidFill>
                <a:latin typeface="Book Antiqua" pitchFamily="18" charset="0"/>
              </a:rPr>
              <a:t>Job Offer</a:t>
            </a:r>
            <a:r>
              <a:rPr lang="id-ID" sz="1500" dirty="0">
                <a:solidFill>
                  <a:schemeClr val="tx1"/>
                </a:solidFill>
                <a:latin typeface="Book Antiqua" pitchFamily="18" charset="0"/>
              </a:rPr>
              <a:t>) untuk melaksanakan rekruitmen melalui program </a:t>
            </a:r>
            <a:r>
              <a:rPr lang="id-ID" sz="1500" i="1" dirty="0">
                <a:solidFill>
                  <a:schemeClr val="tx1"/>
                </a:solidFill>
                <a:latin typeface="Book Antiqua" pitchFamily="18" charset="0"/>
              </a:rPr>
              <a:t>On Campus Recruitment</a:t>
            </a:r>
            <a:r>
              <a:rPr lang="id-ID" sz="1500" dirty="0">
                <a:solidFill>
                  <a:schemeClr val="tx1"/>
                </a:solidFill>
                <a:latin typeface="Book Antiqua" pitchFamily="18" charset="0"/>
              </a:rPr>
              <a:t> (OCR) dan </a:t>
            </a:r>
            <a:r>
              <a:rPr lang="id-ID" sz="1500" i="1" dirty="0">
                <a:solidFill>
                  <a:schemeClr val="tx1"/>
                </a:solidFill>
                <a:latin typeface="Book Antiqua" pitchFamily="18" charset="0"/>
              </a:rPr>
              <a:t>Walk-in Interview</a:t>
            </a:r>
            <a:r>
              <a:rPr lang="id-ID" sz="1500" dirty="0">
                <a:solidFill>
                  <a:schemeClr val="tx1"/>
                </a:solidFill>
                <a:latin typeface="Book Antiqua" pitchFamily="18" charset="0"/>
              </a:rPr>
              <a:t> yang dilaksanakan minimal satu bulan sekali. </a:t>
            </a:r>
            <a:endParaRPr lang="en-US" sz="1500" dirty="0">
              <a:solidFill>
                <a:schemeClr val="tx1"/>
              </a:solidFill>
              <a:latin typeface="Book Antiqua" pitchFamily="18" charset="0"/>
            </a:endParaRPr>
          </a:p>
          <a:p>
            <a:endParaRPr lang="en-US" sz="1500" dirty="0">
              <a:solidFill>
                <a:schemeClr val="tx1"/>
              </a:solidFill>
              <a:latin typeface="Book Antiqua" pitchFamily="18" charset="0"/>
            </a:endParaRPr>
          </a:p>
          <a:p>
            <a:r>
              <a:rPr lang="id-ID" sz="1500" dirty="0">
                <a:solidFill>
                  <a:schemeClr val="tx1"/>
                </a:solidFill>
                <a:latin typeface="Book Antiqua" pitchFamily="18" charset="0"/>
              </a:rPr>
              <a:t>ACC  menyelenggarakan </a:t>
            </a:r>
            <a:r>
              <a:rPr lang="id-ID" sz="1500" i="1" dirty="0">
                <a:solidFill>
                  <a:schemeClr val="tx1"/>
                </a:solidFill>
                <a:latin typeface="Book Antiqua" pitchFamily="18" charset="0"/>
              </a:rPr>
              <a:t>Job Fair/Career Day</a:t>
            </a:r>
            <a:r>
              <a:rPr lang="id-ID" sz="1500" dirty="0">
                <a:solidFill>
                  <a:schemeClr val="tx1"/>
                </a:solidFill>
                <a:latin typeface="Book Antiqua" pitchFamily="18" charset="0"/>
              </a:rPr>
              <a:t> yang diselenggarakan setahun sekali. </a:t>
            </a:r>
            <a:endParaRPr lang="en-US" sz="15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(4)</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Pelaksanaan program layanan bimbingan karir dan informasi kerja bagi mahasiswa dan lulusan yang menghasilkan kemudahan bagi mahasiswa dan lulusan untuk:</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memperoleh informasi yang komprehensif tentang pasar kerja,</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merencanakan karir yang realistik,</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(3)   mengajukan lamaran kerja dengan baik.</a:t>
            </a:r>
            <a:endParaRPr lang="id-ID" sz="1800" dirty="0">
              <a:latin typeface="Arial" pitchFamily="34" charset="0"/>
              <a:ea typeface="Times New Roman"/>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(3)</a:t>
            </a:r>
          </a:p>
          <a:p>
            <a:pPr lvl="0">
              <a:spcBef>
                <a:spcPts val="0"/>
              </a:spcBef>
              <a:buClrTx/>
              <a:buSzTx/>
              <a:buNone/>
              <a:defRPr/>
            </a:pPr>
            <a:r>
              <a:rPr lang="id-ID" sz="1800" b="1"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Pelaksanaan program layanan bimbingan karir dan informasi kerja bagi mahasiswa dan lulusan yang menghasilkan kemudahan bagi mahasiswa dan lulusan untuk:</a:t>
            </a:r>
            <a:endParaRPr lang="id-ID" sz="1800" dirty="0">
              <a:latin typeface="Arial" pitchFamily="34" charset="0"/>
              <a:ea typeface="Times New Roman"/>
              <a:cs typeface="Arial" pitchFamily="34" charset="0"/>
            </a:endParaRPr>
          </a:p>
          <a:p>
            <a:pPr lvl="0">
              <a:spcBef>
                <a:spcPts val="0"/>
              </a:spcBef>
              <a:buClrTx/>
              <a:buSzTx/>
              <a:buNone/>
              <a:defRPr/>
            </a:pPr>
            <a:r>
              <a:rPr lang="id-ID" sz="1800" dirty="0">
                <a:solidFill>
                  <a:srgbClr val="000000"/>
                </a:solidFill>
                <a:latin typeface="Arial" pitchFamily="34" charset="0"/>
                <a:ea typeface="Times New Roman"/>
                <a:cs typeface="Arial" pitchFamily="34" charset="0"/>
              </a:rPr>
              <a:t>	(1)   memperoleh informasi yang komprehensif tentang pasar kerja,</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(2)   merencanakan karir yang realistik,</a:t>
            </a:r>
          </a:p>
          <a:p>
            <a:pPr lvl="0">
              <a:spcBef>
                <a:spcPts val="0"/>
              </a:spcBef>
              <a:buClrTx/>
              <a:buSzTx/>
              <a:buNone/>
              <a:defRPr/>
            </a:pPr>
            <a:r>
              <a:rPr lang="id-ID" sz="1800" dirty="0">
                <a:solidFill>
                  <a:srgbClr val="000000"/>
                </a:solidFill>
                <a:latin typeface="Arial" pitchFamily="34" charset="0"/>
                <a:ea typeface="Times New Roman"/>
                <a:cs typeface="Arial" pitchFamily="34" charset="0"/>
              </a:rPr>
              <a:t>	tanpa kemudahan untuk mengajukan lamaran kerja.</a:t>
            </a:r>
            <a:endParaRPr lang="id-ID" sz="1800" dirty="0">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93750" indent="-793750"/>
            <a:r>
              <a:rPr lang="en-US" sz="2000" b="1" dirty="0">
                <a:solidFill>
                  <a:schemeClr val="tx1"/>
                </a:solidFill>
                <a:latin typeface="Cambria" pitchFamily="18" charset="0"/>
              </a:rPr>
              <a:t>3.1.10 PELAKSANAAN PROGRAM LAYANAN BIMBINGAN KARIR DAN INFORMASI KERJA BAGI MAHASISWA DAN LULUSAN, SERTA HASILNYA</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500" dirty="0">
                <a:solidFill>
                  <a:schemeClr val="tx1"/>
                </a:solidFill>
                <a:latin typeface="Book Antiqua" pitchFamily="18" charset="0"/>
              </a:rPr>
              <a:t>Ada lembaga menyelenggarakan bursa kerja bekerjasama dengan perusahaan (</a:t>
            </a:r>
            <a:r>
              <a:rPr lang="id-ID" sz="1500" i="1" dirty="0">
                <a:solidFill>
                  <a:schemeClr val="tx1"/>
                </a:solidFill>
                <a:latin typeface="Book Antiqua" pitchFamily="18" charset="0"/>
              </a:rPr>
              <a:t>Job Offer</a:t>
            </a:r>
            <a:r>
              <a:rPr lang="id-ID" sz="1500" dirty="0">
                <a:solidFill>
                  <a:schemeClr val="tx1"/>
                </a:solidFill>
                <a:latin typeface="Book Antiqua" pitchFamily="18" charset="0"/>
              </a:rPr>
              <a:t>) untuk melaksanakan rekruitmen melalui program </a:t>
            </a:r>
            <a:r>
              <a:rPr lang="id-ID" sz="1500" i="1" dirty="0">
                <a:solidFill>
                  <a:schemeClr val="tx1"/>
                </a:solidFill>
                <a:latin typeface="Book Antiqua" pitchFamily="18" charset="0"/>
              </a:rPr>
              <a:t>On Campus Recruitment</a:t>
            </a:r>
            <a:r>
              <a:rPr lang="id-ID" sz="1500" dirty="0">
                <a:solidFill>
                  <a:schemeClr val="tx1"/>
                </a:solidFill>
                <a:latin typeface="Book Antiqua" pitchFamily="18" charset="0"/>
              </a:rPr>
              <a:t> (OCR) dan </a:t>
            </a:r>
            <a:r>
              <a:rPr lang="id-ID" sz="1500" i="1" dirty="0">
                <a:solidFill>
                  <a:schemeClr val="tx1"/>
                </a:solidFill>
                <a:latin typeface="Book Antiqua" pitchFamily="18" charset="0"/>
              </a:rPr>
              <a:t>Walk-in Interview</a:t>
            </a:r>
            <a:r>
              <a:rPr lang="id-ID" sz="1500" dirty="0">
                <a:solidFill>
                  <a:schemeClr val="tx1"/>
                </a:solidFill>
                <a:latin typeface="Book Antiqua" pitchFamily="18" charset="0"/>
              </a:rPr>
              <a:t> yang dilaksanakan minimal satu bulan sekali. </a:t>
            </a:r>
            <a:endParaRPr lang="en-US" sz="1500" dirty="0">
              <a:solidFill>
                <a:schemeClr val="tx1"/>
              </a:solidFill>
              <a:latin typeface="Book Antiqua" pitchFamily="18" charset="0"/>
            </a:endParaRPr>
          </a:p>
          <a:p>
            <a:endParaRPr lang="en-US" sz="1500" dirty="0">
              <a:solidFill>
                <a:schemeClr val="tx1"/>
              </a:solidFill>
              <a:latin typeface="Book Antiqua" pitchFamily="18" charset="0"/>
            </a:endParaRPr>
          </a:p>
          <a:p>
            <a:r>
              <a:rPr lang="id-ID" sz="1500" dirty="0">
                <a:solidFill>
                  <a:schemeClr val="tx1"/>
                </a:solidFill>
                <a:latin typeface="Book Antiqua" pitchFamily="18" charset="0"/>
              </a:rPr>
              <a:t>ACC  menyelenggarakan </a:t>
            </a:r>
            <a:r>
              <a:rPr lang="id-ID" sz="1500" i="1" dirty="0">
                <a:solidFill>
                  <a:schemeClr val="tx1"/>
                </a:solidFill>
                <a:latin typeface="Book Antiqua" pitchFamily="18" charset="0"/>
              </a:rPr>
              <a:t>Job Fair/Career Day</a:t>
            </a:r>
            <a:r>
              <a:rPr lang="id-ID" sz="1500" dirty="0">
                <a:solidFill>
                  <a:schemeClr val="tx1"/>
                </a:solidFill>
                <a:latin typeface="Book Antiqua" pitchFamily="18" charset="0"/>
              </a:rPr>
              <a:t> yang diselenggarakan setahun sekali. </a:t>
            </a:r>
            <a:endParaRPr lang="en-US" sz="15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(2)</a:t>
            </a:r>
          </a:p>
          <a:p>
            <a:pPr>
              <a:spcBef>
                <a:spcPts val="0"/>
              </a:spcBef>
              <a:buClrTx/>
              <a:buSzTx/>
              <a:buNone/>
              <a:defRPr/>
            </a:pPr>
            <a:r>
              <a:rPr lang="id-ID" sz="1800"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Pelaksanaan program layanan bimbingan karir dan informasi kerja bagi mahasiswa dan lulusan yang menghasilkan kemudahan bagi mahasiswa dan lulusan untuk memperoleh informasi yang komprehensif tentang pasar kerja,tanpa kemudahan untuk merencanakan karir dan melamar kerja.</a:t>
            </a:r>
            <a:endParaRPr lang="id-ID" sz="1800" dirty="0">
              <a:solidFill>
                <a:schemeClr val="tx1"/>
              </a:solidFill>
              <a:latin typeface="Arial" pitchFamily="34" charset="0"/>
              <a:cs typeface="Arial" pitchFamily="34" charset="0"/>
            </a:endParaRPr>
          </a:p>
          <a:p>
            <a:pPr lvl="0">
              <a:spcBef>
                <a:spcPts val="0"/>
              </a:spcBef>
              <a:buClrTx/>
              <a:buSzTx/>
              <a:buNone/>
              <a:defRPr/>
            </a:pPr>
            <a:endParaRPr lang="id-ID"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(1)</a:t>
            </a:r>
          </a:p>
          <a:p>
            <a:pPr>
              <a:spcBef>
                <a:spcPts val="0"/>
              </a:spcBef>
              <a:buClrTx/>
              <a:buSzTx/>
              <a:buNone/>
              <a:defRPr/>
            </a:pPr>
            <a:r>
              <a:rPr lang="id-ID" sz="1800" dirty="0">
                <a:solidFill>
                  <a:srgbClr val="000000"/>
                </a:solidFill>
                <a:latin typeface="Arial" pitchFamily="34" charset="0"/>
                <a:ea typeface="Times New Roman"/>
                <a:cs typeface="Arial" pitchFamily="34" charset="0"/>
              </a:rPr>
              <a:t>	Tidak ditemukan pelaksanaan program layanan bimbingan karir dan informasi kerja bagi mahasiswa dan lulusan.</a:t>
            </a:r>
            <a:endParaRPr lang="id-ID" sz="1800" b="1" dirty="0">
              <a:solidFill>
                <a:schemeClr val="tx1"/>
              </a:solidFill>
              <a:latin typeface="Arial" pitchFamily="34" charset="0"/>
              <a:cs typeface="Arial" pitchFamily="34" charset="0"/>
            </a:endParaRPr>
          </a:p>
          <a:p>
            <a:pPr>
              <a:spcBef>
                <a:spcPts val="0"/>
              </a:spcBef>
              <a:buClrTx/>
              <a:buSzTx/>
              <a:buNone/>
              <a:defRPr/>
            </a:pPr>
            <a:r>
              <a:rPr lang="id-ID" sz="1800" dirty="0">
                <a:solidFill>
                  <a:schemeClr val="tx1"/>
                </a:solidFill>
                <a:latin typeface="Arial" pitchFamily="34" charset="0"/>
                <a:ea typeface="Times New Roman"/>
                <a:cs typeface="Arial" pitchFamily="34" charset="0"/>
              </a:rPr>
              <a:t>	</a:t>
            </a:r>
            <a:endParaRPr lang="id-ID" sz="1800" b="1" dirty="0">
              <a:solidFill>
                <a:schemeClr val="tx1"/>
              </a:solidFill>
              <a:latin typeface="Arial" pitchFamily="34" charset="0"/>
              <a:cs typeface="Arial" pitchFamily="34" charset="0"/>
            </a:endParaRPr>
          </a:p>
          <a:p>
            <a:pPr>
              <a:spcBef>
                <a:spcPts val="0"/>
              </a:spcBef>
              <a:buClrTx/>
              <a:buSzTx/>
              <a:buNone/>
              <a:defRPr/>
            </a:pPr>
            <a:r>
              <a:rPr lang="id-ID" sz="1800" dirty="0">
                <a:solidFill>
                  <a:schemeClr val="tx1"/>
                </a:solidFill>
                <a:latin typeface="Arial" pitchFamily="34" charset="0"/>
                <a:ea typeface="Times New Roman"/>
                <a:cs typeface="Arial" pitchFamily="34" charset="0"/>
              </a:rPr>
              <a:t>	</a:t>
            </a:r>
            <a:endParaRPr lang="id-ID" sz="1800" dirty="0">
              <a:solidFill>
                <a:schemeClr val="tx1"/>
              </a:solidFill>
              <a:latin typeface="Arial" pitchFamily="34" charset="0"/>
              <a:cs typeface="Arial" pitchFamily="34" charset="0"/>
            </a:endParaRPr>
          </a:p>
          <a:p>
            <a:pPr>
              <a:buNone/>
            </a:pPr>
            <a:endParaRPr lang="id-ID" sz="1800" dirty="0">
              <a:solidFill>
                <a:schemeClr val="tx1"/>
              </a:solidFill>
              <a:latin typeface="Arial" pitchFamily="34" charset="0"/>
              <a:cs typeface="Arial" pitchFamily="34" charset="0"/>
            </a:endParaRPr>
          </a:p>
          <a:p>
            <a:endParaRPr lang="id-ID" sz="1800" dirty="0">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6400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93750" indent="-793750"/>
            <a:r>
              <a:rPr lang="en-US" sz="2000" b="1" dirty="0">
                <a:solidFill>
                  <a:schemeClr val="tx1"/>
                </a:solidFill>
                <a:latin typeface="Cambria" pitchFamily="18" charset="0"/>
              </a:rPr>
              <a:t>3.1.11 PENCAPAIAN PRESTASI MAHASISWA DI TINGKAT PROPINSI/ WILAYAH, NASIONAL, DAN INTERNASIONAL</a:t>
            </a:r>
          </a:p>
        </p:txBody>
      </p:sp>
      <p:sp>
        <p:nvSpPr>
          <p:cNvPr id="16" name="Rectangle 15"/>
          <p:cNvSpPr/>
          <p:nvPr/>
        </p:nvSpPr>
        <p:spPr>
          <a:xfrm>
            <a:off x="6400800" y="1524000"/>
            <a:ext cx="2743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A</a:t>
            </a:r>
            <a:r>
              <a:rPr lang="id-ID" sz="1600" dirty="0">
                <a:solidFill>
                  <a:srgbClr val="000000"/>
                </a:solidFill>
                <a:latin typeface="Book Antiqua" pitchFamily="18" charset="0"/>
                <a:ea typeface="Times New Roman"/>
              </a:rPr>
              <a:t> = Jumlah penghargaan tingkat propinsi/wilayah</a:t>
            </a:r>
            <a:endParaRPr lang="en-US" sz="1600" dirty="0">
              <a:solidFill>
                <a:srgbClr val="000000"/>
              </a:solidFill>
              <a:latin typeface="Book Antiqua" pitchFamily="18" charset="0"/>
              <a:ea typeface="Times New Roman"/>
            </a:endParaRPr>
          </a:p>
          <a:p>
            <a:pPr>
              <a:spcAft>
                <a:spcPts val="0"/>
              </a:spcAft>
            </a:pPr>
            <a:endParaRPr lang="en-US" sz="1600" dirty="0">
              <a:solidFill>
                <a:srgbClr val="000000"/>
              </a:solidFill>
              <a:latin typeface="Book Antiqua" pitchFamily="18" charset="0"/>
              <a:ea typeface="Times New Roman"/>
            </a:endParaRPr>
          </a:p>
          <a:p>
            <a:pPr>
              <a:spcAft>
                <a:spcPts val="0"/>
              </a:spcAft>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B</a:t>
            </a:r>
            <a:r>
              <a:rPr lang="id-ID" sz="1600" dirty="0">
                <a:solidFill>
                  <a:srgbClr val="000000"/>
                </a:solidFill>
                <a:latin typeface="Book Antiqua" pitchFamily="18" charset="0"/>
                <a:ea typeface="Times New Roman"/>
              </a:rPr>
              <a:t> = Jumlah penghargaan tingkat nasional</a:t>
            </a:r>
            <a:endParaRPr lang="en-US" sz="1600" dirty="0">
              <a:solidFill>
                <a:srgbClr val="000000"/>
              </a:solidFill>
              <a:latin typeface="Book Antiqua" pitchFamily="18" charset="0"/>
              <a:ea typeface="Times New Roman"/>
            </a:endParaRPr>
          </a:p>
          <a:p>
            <a:pPr>
              <a:spcAft>
                <a:spcPts val="0"/>
              </a:spcAft>
            </a:pPr>
            <a:endParaRPr lang="en-US" sz="1600" dirty="0">
              <a:solidFill>
                <a:srgbClr val="000000"/>
              </a:solidFill>
              <a:latin typeface="Book Antiqua" pitchFamily="18" charset="0"/>
              <a:ea typeface="Times New Roman"/>
            </a:endParaRPr>
          </a:p>
          <a:p>
            <a:pPr>
              <a:spcAft>
                <a:spcPts val="0"/>
              </a:spcAft>
            </a:pPr>
            <a:r>
              <a:rPr lang="id-ID" sz="1600" dirty="0">
                <a:solidFill>
                  <a:srgbClr val="000000"/>
                </a:solidFill>
                <a:latin typeface="Book Antiqua" pitchFamily="18" charset="0"/>
                <a:ea typeface="Times New Roman"/>
              </a:rPr>
              <a:t>N</a:t>
            </a:r>
            <a:r>
              <a:rPr lang="id-ID" sz="1600" baseline="-25000" dirty="0">
                <a:solidFill>
                  <a:srgbClr val="000000"/>
                </a:solidFill>
                <a:latin typeface="Book Antiqua" pitchFamily="18" charset="0"/>
                <a:ea typeface="Times New Roman"/>
              </a:rPr>
              <a:t>C</a:t>
            </a:r>
            <a:r>
              <a:rPr lang="id-ID" sz="1600" dirty="0">
                <a:solidFill>
                  <a:srgbClr val="000000"/>
                </a:solidFill>
                <a:latin typeface="Book Antiqua" pitchFamily="18" charset="0"/>
                <a:ea typeface="Times New Roman"/>
              </a:rPr>
              <a:t> = Jumlah penghargaan tingkat internasional</a:t>
            </a:r>
            <a:endParaRPr lang="en-US" sz="1600" dirty="0">
              <a:solidFill>
                <a:srgbClr val="000000"/>
              </a:solidFill>
              <a:latin typeface="Book Antiqua" pitchFamily="18" charset="0"/>
              <a:ea typeface="Times New Roman"/>
            </a:endParaRPr>
          </a:p>
          <a:p>
            <a:pPr>
              <a:spcAft>
                <a:spcPts val="0"/>
              </a:spcAft>
            </a:pPr>
            <a:endParaRPr lang="en-US" sz="1600" dirty="0">
              <a:solidFill>
                <a:srgbClr val="000000"/>
              </a:solidFill>
              <a:latin typeface="Book Antiqua" pitchFamily="18" charset="0"/>
              <a:ea typeface="Times New Roman"/>
            </a:endParaRPr>
          </a:p>
          <a:p>
            <a:pPr>
              <a:spcAft>
                <a:spcPts val="0"/>
              </a:spcAft>
            </a:pPr>
            <a:r>
              <a:rPr lang="id-ID" sz="1600" dirty="0">
                <a:solidFill>
                  <a:srgbClr val="000000"/>
                </a:solidFill>
                <a:latin typeface="Book Antiqua" pitchFamily="18" charset="0"/>
                <a:ea typeface="Times New Roman"/>
              </a:rPr>
              <a:t>N = Jumlah semua program studi.</a:t>
            </a:r>
            <a:endParaRPr lang="en-US" sz="1600" dirty="0">
              <a:solidFill>
                <a:srgbClr val="000000"/>
              </a:solidFill>
              <a:latin typeface="Book Antiqua" pitchFamily="18" charset="0"/>
              <a:ea typeface="Times New Roman"/>
            </a:endParaRPr>
          </a:p>
          <a:p>
            <a:pPr>
              <a:spcAft>
                <a:spcPts val="0"/>
              </a:spcAft>
            </a:pPr>
            <a:endParaRPr lang="en-US" sz="1600" dirty="0">
              <a:solidFill>
                <a:srgbClr val="000000"/>
              </a:solidFill>
              <a:latin typeface="Book Antiqua" pitchFamily="18" charset="0"/>
              <a:ea typeface="Times New Roman"/>
            </a:endParaRPr>
          </a:p>
          <a:p>
            <a:pPr>
              <a:spcAft>
                <a:spcPts val="0"/>
              </a:spcAft>
            </a:pPr>
            <a:r>
              <a:rPr lang="id-ID" sz="1600" dirty="0">
                <a:solidFill>
                  <a:srgbClr val="000000"/>
                </a:solidFill>
                <a:latin typeface="Book Antiqua" pitchFamily="18" charset="0"/>
                <a:ea typeface="Times New Roman"/>
              </a:rPr>
              <a:t>NP</a:t>
            </a:r>
            <a:r>
              <a:rPr lang="id-ID" sz="1600" baseline="-25000" dirty="0">
                <a:solidFill>
                  <a:srgbClr val="000000"/>
                </a:solidFill>
                <a:latin typeface="Book Antiqua" pitchFamily="18" charset="0"/>
                <a:ea typeface="Times New Roman"/>
              </a:rPr>
              <a:t>MHS</a:t>
            </a:r>
            <a:r>
              <a:rPr lang="id-ID" sz="1600" dirty="0">
                <a:solidFill>
                  <a:srgbClr val="000000"/>
                </a:solidFill>
                <a:latin typeface="Book Antiqua" pitchFamily="18" charset="0"/>
                <a:ea typeface="Times New Roman"/>
              </a:rPr>
              <a:t> =</a:t>
            </a:r>
            <a:r>
              <a:rPr lang="en-US" sz="1600" dirty="0">
                <a:solidFill>
                  <a:srgbClr val="000000"/>
                </a:solidFill>
                <a:latin typeface="Book Antiqua" pitchFamily="18" charset="0"/>
                <a:ea typeface="Times New Roman"/>
              </a:rPr>
              <a:t> </a:t>
            </a:r>
            <a:r>
              <a:rPr lang="id-ID" sz="1600" dirty="0">
                <a:solidFill>
                  <a:srgbClr val="000000"/>
                </a:solidFill>
                <a:latin typeface="Book Antiqua" pitchFamily="18" charset="0"/>
                <a:ea typeface="Times New Roman"/>
              </a:rPr>
              <a:t>(2 x N</a:t>
            </a:r>
            <a:r>
              <a:rPr lang="id-ID" sz="1600" baseline="-25000" dirty="0">
                <a:solidFill>
                  <a:srgbClr val="000000"/>
                </a:solidFill>
                <a:latin typeface="Book Antiqua" pitchFamily="18" charset="0"/>
                <a:ea typeface="Times New Roman"/>
              </a:rPr>
              <a:t>A</a:t>
            </a:r>
            <a:r>
              <a:rPr lang="id-ID" sz="1600" dirty="0">
                <a:solidFill>
                  <a:srgbClr val="000000"/>
                </a:solidFill>
                <a:latin typeface="Book Antiqua" pitchFamily="18" charset="0"/>
                <a:ea typeface="Times New Roman"/>
              </a:rPr>
              <a:t> + 3 x N</a:t>
            </a:r>
            <a:r>
              <a:rPr lang="id-ID" sz="1600" baseline="-25000" dirty="0">
                <a:solidFill>
                  <a:srgbClr val="000000"/>
                </a:solidFill>
                <a:latin typeface="Book Antiqua" pitchFamily="18" charset="0"/>
                <a:ea typeface="Times New Roman"/>
              </a:rPr>
              <a:t>B</a:t>
            </a:r>
            <a:r>
              <a:rPr lang="id-ID" sz="1600" dirty="0">
                <a:solidFill>
                  <a:srgbClr val="000000"/>
                </a:solidFill>
                <a:latin typeface="Book Antiqua" pitchFamily="18" charset="0"/>
                <a:ea typeface="Times New Roman"/>
              </a:rPr>
              <a:t> + 4 x N</a:t>
            </a:r>
            <a:r>
              <a:rPr lang="id-ID" sz="1600" baseline="-25000" dirty="0">
                <a:solidFill>
                  <a:srgbClr val="000000"/>
                </a:solidFill>
                <a:latin typeface="Book Antiqua" pitchFamily="18" charset="0"/>
                <a:ea typeface="Times New Roman"/>
              </a:rPr>
              <a:t>C</a:t>
            </a:r>
            <a:r>
              <a:rPr lang="id-ID" sz="1600" dirty="0">
                <a:solidFill>
                  <a:srgbClr val="000000"/>
                </a:solidFill>
                <a:latin typeface="Book Antiqua" pitchFamily="18" charset="0"/>
                <a:ea typeface="Times New Roman"/>
              </a:rPr>
              <a:t>) / N</a:t>
            </a:r>
            <a:endParaRPr lang="id-ID" sz="1600" dirty="0">
              <a:latin typeface="Book Antiqua" pitchFamily="18" charset="0"/>
              <a:ea typeface="Times New Roman"/>
            </a:endParaRPr>
          </a:p>
        </p:txBody>
      </p:sp>
      <p:sp>
        <p:nvSpPr>
          <p:cNvPr id="18" name="Content Placeholder 17"/>
          <p:cNvSpPr>
            <a:spLocks noGrp="1"/>
          </p:cNvSpPr>
          <p:nvPr>
            <p:ph idx="1"/>
          </p:nvPr>
        </p:nvSpPr>
        <p:spPr>
          <a:xfrm>
            <a:off x="0" y="1524000"/>
            <a:ext cx="6400800" cy="5334000"/>
          </a:xfrm>
          <a:solidFill>
            <a:schemeClr val="bg1"/>
          </a:solidFill>
        </p:spPr>
        <p:txBody>
          <a:bodyPr>
            <a:normAutofit/>
          </a:bodyPr>
          <a:lstStyle/>
          <a:p>
            <a:pPr>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4</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NP</a:t>
            </a:r>
            <a:r>
              <a:rPr lang="id-ID" sz="1800" baseline="-25000" dirty="0">
                <a:solidFill>
                  <a:srgbClr val="000000"/>
                </a:solidFill>
                <a:latin typeface="Arial" pitchFamily="34" charset="0"/>
                <a:ea typeface="Times New Roman"/>
                <a:cs typeface="Arial" pitchFamily="34" charset="0"/>
              </a:rPr>
              <a:t>MHS</a:t>
            </a:r>
            <a:r>
              <a:rPr lang="id-ID" sz="1800" dirty="0">
                <a:solidFill>
                  <a:srgbClr val="000000"/>
                </a:solidFill>
                <a:latin typeface="Arial" pitchFamily="34" charset="0"/>
                <a:ea typeface="Times New Roman"/>
                <a:cs typeface="Arial" pitchFamily="34" charset="0"/>
              </a:rPr>
              <a:t> ≥ 4,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4.</a:t>
            </a:r>
            <a:endParaRPr lang="id-ID" sz="1800" dirty="0">
              <a:solidFill>
                <a:schemeClr val="tx1"/>
              </a:solidFill>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 </a:t>
            </a:r>
            <a:r>
              <a:rPr lang="en-US" sz="1800" b="1" dirty="0">
                <a:solidFill>
                  <a:schemeClr val="tx1"/>
                </a:solidFill>
                <a:latin typeface="Arial" pitchFamily="34" charset="0"/>
                <a:cs typeface="Arial" pitchFamily="34" charset="0"/>
              </a:rPr>
              <a:t>Point (2), </a:t>
            </a:r>
            <a:r>
              <a:rPr lang="en-US" sz="1800" b="1" dirty="0" err="1">
                <a:solidFill>
                  <a:schemeClr val="tx1"/>
                </a:solidFill>
                <a:latin typeface="Arial" pitchFamily="34" charset="0"/>
                <a:cs typeface="Arial" pitchFamily="34" charset="0"/>
              </a:rPr>
              <a:t>dan</a:t>
            </a:r>
            <a:r>
              <a:rPr lang="en-US" sz="1800" b="1" dirty="0">
                <a:solidFill>
                  <a:schemeClr val="tx1"/>
                </a:solidFill>
                <a:latin typeface="Arial" pitchFamily="34" charset="0"/>
                <a:cs typeface="Arial" pitchFamily="34" charset="0"/>
              </a:rPr>
              <a:t> Point (1)</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NP</a:t>
            </a:r>
            <a:r>
              <a:rPr lang="id-ID" sz="1800" baseline="-25000" dirty="0">
                <a:solidFill>
                  <a:srgbClr val="000000"/>
                </a:solidFill>
                <a:latin typeface="Arial" pitchFamily="34" charset="0"/>
                <a:ea typeface="Times New Roman"/>
                <a:cs typeface="Arial" pitchFamily="34" charset="0"/>
              </a:rPr>
              <a:t>MHS</a:t>
            </a:r>
            <a:r>
              <a:rPr lang="id-ID" sz="1800" dirty="0">
                <a:solidFill>
                  <a:srgbClr val="000000"/>
                </a:solidFill>
                <a:latin typeface="Arial" pitchFamily="34" charset="0"/>
                <a:ea typeface="Times New Roman"/>
                <a:cs typeface="Arial" pitchFamily="34" charset="0"/>
              </a:rPr>
              <a:t> &lt; 4, </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NP</a:t>
            </a:r>
            <a:r>
              <a:rPr lang="id-ID" sz="1800" baseline="-25000" dirty="0">
                <a:solidFill>
                  <a:srgbClr val="000000"/>
                </a:solidFill>
                <a:latin typeface="Arial" pitchFamily="34" charset="0"/>
                <a:ea typeface="Times New Roman"/>
                <a:cs typeface="Arial" pitchFamily="34" charset="0"/>
              </a:rPr>
              <a:t>MHS</a:t>
            </a:r>
            <a:r>
              <a:rPr lang="id-ID" sz="1800" dirty="0">
                <a:solidFill>
                  <a:srgbClr val="000000"/>
                </a:solidFill>
                <a:latin typeface="Arial" pitchFamily="34" charset="0"/>
                <a:ea typeface="Times New Roman"/>
                <a:cs typeface="Arial" pitchFamily="34" charset="0"/>
              </a:rPr>
              <a:t>.</a:t>
            </a:r>
            <a:endParaRPr lang="id-ID" sz="1800" dirty="0">
              <a:solidFill>
                <a:schemeClr val="tx1"/>
              </a:solidFill>
              <a:latin typeface="Arial" pitchFamily="34" charset="0"/>
              <a:cs typeface="Arial" pitchFamily="34" charset="0"/>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a:p>
            <a:pPr>
              <a:buNone/>
            </a:pPr>
            <a:endParaRPr lang="en-US" sz="1800" dirty="0">
              <a:solidFill>
                <a:schemeClr val="tx1"/>
              </a:solidFill>
              <a:latin typeface="Arial" pitchFamily="34" charset="0"/>
              <a:cs typeface="Arial" pitchFamily="34" charset="0"/>
            </a:endParaRPr>
          </a:p>
          <a:p>
            <a:endParaRPr lang="en-US" sz="1800" dirty="0">
              <a:latin typeface="Arial" pitchFamily="34" charset="0"/>
              <a:cs typeface="Arial" pitchFamily="34" charset="0"/>
            </a:endParaRPr>
          </a:p>
        </p:txBody>
      </p:sp>
      <p:sp>
        <p:nvSpPr>
          <p:cNvPr id="6" name="Rectangle 5"/>
          <p:cNvSpPr/>
          <p:nvPr/>
        </p:nvSpPr>
        <p:spPr>
          <a:xfrm>
            <a:off x="6400800" y="0"/>
            <a:ext cx="28194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61722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93750" indent="-793750"/>
            <a:r>
              <a:rPr lang="en-US" sz="2000" b="1" dirty="0">
                <a:solidFill>
                  <a:schemeClr val="tx1"/>
                </a:solidFill>
                <a:latin typeface="Cambria" pitchFamily="18" charset="0"/>
              </a:rPr>
              <a:t>3.1.12 UPAYA INSTITUSI UNTUK MENINGKATKAN PRESTASI MAHASISWA DALAM BIDANG AKADEMIK DAN NON-AKADEMIK</a:t>
            </a:r>
          </a:p>
        </p:txBody>
      </p:sp>
      <p:sp>
        <p:nvSpPr>
          <p:cNvPr id="16" name="Rectangle 15"/>
          <p:cNvSpPr/>
          <p:nvPr/>
        </p:nvSpPr>
        <p:spPr>
          <a:xfrm>
            <a:off x="6096000" y="1524000"/>
            <a:ext cx="30480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dirty="0">
                <a:solidFill>
                  <a:schemeClr val="tx1"/>
                </a:solidFill>
                <a:latin typeface="Book Antiqua" pitchFamily="18" charset="0"/>
              </a:rPr>
              <a:t>Peningkatan prestasi mahasiswa di bidang akademik dan non-akademik dituangkan  </a:t>
            </a:r>
            <a:r>
              <a:rPr lang="en-US" sz="1400" dirty="0" err="1">
                <a:solidFill>
                  <a:schemeClr val="tx1"/>
                </a:solidFill>
                <a:latin typeface="Book Antiqua" pitchFamily="18" charset="0"/>
              </a:rPr>
              <a:t>dalam</a:t>
            </a:r>
            <a:r>
              <a:rPr lang="en-US" sz="1400" dirty="0">
                <a:solidFill>
                  <a:schemeClr val="tx1"/>
                </a:solidFill>
                <a:latin typeface="Book Antiqua" pitchFamily="18" charset="0"/>
              </a:rPr>
              <a:t> </a:t>
            </a:r>
            <a:r>
              <a:rPr lang="id-ID" sz="1400" dirty="0">
                <a:solidFill>
                  <a:schemeClr val="tx1"/>
                </a:solidFill>
                <a:latin typeface="Book Antiqua" pitchFamily="18" charset="0"/>
              </a:rPr>
              <a:t>Rencana Strategis (Renstra).  </a:t>
            </a:r>
          </a:p>
          <a:p>
            <a:endParaRPr lang="id-ID" sz="1400" dirty="0">
              <a:solidFill>
                <a:schemeClr val="tx1"/>
              </a:solidFill>
              <a:latin typeface="Book Antiqua" pitchFamily="18" charset="0"/>
            </a:endParaRPr>
          </a:p>
          <a:p>
            <a:r>
              <a:rPr lang="en-US" sz="1400" dirty="0" err="1">
                <a:solidFill>
                  <a:schemeClr val="tx1"/>
                </a:solidFill>
                <a:latin typeface="Book Antiqua" pitchFamily="18" charset="0"/>
              </a:rPr>
              <a:t>Bagian</a:t>
            </a:r>
            <a:r>
              <a:rPr lang="en-US" sz="1400" dirty="0">
                <a:solidFill>
                  <a:schemeClr val="tx1"/>
                </a:solidFill>
                <a:latin typeface="Book Antiqua" pitchFamily="18" charset="0"/>
              </a:rPr>
              <a:t>  </a:t>
            </a:r>
            <a:r>
              <a:rPr lang="en-US" sz="1400" dirty="0" err="1">
                <a:solidFill>
                  <a:schemeClr val="tx1"/>
                </a:solidFill>
                <a:latin typeface="Book Antiqua" pitchFamily="18" charset="0"/>
              </a:rPr>
              <a:t>kemahasiswaan</a:t>
            </a:r>
            <a:r>
              <a:rPr lang="en-US" sz="1400" dirty="0">
                <a:solidFill>
                  <a:schemeClr val="tx1"/>
                </a:solidFill>
                <a:latin typeface="Book Antiqua" pitchFamily="18" charset="0"/>
              </a:rPr>
              <a:t>  </a:t>
            </a:r>
            <a:r>
              <a:rPr lang="id-ID" sz="1400" dirty="0">
                <a:solidFill>
                  <a:schemeClr val="tx1"/>
                </a:solidFill>
                <a:latin typeface="Book Antiqua" pitchFamily="18" charset="0"/>
              </a:rPr>
              <a:t>melakukan upaya peningkatan prestasi mahasiswa yang dituangkan dalam RKAT. </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Program peningkatan prestasi </a:t>
            </a:r>
            <a:r>
              <a:rPr lang="en-US" sz="1400" dirty="0" err="1">
                <a:solidFill>
                  <a:schemeClr val="tx1"/>
                </a:solidFill>
                <a:latin typeface="Book Antiqua" pitchFamily="18" charset="0"/>
              </a:rPr>
              <a:t>dilakukan</a:t>
            </a:r>
            <a:r>
              <a:rPr lang="en-US" sz="1400" dirty="0">
                <a:solidFill>
                  <a:schemeClr val="tx1"/>
                </a:solidFill>
                <a:latin typeface="Book Antiqua" pitchFamily="18" charset="0"/>
              </a:rPr>
              <a:t> </a:t>
            </a:r>
            <a:r>
              <a:rPr lang="id-ID" sz="1400" dirty="0">
                <a:solidFill>
                  <a:schemeClr val="tx1"/>
                </a:solidFill>
                <a:latin typeface="Book Antiqua" pitchFamily="18" charset="0"/>
              </a:rPr>
              <a:t> secara rutin melalui </a:t>
            </a:r>
            <a:r>
              <a:rPr lang="id-ID" sz="1400" i="1" dirty="0">
                <a:solidFill>
                  <a:schemeClr val="tx1"/>
                </a:solidFill>
                <a:latin typeface="Book Antiqua" pitchFamily="18" charset="0"/>
              </a:rPr>
              <a:t>workshop</a:t>
            </a:r>
            <a:r>
              <a:rPr lang="id-ID" sz="1400" dirty="0">
                <a:solidFill>
                  <a:schemeClr val="tx1"/>
                </a:solidFill>
                <a:latin typeface="Book Antiqua" pitchFamily="18" charset="0"/>
              </a:rPr>
              <a:t> penulisan karya ilmiah mahasiswa. </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Peningkatan prestasi mahasiswa yang bersifat non-akademik dilakukan melalui menyediakan fasilitas-fasilitas yang menunjang peningkatan prestasi mahasiswa di bidang olahraga dan seni. </a:t>
            </a:r>
          </a:p>
        </p:txBody>
      </p:sp>
      <p:sp>
        <p:nvSpPr>
          <p:cNvPr id="18" name="Content Placeholder 17"/>
          <p:cNvSpPr>
            <a:spLocks noGrp="1"/>
          </p:cNvSpPr>
          <p:nvPr>
            <p:ph idx="1"/>
          </p:nvPr>
        </p:nvSpPr>
        <p:spPr>
          <a:xfrm>
            <a:off x="0" y="1524000"/>
            <a:ext cx="60960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Ketiga upaya berikut:</a:t>
            </a:r>
            <a:endParaRPr lang="en-US" sz="1800" dirty="0">
              <a:solidFill>
                <a:srgbClr val="000000"/>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(1)   </a:t>
            </a:r>
            <a:r>
              <a:rPr lang="id-ID" sz="1800" dirty="0">
                <a:solidFill>
                  <a:srgbClr val="000000"/>
                </a:solidFill>
                <a:latin typeface="Arial" pitchFamily="34" charset="0"/>
                <a:ea typeface="Calibri"/>
                <a:cs typeface="Arial" pitchFamily="34" charset="0"/>
              </a:rPr>
              <a:t>Bimbingan peningkatan prestasi</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(2)   </a:t>
            </a:r>
            <a:r>
              <a:rPr lang="id-ID" sz="1800" dirty="0">
                <a:solidFill>
                  <a:srgbClr val="000000"/>
                </a:solidFill>
                <a:latin typeface="Arial" pitchFamily="34" charset="0"/>
                <a:ea typeface="Calibri"/>
                <a:cs typeface="Arial" pitchFamily="34" charset="0"/>
              </a:rPr>
              <a:t>Penyediaan dana</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(3)   </a:t>
            </a:r>
            <a:r>
              <a:rPr lang="id-ID" sz="1800" dirty="0">
                <a:solidFill>
                  <a:srgbClr val="000000"/>
                </a:solidFill>
                <a:latin typeface="Arial" pitchFamily="34" charset="0"/>
                <a:ea typeface="Calibri"/>
                <a:cs typeface="Arial" pitchFamily="34" charset="0"/>
              </a:rPr>
              <a:t>Pemberian kesempatan untuk berpartisipasi</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dilakukan secara terprogram.</a:t>
            </a:r>
            <a:endParaRPr lang="en-US" sz="1800" dirty="0">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a:spcBef>
                <a:spcPts val="0"/>
              </a:spcBef>
              <a:buNone/>
            </a:pPr>
            <a:r>
              <a:rPr lang="en-US" sz="1800"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Dua dari tiga upaya berikut</a:t>
            </a:r>
            <a:r>
              <a:rPr lang="en-US" sz="1800" dirty="0">
                <a:solidFill>
                  <a:srgbClr val="000000"/>
                </a:solidFill>
                <a:latin typeface="Arial" pitchFamily="34" charset="0"/>
                <a:ea typeface="Times New Roman"/>
                <a:cs typeface="Arial" pitchFamily="34" charset="0"/>
              </a:rPr>
              <a:t>.</a:t>
            </a:r>
            <a:endParaRPr lang="id-ID" sz="1800" dirty="0">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(1)   </a:t>
            </a:r>
            <a:r>
              <a:rPr lang="id-ID" sz="1800" dirty="0">
                <a:solidFill>
                  <a:srgbClr val="000000"/>
                </a:solidFill>
                <a:latin typeface="Arial" pitchFamily="34" charset="0"/>
                <a:ea typeface="Calibri"/>
                <a:cs typeface="Arial" pitchFamily="34" charset="0"/>
              </a:rPr>
              <a:t>Bimbingan peningkatan prestasi</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(2)   </a:t>
            </a:r>
            <a:r>
              <a:rPr lang="id-ID" sz="1800" dirty="0">
                <a:solidFill>
                  <a:srgbClr val="000000"/>
                </a:solidFill>
                <a:latin typeface="Arial" pitchFamily="34" charset="0"/>
                <a:ea typeface="Calibri"/>
                <a:cs typeface="Arial" pitchFamily="34" charset="0"/>
              </a:rPr>
              <a:t>Penyediaan dana</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(3)   </a:t>
            </a:r>
            <a:r>
              <a:rPr lang="id-ID" sz="1800" dirty="0">
                <a:solidFill>
                  <a:srgbClr val="000000"/>
                </a:solidFill>
                <a:latin typeface="Arial" pitchFamily="34" charset="0"/>
                <a:ea typeface="Calibri"/>
                <a:cs typeface="Arial" pitchFamily="34" charset="0"/>
              </a:rPr>
              <a:t>Pemberian kesempatan untuk berpartisipasi</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dilakukan secara terprogram.</a:t>
            </a:r>
            <a:endParaRPr lang="en-US" sz="1800" dirty="0">
              <a:latin typeface="Arial" pitchFamily="34" charset="0"/>
              <a:cs typeface="Arial" pitchFamily="34" charset="0"/>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p:txBody>
      </p:sp>
      <p:sp>
        <p:nvSpPr>
          <p:cNvPr id="6" name="Rectangle 5"/>
          <p:cNvSpPr/>
          <p:nvPr/>
        </p:nvSpPr>
        <p:spPr>
          <a:xfrm>
            <a:off x="6096000" y="0"/>
            <a:ext cx="30480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64770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93750" indent="-793750"/>
            <a:r>
              <a:rPr lang="en-US" sz="2000" b="1" dirty="0">
                <a:solidFill>
                  <a:schemeClr val="tx1"/>
                </a:solidFill>
                <a:latin typeface="Cambria" pitchFamily="18" charset="0"/>
              </a:rPr>
              <a:t>3.1.12 UPAYA INSTITUSI UNTUK MENINGKATKAN PRESTASI MAHASISWA DALAM BIDANG AKADEMIK DAN NON-AKADEMIK</a:t>
            </a:r>
          </a:p>
        </p:txBody>
      </p:sp>
      <p:sp>
        <p:nvSpPr>
          <p:cNvPr id="16" name="Rectangle 15"/>
          <p:cNvSpPr/>
          <p:nvPr/>
        </p:nvSpPr>
        <p:spPr>
          <a:xfrm>
            <a:off x="6019800" y="1524000"/>
            <a:ext cx="3124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dirty="0">
                <a:solidFill>
                  <a:schemeClr val="tx1"/>
                </a:solidFill>
                <a:latin typeface="Book Antiqua" pitchFamily="18" charset="0"/>
              </a:rPr>
              <a:t>Peningkatan prestasi mahasiswa di bidang akademik dan non-akademik dituangkan  </a:t>
            </a:r>
            <a:r>
              <a:rPr lang="en-US" sz="1400" dirty="0" err="1">
                <a:solidFill>
                  <a:schemeClr val="tx1"/>
                </a:solidFill>
                <a:latin typeface="Book Antiqua" pitchFamily="18" charset="0"/>
              </a:rPr>
              <a:t>dalam</a:t>
            </a:r>
            <a:r>
              <a:rPr lang="en-US" sz="1400" dirty="0">
                <a:solidFill>
                  <a:schemeClr val="tx1"/>
                </a:solidFill>
                <a:latin typeface="Book Antiqua" pitchFamily="18" charset="0"/>
              </a:rPr>
              <a:t> </a:t>
            </a:r>
            <a:r>
              <a:rPr lang="id-ID" sz="1400" dirty="0">
                <a:solidFill>
                  <a:schemeClr val="tx1"/>
                </a:solidFill>
                <a:latin typeface="Book Antiqua" pitchFamily="18" charset="0"/>
              </a:rPr>
              <a:t>Rencana Strategis (Renstra).  </a:t>
            </a:r>
          </a:p>
          <a:p>
            <a:endParaRPr lang="id-ID" sz="1400" dirty="0">
              <a:solidFill>
                <a:schemeClr val="tx1"/>
              </a:solidFill>
              <a:latin typeface="Book Antiqua" pitchFamily="18" charset="0"/>
            </a:endParaRPr>
          </a:p>
          <a:p>
            <a:r>
              <a:rPr lang="en-US" sz="1400" dirty="0" err="1">
                <a:solidFill>
                  <a:schemeClr val="tx1"/>
                </a:solidFill>
                <a:latin typeface="Book Antiqua" pitchFamily="18" charset="0"/>
              </a:rPr>
              <a:t>Bagian</a:t>
            </a:r>
            <a:r>
              <a:rPr lang="en-US" sz="1400" dirty="0">
                <a:solidFill>
                  <a:schemeClr val="tx1"/>
                </a:solidFill>
                <a:latin typeface="Book Antiqua" pitchFamily="18" charset="0"/>
              </a:rPr>
              <a:t>  </a:t>
            </a:r>
            <a:r>
              <a:rPr lang="en-US" sz="1400" dirty="0" err="1">
                <a:solidFill>
                  <a:schemeClr val="tx1"/>
                </a:solidFill>
                <a:latin typeface="Book Antiqua" pitchFamily="18" charset="0"/>
              </a:rPr>
              <a:t>kemahasiswaan</a:t>
            </a:r>
            <a:r>
              <a:rPr lang="en-US" sz="1400" dirty="0">
                <a:solidFill>
                  <a:schemeClr val="tx1"/>
                </a:solidFill>
                <a:latin typeface="Book Antiqua" pitchFamily="18" charset="0"/>
              </a:rPr>
              <a:t>  </a:t>
            </a:r>
            <a:r>
              <a:rPr lang="id-ID" sz="1400" dirty="0">
                <a:solidFill>
                  <a:schemeClr val="tx1"/>
                </a:solidFill>
                <a:latin typeface="Book Antiqua" pitchFamily="18" charset="0"/>
              </a:rPr>
              <a:t>melakukan upaya peningkatan prestasi mahasiswa yang dituangkan dalam RKAT. </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Program peningkatan prestasi </a:t>
            </a:r>
            <a:r>
              <a:rPr lang="en-US" sz="1400" dirty="0" err="1">
                <a:solidFill>
                  <a:schemeClr val="tx1"/>
                </a:solidFill>
                <a:latin typeface="Book Antiqua" pitchFamily="18" charset="0"/>
              </a:rPr>
              <a:t>dilakukan</a:t>
            </a:r>
            <a:r>
              <a:rPr lang="en-US" sz="1400" dirty="0">
                <a:solidFill>
                  <a:schemeClr val="tx1"/>
                </a:solidFill>
                <a:latin typeface="Book Antiqua" pitchFamily="18" charset="0"/>
              </a:rPr>
              <a:t> </a:t>
            </a:r>
            <a:r>
              <a:rPr lang="id-ID" sz="1400" dirty="0">
                <a:solidFill>
                  <a:schemeClr val="tx1"/>
                </a:solidFill>
                <a:latin typeface="Book Antiqua" pitchFamily="18" charset="0"/>
              </a:rPr>
              <a:t> secara rutin melalui </a:t>
            </a:r>
            <a:r>
              <a:rPr lang="id-ID" sz="1400" i="1" dirty="0">
                <a:solidFill>
                  <a:schemeClr val="tx1"/>
                </a:solidFill>
                <a:latin typeface="Book Antiqua" pitchFamily="18" charset="0"/>
              </a:rPr>
              <a:t>workshop</a:t>
            </a:r>
            <a:r>
              <a:rPr lang="id-ID" sz="1400" dirty="0">
                <a:solidFill>
                  <a:schemeClr val="tx1"/>
                </a:solidFill>
                <a:latin typeface="Book Antiqua" pitchFamily="18" charset="0"/>
              </a:rPr>
              <a:t> penulisan karya ilmiah mahasiswa. </a:t>
            </a:r>
          </a:p>
          <a:p>
            <a:endParaRPr lang="id-ID" sz="1400" dirty="0">
              <a:solidFill>
                <a:schemeClr val="tx1"/>
              </a:solidFill>
              <a:latin typeface="Book Antiqua" pitchFamily="18" charset="0"/>
            </a:endParaRPr>
          </a:p>
          <a:p>
            <a:r>
              <a:rPr lang="id-ID" sz="1400" dirty="0">
                <a:solidFill>
                  <a:schemeClr val="tx1"/>
                </a:solidFill>
                <a:latin typeface="Book Antiqua" pitchFamily="18" charset="0"/>
              </a:rPr>
              <a:t>Peningkatan prestasi mahasiswa yang bersifat non-akademik dilakukan melalui menyediakan fasilitas-fasilitas yang menunjang peningkatan prestasi mahasiswa di bidang olahraga dan seni. </a:t>
            </a:r>
          </a:p>
        </p:txBody>
      </p:sp>
      <p:sp>
        <p:nvSpPr>
          <p:cNvPr id="18" name="Content Placeholder 17"/>
          <p:cNvSpPr>
            <a:spLocks noGrp="1"/>
          </p:cNvSpPr>
          <p:nvPr>
            <p:ph idx="1"/>
          </p:nvPr>
        </p:nvSpPr>
        <p:spPr>
          <a:xfrm>
            <a:off x="0" y="1524000"/>
            <a:ext cx="6019800" cy="5334000"/>
          </a:xfrm>
          <a:solidFill>
            <a:schemeClr val="bg1"/>
          </a:solidFill>
        </p:spPr>
        <p:txBody>
          <a:bodyPr>
            <a:noAutofit/>
          </a:bodyPr>
          <a:lstStyle/>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(2)</a:t>
            </a:r>
          </a:p>
          <a:p>
            <a:pPr lvl="0">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Satu dari tiga upaya berikut</a:t>
            </a:r>
            <a:r>
              <a:rPr lang="en-US" sz="1800" dirty="0">
                <a:solidFill>
                  <a:srgbClr val="000000"/>
                </a:solidFill>
                <a:latin typeface="Arial" pitchFamily="34" charset="0"/>
                <a:ea typeface="Times New Roman"/>
                <a:cs typeface="Arial" pitchFamily="34" charset="0"/>
              </a:rPr>
              <a:t>.</a:t>
            </a:r>
            <a:endParaRPr lang="id-ID" sz="1800"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(1)   </a:t>
            </a:r>
            <a:r>
              <a:rPr lang="id-ID" sz="1800" dirty="0">
                <a:solidFill>
                  <a:srgbClr val="000000"/>
                </a:solidFill>
                <a:latin typeface="Arial" pitchFamily="34" charset="0"/>
                <a:ea typeface="Calibri"/>
                <a:cs typeface="Arial" pitchFamily="34" charset="0"/>
              </a:rPr>
              <a:t>Bimbingan peningkatan prestasi</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(2)   </a:t>
            </a:r>
            <a:r>
              <a:rPr lang="id-ID" sz="1800" dirty="0">
                <a:solidFill>
                  <a:srgbClr val="000000"/>
                </a:solidFill>
                <a:latin typeface="Arial" pitchFamily="34" charset="0"/>
                <a:ea typeface="Calibri"/>
                <a:cs typeface="Arial" pitchFamily="34" charset="0"/>
              </a:rPr>
              <a:t>Penyediaan dana</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Calibri"/>
                <a:cs typeface="Arial" pitchFamily="34" charset="0"/>
              </a:rPr>
              <a:t>	(3)   </a:t>
            </a:r>
            <a:r>
              <a:rPr lang="id-ID" sz="1800" dirty="0">
                <a:solidFill>
                  <a:srgbClr val="000000"/>
                </a:solidFill>
                <a:latin typeface="Arial" pitchFamily="34" charset="0"/>
                <a:ea typeface="Calibri"/>
                <a:cs typeface="Arial" pitchFamily="34" charset="0"/>
              </a:rPr>
              <a:t>Pemberian kesempatan untuk berpartisipasi</a:t>
            </a:r>
            <a:endParaRPr lang="en-US" sz="1800" dirty="0">
              <a:solidFill>
                <a:srgbClr val="000000"/>
              </a:solidFill>
              <a:latin typeface="Arial" pitchFamily="34" charset="0"/>
              <a:ea typeface="Calibri"/>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dilakukan secara terprogram.</a:t>
            </a:r>
            <a:endParaRPr lang="en-US" sz="1800" dirty="0">
              <a:latin typeface="Arial" pitchFamily="34" charset="0"/>
              <a:cs typeface="Arial" pitchFamily="34" charset="0"/>
            </a:endParaRPr>
          </a:p>
          <a:p>
            <a:pPr lvl="0">
              <a:spcBef>
                <a:spcPts val="0"/>
              </a:spcBef>
              <a:buClrTx/>
              <a:buSzTx/>
              <a:buNone/>
              <a:defRPr/>
            </a:pP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(1)</a:t>
            </a:r>
          </a:p>
          <a:p>
            <a:pPr>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Ada upaya, tetapi tidak terprogram.</a:t>
            </a:r>
            <a:endParaRPr lang="en-US" sz="1800" dirty="0">
              <a:solidFill>
                <a:schemeClr val="tx1"/>
              </a:solidFill>
              <a:latin typeface="Arial" pitchFamily="34" charset="0"/>
              <a:cs typeface="Arial" pitchFamily="34" charset="0"/>
            </a:endParaRPr>
          </a:p>
          <a:p>
            <a:pPr>
              <a:spcBef>
                <a:spcPts val="0"/>
              </a:spcBef>
              <a:buNone/>
            </a:pPr>
            <a:endParaRPr lang="en-US" sz="1800" dirty="0">
              <a:solidFill>
                <a:schemeClr val="tx1"/>
              </a:solidFill>
              <a:latin typeface="Arial" pitchFamily="34" charset="0"/>
              <a:cs typeface="Arial" pitchFamily="34" charset="0"/>
            </a:endParaRPr>
          </a:p>
          <a:p>
            <a:pPr>
              <a:spcBef>
                <a:spcPts val="0"/>
              </a:spcBef>
            </a:pPr>
            <a:endParaRPr lang="en-US" sz="1800" dirty="0">
              <a:latin typeface="Arial" pitchFamily="34" charset="0"/>
              <a:cs typeface="Arial" pitchFamily="34" charset="0"/>
            </a:endParaRPr>
          </a:p>
        </p:txBody>
      </p:sp>
      <p:sp>
        <p:nvSpPr>
          <p:cNvPr id="6" name="Rectangle 5"/>
          <p:cNvSpPr/>
          <p:nvPr/>
        </p:nvSpPr>
        <p:spPr>
          <a:xfrm>
            <a:off x="6019800" y="0"/>
            <a:ext cx="32004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60960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3.2.1.1 PERSENTASE MAHASISWA DO ATAU MENGUNDURKAN DIRI UNTUK SEMUA PROGRAM STUDI</a:t>
            </a:r>
          </a:p>
        </p:txBody>
      </p:sp>
      <p:sp>
        <p:nvSpPr>
          <p:cNvPr id="16" name="Rectangle 15"/>
          <p:cNvSpPr/>
          <p:nvPr/>
        </p:nvSpPr>
        <p:spPr>
          <a:xfrm>
            <a:off x="6096000" y="1524000"/>
            <a:ext cx="30480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68580">
              <a:spcAft>
                <a:spcPts val="0"/>
              </a:spcAft>
              <a:buNone/>
            </a:pPr>
            <a:r>
              <a:rPr lang="id-ID" sz="2000" dirty="0">
                <a:solidFill>
                  <a:srgbClr val="000000"/>
                </a:solidFill>
                <a:latin typeface="Book Antiqua" pitchFamily="18" charset="0"/>
                <a:ea typeface="Times New Roman"/>
              </a:rPr>
              <a:t>Keterangan:</a:t>
            </a:r>
          </a:p>
          <a:p>
            <a:pPr indent="68580">
              <a:spcAft>
                <a:spcPts val="0"/>
              </a:spcAft>
              <a:buNone/>
            </a:pPr>
            <a:r>
              <a:rPr lang="id-ID" sz="2000" dirty="0">
                <a:solidFill>
                  <a:srgbClr val="000000"/>
                </a:solidFill>
                <a:latin typeface="Book Antiqua" pitchFamily="18" charset="0"/>
                <a:ea typeface="Times New Roman"/>
              </a:rPr>
              <a:t>(a) = (a1) + ... + (a7)</a:t>
            </a:r>
            <a:endParaRPr lang="id-ID" sz="2000" dirty="0">
              <a:latin typeface="Book Antiqua" pitchFamily="18" charset="0"/>
              <a:ea typeface="Times New Roman"/>
            </a:endParaRPr>
          </a:p>
          <a:p>
            <a:pPr indent="68580">
              <a:spcAft>
                <a:spcPts val="0"/>
              </a:spcAft>
              <a:buNone/>
            </a:pPr>
            <a:r>
              <a:rPr lang="id-ID" sz="2000" dirty="0">
                <a:solidFill>
                  <a:srgbClr val="000000"/>
                </a:solidFill>
                <a:latin typeface="Book Antiqua" pitchFamily="18" charset="0"/>
                <a:ea typeface="Times New Roman"/>
              </a:rPr>
              <a:t>(b) = (b1) + ... + (b7)</a:t>
            </a:r>
            <a:endParaRPr lang="id-ID" sz="2000" dirty="0">
              <a:latin typeface="Book Antiqua" pitchFamily="18" charset="0"/>
              <a:ea typeface="Times New Roman"/>
            </a:endParaRPr>
          </a:p>
          <a:p>
            <a:pPr indent="68580">
              <a:spcAft>
                <a:spcPts val="0"/>
              </a:spcAft>
              <a:buNone/>
            </a:pPr>
            <a:r>
              <a:rPr lang="id-ID" sz="2000" dirty="0">
                <a:solidFill>
                  <a:srgbClr val="000000"/>
                </a:solidFill>
                <a:latin typeface="Book Antiqua" pitchFamily="18" charset="0"/>
                <a:ea typeface="Times New Roman"/>
              </a:rPr>
              <a:t>(c) = (c1) + ... + (c7)</a:t>
            </a:r>
            <a:endParaRPr lang="id-ID" sz="2000" dirty="0">
              <a:latin typeface="Book Antiqua" pitchFamily="18" charset="0"/>
              <a:ea typeface="Times New Roman"/>
            </a:endParaRPr>
          </a:p>
          <a:p>
            <a:pPr indent="68580">
              <a:spcAft>
                <a:spcPts val="0"/>
              </a:spcAft>
              <a:buNone/>
            </a:pPr>
            <a:r>
              <a:rPr lang="id-ID" sz="2000" dirty="0">
                <a:solidFill>
                  <a:srgbClr val="000000"/>
                </a:solidFill>
                <a:latin typeface="Book Antiqua" pitchFamily="18" charset="0"/>
                <a:ea typeface="Times New Roman"/>
              </a:rPr>
              <a:t>M</a:t>
            </a:r>
            <a:r>
              <a:rPr lang="id-ID" sz="2000" baseline="-25000" dirty="0">
                <a:solidFill>
                  <a:srgbClr val="000000"/>
                </a:solidFill>
                <a:latin typeface="Book Antiqua" pitchFamily="18" charset="0"/>
                <a:ea typeface="Times New Roman"/>
              </a:rPr>
              <a:t>DO</a:t>
            </a:r>
            <a:r>
              <a:rPr lang="id-ID" sz="2000" dirty="0">
                <a:solidFill>
                  <a:srgbClr val="000000"/>
                </a:solidFill>
                <a:latin typeface="Book Antiqua" pitchFamily="18" charset="0"/>
                <a:ea typeface="Times New Roman"/>
              </a:rPr>
              <a:t> = </a:t>
            </a:r>
          </a:p>
          <a:p>
            <a:pPr indent="68580">
              <a:spcAft>
                <a:spcPts val="0"/>
              </a:spcAft>
              <a:buNone/>
            </a:pPr>
            <a:r>
              <a:rPr lang="id-ID" sz="2000" u="sng" dirty="0">
                <a:solidFill>
                  <a:srgbClr val="000000"/>
                </a:solidFill>
                <a:latin typeface="Book Antiqua" pitchFamily="18" charset="0"/>
                <a:ea typeface="Times New Roman"/>
              </a:rPr>
              <a:t>(a) – (b) – (c)</a:t>
            </a:r>
            <a:r>
              <a:rPr lang="id-ID" sz="2000" dirty="0">
                <a:solidFill>
                  <a:srgbClr val="000000"/>
                </a:solidFill>
                <a:latin typeface="Book Antiqua" pitchFamily="18" charset="0"/>
                <a:ea typeface="Times New Roman"/>
              </a:rPr>
              <a:t> x 100%</a:t>
            </a:r>
            <a:endParaRPr lang="id-ID" sz="2000" u="sng" dirty="0">
              <a:latin typeface="Book Antiqua" pitchFamily="18" charset="0"/>
              <a:ea typeface="Times New Roman"/>
            </a:endParaRPr>
          </a:p>
          <a:p>
            <a:pPr indent="68580">
              <a:spcAft>
                <a:spcPts val="0"/>
              </a:spcAft>
              <a:buNone/>
            </a:pPr>
            <a:r>
              <a:rPr lang="id-ID" sz="2000" dirty="0">
                <a:solidFill>
                  <a:schemeClr val="tx1"/>
                </a:solidFill>
                <a:latin typeface="Book Antiqua" pitchFamily="18" charset="0"/>
                <a:ea typeface="Times New Roman"/>
              </a:rPr>
              <a:t>          (a)</a:t>
            </a:r>
          </a:p>
        </p:txBody>
      </p:sp>
      <p:sp>
        <p:nvSpPr>
          <p:cNvPr id="18" name="Content Placeholder 17"/>
          <p:cNvSpPr>
            <a:spLocks noGrp="1"/>
          </p:cNvSpPr>
          <p:nvPr>
            <p:ph idx="1"/>
          </p:nvPr>
        </p:nvSpPr>
        <p:spPr>
          <a:xfrm>
            <a:off x="0" y="1524000"/>
            <a:ext cx="6096000" cy="5334000"/>
          </a:xfrm>
          <a:solidFill>
            <a:schemeClr val="bg1"/>
          </a:solidFill>
        </p:spPr>
        <p:txBody>
          <a:bodyPr>
            <a:normAutofit/>
          </a:bodyPr>
          <a:lstStyle/>
          <a:p>
            <a:pPr>
              <a:spcBef>
                <a:spcPts val="0"/>
              </a:spcBef>
              <a:buClrTx/>
              <a:buSzTx/>
              <a:buFont typeface="Wingdings"/>
              <a:buChar char="à"/>
              <a:defRPr/>
            </a:pPr>
            <a:r>
              <a:rPr lang="id-ID" sz="2000" b="1" dirty="0">
                <a:solidFill>
                  <a:schemeClr val="tx1"/>
                </a:solidFill>
                <a:latin typeface="Arial" pitchFamily="34" charset="0"/>
                <a:ea typeface="Times New Roman"/>
                <a:cs typeface="Arial" pitchFamily="34" charset="0"/>
                <a:sym typeface="Wingdings" pitchFamily="2" charset="2"/>
              </a:rPr>
              <a:t>Point </a:t>
            </a:r>
            <a:r>
              <a:rPr lang="id-ID" sz="2000" b="1" dirty="0">
                <a:solidFill>
                  <a:schemeClr val="tx1"/>
                </a:solidFill>
                <a:latin typeface="Arial" pitchFamily="34" charset="0"/>
                <a:ea typeface="Times New Roman"/>
                <a:cs typeface="Arial" pitchFamily="34" charset="0"/>
              </a:rPr>
              <a:t>(</a:t>
            </a:r>
            <a:r>
              <a:rPr lang="en-US" sz="2000" b="1" dirty="0">
                <a:solidFill>
                  <a:schemeClr val="tx1"/>
                </a:solidFill>
                <a:latin typeface="Arial" pitchFamily="34" charset="0"/>
                <a:ea typeface="Times New Roman"/>
                <a:cs typeface="Arial" pitchFamily="34" charset="0"/>
              </a:rPr>
              <a:t>4</a:t>
            </a:r>
            <a:r>
              <a:rPr lang="id-ID" sz="2000" b="1" dirty="0">
                <a:solidFill>
                  <a:schemeClr val="tx1"/>
                </a:solidFill>
                <a:latin typeface="Arial" pitchFamily="34" charset="0"/>
                <a:ea typeface="Times New Roman"/>
                <a:cs typeface="Arial" pitchFamily="34" charset="0"/>
              </a:rPr>
              <a:t>)</a:t>
            </a:r>
            <a:endParaRPr lang="en-US" sz="20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M</a:t>
            </a:r>
            <a:r>
              <a:rPr lang="id-ID" sz="2000" baseline="-25000" dirty="0">
                <a:solidFill>
                  <a:srgbClr val="000000"/>
                </a:solidFill>
                <a:latin typeface="Arial" pitchFamily="34" charset="0"/>
                <a:ea typeface="Times New Roman"/>
                <a:cs typeface="Arial" pitchFamily="34" charset="0"/>
              </a:rPr>
              <a:t>DO</a:t>
            </a:r>
            <a:r>
              <a:rPr lang="id-ID" sz="2000" dirty="0">
                <a:solidFill>
                  <a:srgbClr val="000000"/>
                </a:solidFill>
                <a:latin typeface="Arial" pitchFamily="34" charset="0"/>
                <a:ea typeface="Times New Roman"/>
                <a:cs typeface="Arial" pitchFamily="34" charset="0"/>
              </a:rPr>
              <a:t> ≤ 6% </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4.</a:t>
            </a:r>
            <a:endParaRPr lang="en-US" sz="2000" dirty="0">
              <a:latin typeface="Arial" pitchFamily="34" charset="0"/>
              <a:cs typeface="Arial" pitchFamily="34" charset="0"/>
            </a:endParaRPr>
          </a:p>
          <a:p>
            <a:pPr lvl="0">
              <a:spcBef>
                <a:spcPts val="0"/>
              </a:spcBef>
              <a:buClrTx/>
              <a:buSzTx/>
              <a:buNone/>
              <a:defRPr/>
            </a:pPr>
            <a:endParaRPr lang="id-ID" sz="2000" dirty="0">
              <a:solidFill>
                <a:schemeClr val="tx1"/>
              </a:solidFill>
              <a:latin typeface="Arial" pitchFamily="34" charset="0"/>
              <a:ea typeface="Times New Roman"/>
              <a:cs typeface="Arial" pitchFamily="34" charset="0"/>
            </a:endParaRPr>
          </a:p>
          <a:p>
            <a:pPr>
              <a:spcBef>
                <a:spcPts val="0"/>
              </a:spcBef>
              <a:buClrTx/>
              <a:buSzTx/>
              <a:buFont typeface="Wingdings"/>
              <a:buChar char="à"/>
              <a:defRPr/>
            </a:pPr>
            <a:r>
              <a:rPr lang="id-ID" sz="2000" b="1" dirty="0">
                <a:solidFill>
                  <a:schemeClr val="tx1"/>
                </a:solidFill>
                <a:latin typeface="Arial" pitchFamily="34" charset="0"/>
                <a:ea typeface="Times New Roman"/>
                <a:cs typeface="Arial" pitchFamily="34" charset="0"/>
                <a:sym typeface="Wingdings" pitchFamily="2" charset="2"/>
              </a:rPr>
              <a:t>Point </a:t>
            </a:r>
            <a:r>
              <a:rPr lang="id-ID" sz="2000" b="1" dirty="0">
                <a:solidFill>
                  <a:schemeClr val="tx1"/>
                </a:solidFill>
                <a:latin typeface="Arial" pitchFamily="34" charset="0"/>
                <a:ea typeface="Times New Roman"/>
                <a:cs typeface="Arial" pitchFamily="34" charset="0"/>
              </a:rPr>
              <a:t>(</a:t>
            </a:r>
            <a:r>
              <a:rPr lang="en-US" sz="2000" b="1" dirty="0">
                <a:solidFill>
                  <a:schemeClr val="tx1"/>
                </a:solidFill>
                <a:latin typeface="Arial" pitchFamily="34" charset="0"/>
                <a:ea typeface="Times New Roman"/>
                <a:cs typeface="Arial" pitchFamily="34" charset="0"/>
              </a:rPr>
              <a:t>3</a:t>
            </a:r>
            <a:r>
              <a:rPr lang="id-ID" sz="2000" b="1" dirty="0">
                <a:solidFill>
                  <a:schemeClr val="tx1"/>
                </a:solidFill>
                <a:latin typeface="Arial" pitchFamily="34" charset="0"/>
                <a:ea typeface="Times New Roman"/>
                <a:cs typeface="Arial" pitchFamily="34" charset="0"/>
              </a:rPr>
              <a:t>)</a:t>
            </a:r>
            <a:r>
              <a:rPr lang="en-US" sz="2000" b="1" dirty="0">
                <a:solidFill>
                  <a:schemeClr val="tx1"/>
                </a:solidFill>
                <a:latin typeface="Arial" pitchFamily="34" charset="0"/>
                <a:ea typeface="Times New Roman"/>
                <a:cs typeface="Arial" pitchFamily="34" charset="0"/>
              </a:rPr>
              <a:t>, </a:t>
            </a:r>
            <a:r>
              <a:rPr lang="en-US" sz="2000" b="1" dirty="0">
                <a:solidFill>
                  <a:schemeClr val="tx1"/>
                </a:solidFill>
                <a:latin typeface="Arial" pitchFamily="34" charset="0"/>
                <a:cs typeface="Arial" pitchFamily="34" charset="0"/>
              </a:rPr>
              <a:t>Point (2), </a:t>
            </a:r>
            <a:r>
              <a:rPr lang="en-US" sz="2000" b="1" dirty="0" err="1">
                <a:solidFill>
                  <a:schemeClr val="tx1"/>
                </a:solidFill>
                <a:latin typeface="Arial" pitchFamily="34" charset="0"/>
                <a:cs typeface="Arial" pitchFamily="34" charset="0"/>
              </a:rPr>
              <a:t>dan</a:t>
            </a:r>
            <a:r>
              <a:rPr lang="en-US" sz="2000" b="1" dirty="0">
                <a:solidFill>
                  <a:schemeClr val="tx1"/>
                </a:solidFill>
                <a:latin typeface="Arial" pitchFamily="34" charset="0"/>
                <a:cs typeface="Arial" pitchFamily="34" charset="0"/>
              </a:rPr>
              <a:t> Point (1)</a:t>
            </a:r>
            <a:endParaRPr lang="en-US" sz="20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6% &lt; M</a:t>
            </a:r>
            <a:r>
              <a:rPr lang="id-ID" sz="2000" baseline="-25000" dirty="0">
                <a:solidFill>
                  <a:srgbClr val="000000"/>
                </a:solidFill>
                <a:latin typeface="Arial" pitchFamily="34" charset="0"/>
                <a:ea typeface="Times New Roman"/>
                <a:cs typeface="Arial" pitchFamily="34" charset="0"/>
              </a:rPr>
              <a:t>DO</a:t>
            </a:r>
            <a:r>
              <a:rPr lang="id-ID" sz="2000" dirty="0">
                <a:solidFill>
                  <a:srgbClr val="000000"/>
                </a:solidFill>
                <a:latin typeface="Arial" pitchFamily="34" charset="0"/>
                <a:ea typeface="Times New Roman"/>
                <a:cs typeface="Arial" pitchFamily="34" charset="0"/>
              </a:rPr>
              <a:t> &lt; 45%</a:t>
            </a:r>
            <a:endParaRPr lang="en-US" sz="2000" dirty="0">
              <a:solidFill>
                <a:schemeClr val="tx1"/>
              </a:solidFill>
              <a:latin typeface="Arial" pitchFamily="34" charset="0"/>
              <a:ea typeface="Times New Roman"/>
              <a:cs typeface="Arial" pitchFamily="34" charset="0"/>
            </a:endParaRPr>
          </a:p>
          <a:p>
            <a:pPr lvl="0">
              <a:spcBef>
                <a:spcPts val="0"/>
              </a:spcBef>
              <a:buClrTx/>
              <a:buSzTx/>
              <a:buNone/>
              <a:defRPr/>
            </a:pPr>
            <a:r>
              <a:rPr lang="en-US" sz="2000" dirty="0">
                <a:solidFill>
                  <a:schemeClr val="tx1"/>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[180 – (400 x M</a:t>
            </a:r>
            <a:r>
              <a:rPr lang="id-ID" sz="2000" baseline="-25000" dirty="0">
                <a:solidFill>
                  <a:srgbClr val="000000"/>
                </a:solidFill>
                <a:latin typeface="Arial" pitchFamily="34" charset="0"/>
                <a:ea typeface="Times New Roman"/>
                <a:cs typeface="Arial" pitchFamily="34" charset="0"/>
              </a:rPr>
              <a:t>DO</a:t>
            </a:r>
            <a:r>
              <a:rPr lang="id-ID" sz="2000" dirty="0">
                <a:solidFill>
                  <a:srgbClr val="000000"/>
                </a:solidFill>
                <a:latin typeface="Arial" pitchFamily="34" charset="0"/>
                <a:ea typeface="Times New Roman"/>
                <a:cs typeface="Arial" pitchFamily="34" charset="0"/>
              </a:rPr>
              <a:t>)] / 39</a:t>
            </a:r>
            <a:endParaRPr lang="en-US" sz="2000" dirty="0">
              <a:solidFill>
                <a:schemeClr val="tx1"/>
              </a:solidFill>
              <a:latin typeface="Arial" pitchFamily="34" charset="0"/>
              <a:cs typeface="Arial" pitchFamily="34" charset="0"/>
            </a:endParaRPr>
          </a:p>
          <a:p>
            <a:pPr>
              <a:spcBef>
                <a:spcPts val="0"/>
              </a:spcBef>
              <a:buClrTx/>
              <a:buSzTx/>
              <a:buNone/>
              <a:defRPr/>
            </a:pPr>
            <a:endParaRPr lang="en-US" sz="20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2000" dirty="0">
                <a:solidFill>
                  <a:srgbClr val="000000"/>
                </a:solidFill>
                <a:latin typeface="Arial" pitchFamily="34" charset="0"/>
                <a:ea typeface="Times New Roman"/>
                <a:cs typeface="Arial" pitchFamily="34" charset="0"/>
              </a:rPr>
              <a:t>Jika M</a:t>
            </a:r>
            <a:r>
              <a:rPr lang="id-ID" sz="2000" baseline="-25000" dirty="0">
                <a:solidFill>
                  <a:srgbClr val="000000"/>
                </a:solidFill>
                <a:latin typeface="Arial" pitchFamily="34" charset="0"/>
                <a:ea typeface="Times New Roman"/>
                <a:cs typeface="Arial" pitchFamily="34" charset="0"/>
              </a:rPr>
              <a:t>DO</a:t>
            </a:r>
            <a:r>
              <a:rPr lang="id-ID" sz="2000" dirty="0">
                <a:solidFill>
                  <a:srgbClr val="000000"/>
                </a:solidFill>
                <a:latin typeface="Arial" pitchFamily="34" charset="0"/>
                <a:ea typeface="Times New Roman"/>
                <a:cs typeface="Arial" pitchFamily="34" charset="0"/>
              </a:rPr>
              <a:t> ≥ 45%</a:t>
            </a:r>
            <a:endParaRPr lang="en-US" sz="2000" dirty="0">
              <a:solidFill>
                <a:srgbClr val="000000"/>
              </a:solidFill>
              <a:latin typeface="Arial" pitchFamily="34" charset="0"/>
              <a:ea typeface="Times New Roman"/>
              <a:cs typeface="Arial" pitchFamily="34" charset="0"/>
            </a:endParaRPr>
          </a:p>
          <a:p>
            <a:pPr lvl="0" algn="just">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0.</a:t>
            </a:r>
            <a:endParaRPr lang="en-US" sz="2000" dirty="0">
              <a:solidFill>
                <a:schemeClr val="tx1"/>
              </a:solidFill>
              <a:latin typeface="Arial" pitchFamily="34" charset="0"/>
              <a:cs typeface="Arial" pitchFamily="34" charset="0"/>
            </a:endParaRPr>
          </a:p>
          <a:p>
            <a:pPr lvl="0">
              <a:spcBef>
                <a:spcPts val="0"/>
              </a:spcBef>
              <a:buClrTx/>
              <a:buSzTx/>
              <a:buNone/>
              <a:defRPr/>
            </a:pPr>
            <a:endParaRPr lang="en-US" sz="2000" b="1" dirty="0">
              <a:solidFill>
                <a:schemeClr val="tx1"/>
              </a:solidFill>
              <a:latin typeface="Arial" pitchFamily="34" charset="0"/>
              <a:cs typeface="Arial" pitchFamily="34" charset="0"/>
            </a:endParaRPr>
          </a:p>
          <a:p>
            <a:pPr>
              <a:spcBef>
                <a:spcPts val="0"/>
              </a:spcBef>
              <a:buClrTx/>
              <a:buSzTx/>
              <a:buNone/>
              <a:defRPr/>
            </a:pPr>
            <a:r>
              <a:rPr lang="en-US" sz="2000" dirty="0">
                <a:solidFill>
                  <a:schemeClr val="tx1"/>
                </a:solidFill>
                <a:latin typeface="Arial" pitchFamily="34" charset="0"/>
                <a:ea typeface="Times New Roman"/>
                <a:cs typeface="Arial" pitchFamily="34" charset="0"/>
              </a:rPr>
              <a:t>	</a:t>
            </a:r>
            <a:endParaRPr lang="en-US" sz="2000" b="1" dirty="0">
              <a:solidFill>
                <a:schemeClr val="tx1"/>
              </a:solidFill>
              <a:latin typeface="Arial" pitchFamily="34" charset="0"/>
              <a:cs typeface="Arial" pitchFamily="34" charset="0"/>
            </a:endParaRPr>
          </a:p>
          <a:p>
            <a:pPr>
              <a:spcBef>
                <a:spcPts val="0"/>
              </a:spcBef>
              <a:buClrTx/>
              <a:buSzTx/>
              <a:buNone/>
              <a:defRPr/>
            </a:pPr>
            <a:r>
              <a:rPr lang="en-US" sz="2000" dirty="0">
                <a:solidFill>
                  <a:schemeClr val="tx1"/>
                </a:solidFill>
                <a:latin typeface="Arial" pitchFamily="34" charset="0"/>
                <a:ea typeface="Times New Roman"/>
                <a:cs typeface="Arial" pitchFamily="34" charset="0"/>
              </a:rPr>
              <a:t>	</a:t>
            </a:r>
            <a:endParaRPr lang="en-US" sz="2000" dirty="0">
              <a:solidFill>
                <a:schemeClr val="tx1"/>
              </a:solidFill>
              <a:latin typeface="Arial" pitchFamily="34" charset="0"/>
              <a:cs typeface="Arial" pitchFamily="34" charset="0"/>
            </a:endParaRPr>
          </a:p>
          <a:p>
            <a:pPr>
              <a:buNone/>
            </a:pPr>
            <a:endParaRPr lang="en-US" sz="2000" dirty="0">
              <a:solidFill>
                <a:schemeClr val="tx1"/>
              </a:solidFill>
              <a:latin typeface="Arial" pitchFamily="34" charset="0"/>
              <a:cs typeface="Arial" pitchFamily="34" charset="0"/>
            </a:endParaRPr>
          </a:p>
          <a:p>
            <a:endParaRPr lang="en-US" sz="2000" dirty="0">
              <a:latin typeface="Arial" pitchFamily="34" charset="0"/>
              <a:cs typeface="Arial" pitchFamily="34" charset="0"/>
            </a:endParaRPr>
          </a:p>
        </p:txBody>
      </p:sp>
      <p:sp>
        <p:nvSpPr>
          <p:cNvPr id="6" name="Rectangle 5"/>
          <p:cNvSpPr/>
          <p:nvPr/>
        </p:nvSpPr>
        <p:spPr>
          <a:xfrm>
            <a:off x="6096000" y="0"/>
            <a:ext cx="31242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533400" y="914400"/>
          <a:ext cx="8305800" cy="6394451"/>
        </p:xfrm>
        <a:graphic>
          <a:graphicData uri="http://schemas.openxmlformats.org/presentationml/2006/ole">
            <mc:AlternateContent xmlns:mc="http://schemas.openxmlformats.org/markup-compatibility/2006">
              <mc:Choice xmlns:v="urn:schemas-microsoft-com:vml" Requires="v">
                <p:oleObj spid="_x0000_s2055" name="Document" r:id="rId3" imgW="7318197" imgH="8780012" progId="Word.Document.12">
                  <p:embed/>
                </p:oleObj>
              </mc:Choice>
              <mc:Fallback>
                <p:oleObj name="Document" r:id="rId3" imgW="7318197" imgH="8780012" progId="Word.Documen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914400"/>
                        <a:ext cx="8305800" cy="6394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TextBox 4"/>
          <p:cNvSpPr txBox="1"/>
          <p:nvPr/>
        </p:nvSpPr>
        <p:spPr>
          <a:xfrm>
            <a:off x="457200" y="76200"/>
            <a:ext cx="8229600" cy="707886"/>
          </a:xfrm>
          <a:prstGeom prst="rect">
            <a:avLst/>
          </a:prstGeom>
          <a:solidFill>
            <a:schemeClr val="accent2"/>
          </a:solidFill>
        </p:spPr>
        <p:txBody>
          <a:bodyPr wrap="square" rtlCol="0">
            <a:spAutoFit/>
          </a:bodyPr>
          <a:lstStyle/>
          <a:p>
            <a:pPr algn="ctr"/>
            <a:r>
              <a:rPr lang="id-ID" sz="2000" b="1" dirty="0">
                <a:latin typeface="Arial Narrow" pitchFamily="34" charset="0"/>
                <a:cs typeface="Aharoni" pitchFamily="2" charset="-79"/>
              </a:rPr>
              <a:t>KRITERIA PENILAIAN STANDAR 3 :</a:t>
            </a:r>
          </a:p>
          <a:p>
            <a:pPr algn="ctr"/>
            <a:r>
              <a:rPr lang="fr-FR" sz="2000" b="1" dirty="0" err="1"/>
              <a:t>Mahasiswa</a:t>
            </a:r>
            <a:r>
              <a:rPr lang="fr-FR" sz="2000" b="1" dirty="0"/>
              <a:t> dan </a:t>
            </a:r>
            <a:r>
              <a:rPr lang="fr-FR" sz="2000" b="1" dirty="0" err="1"/>
              <a:t>lulusan</a:t>
            </a:r>
            <a:r>
              <a:rPr lang="id-ID" sz="2000" b="1" dirty="0"/>
              <a:t> (bobot : </a:t>
            </a:r>
            <a:r>
              <a:rPr lang="en-US" sz="2000" b="1" dirty="0">
                <a:latin typeface="Arial Narrow" pitchFamily="34" charset="0"/>
              </a:rPr>
              <a:t>13</a:t>
            </a:r>
            <a:r>
              <a:rPr lang="id-ID" sz="2000" b="1" dirty="0">
                <a:latin typeface="Arial Narrow" pitchFamily="34" charset="0"/>
              </a:rPr>
              <a:t>,</a:t>
            </a:r>
            <a:r>
              <a:rPr lang="en-US" sz="2000" b="1" dirty="0">
                <a:latin typeface="Arial Narrow" pitchFamily="34" charset="0"/>
              </a:rPr>
              <a:t>16</a:t>
            </a:r>
            <a:r>
              <a:rPr lang="id-ID" sz="2000" b="1" dirty="0">
                <a:latin typeface="Arial Narrow" pitchFamily="34" charset="0"/>
              </a:rPr>
              <a:t>)</a:t>
            </a:r>
            <a:endParaRPr lang="id-ID" sz="20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61722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3.2.1.2 PERSENTASE KELULUSAN TEPAT WAKTU UNTUK SEMUA PROGRAM STUDI</a:t>
            </a:r>
          </a:p>
        </p:txBody>
      </p:sp>
      <p:sp>
        <p:nvSpPr>
          <p:cNvPr id="16" name="Rectangle 15"/>
          <p:cNvSpPr/>
          <p:nvPr/>
        </p:nvSpPr>
        <p:spPr>
          <a:xfrm>
            <a:off x="6172200" y="1524000"/>
            <a:ext cx="29718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68580">
              <a:spcAft>
                <a:spcPts val="0"/>
              </a:spcAft>
              <a:buNone/>
            </a:pPr>
            <a:r>
              <a:rPr lang="id-ID" sz="1600" dirty="0">
                <a:solidFill>
                  <a:srgbClr val="000000"/>
                </a:solidFill>
                <a:latin typeface="Book Antiqua" pitchFamily="18" charset="0"/>
                <a:ea typeface="Times New Roman"/>
              </a:rPr>
              <a:t>Keterangan</a:t>
            </a:r>
          </a:p>
          <a:p>
            <a:pPr indent="68580">
              <a:spcAft>
                <a:spcPts val="0"/>
              </a:spcAft>
              <a:buNone/>
            </a:pPr>
            <a:r>
              <a:rPr lang="id-ID" sz="1600" dirty="0">
                <a:solidFill>
                  <a:srgbClr val="000000"/>
                </a:solidFill>
                <a:latin typeface="Book Antiqua" pitchFamily="18" charset="0"/>
                <a:ea typeface="Times New Roman"/>
              </a:rPr>
              <a:t>(d) = (d1) + ... + (d7)</a:t>
            </a:r>
            <a:endParaRPr lang="id-ID" sz="1600" dirty="0">
              <a:latin typeface="Book Antiqua" pitchFamily="18" charset="0"/>
              <a:ea typeface="Times New Roman"/>
            </a:endParaRPr>
          </a:p>
          <a:p>
            <a:pPr indent="68580">
              <a:spcAft>
                <a:spcPts val="0"/>
              </a:spcAft>
              <a:buNone/>
            </a:pPr>
            <a:r>
              <a:rPr lang="id-ID" sz="1600" dirty="0">
                <a:solidFill>
                  <a:srgbClr val="000000"/>
                </a:solidFill>
                <a:latin typeface="Book Antiqua" pitchFamily="18" charset="0"/>
                <a:ea typeface="Times New Roman"/>
              </a:rPr>
              <a:t>(f) = (f1) + ... + (f7)</a:t>
            </a:r>
            <a:endParaRPr lang="id-ID" sz="1600" dirty="0">
              <a:latin typeface="Book Antiqua" pitchFamily="18" charset="0"/>
              <a:ea typeface="Times New Roman"/>
            </a:endParaRPr>
          </a:p>
          <a:p>
            <a:pPr indent="68580">
              <a:spcAft>
                <a:spcPts val="0"/>
              </a:spcAft>
              <a:buNone/>
            </a:pPr>
            <a:r>
              <a:rPr lang="id-ID" sz="1600" dirty="0">
                <a:solidFill>
                  <a:srgbClr val="000000"/>
                </a:solidFill>
                <a:latin typeface="Book Antiqua" pitchFamily="18" charset="0"/>
                <a:ea typeface="Times New Roman"/>
              </a:rPr>
              <a:t>K</a:t>
            </a:r>
            <a:r>
              <a:rPr lang="id-ID" sz="1600" baseline="-25000" dirty="0">
                <a:solidFill>
                  <a:srgbClr val="000000"/>
                </a:solidFill>
                <a:latin typeface="Book Antiqua" pitchFamily="18" charset="0"/>
                <a:ea typeface="Times New Roman"/>
              </a:rPr>
              <a:t>TW</a:t>
            </a:r>
            <a:r>
              <a:rPr lang="id-ID" sz="1600" dirty="0">
                <a:solidFill>
                  <a:srgbClr val="000000"/>
                </a:solidFill>
                <a:latin typeface="Book Antiqua" pitchFamily="18" charset="0"/>
                <a:ea typeface="Times New Roman"/>
              </a:rPr>
              <a:t> = [(f) / (d)] x 100%</a:t>
            </a:r>
            <a:endParaRPr lang="id-ID" sz="1600" dirty="0">
              <a:latin typeface="Book Antiqua" pitchFamily="18" charset="0"/>
              <a:ea typeface="Times New Roman"/>
            </a:endParaRPr>
          </a:p>
        </p:txBody>
      </p:sp>
      <p:sp>
        <p:nvSpPr>
          <p:cNvPr id="18" name="Content Placeholder 17"/>
          <p:cNvSpPr>
            <a:spLocks noGrp="1"/>
          </p:cNvSpPr>
          <p:nvPr>
            <p:ph idx="1"/>
          </p:nvPr>
        </p:nvSpPr>
        <p:spPr>
          <a:xfrm>
            <a:off x="0" y="1524000"/>
            <a:ext cx="6172200" cy="5334000"/>
          </a:xfrm>
          <a:solidFill>
            <a:schemeClr val="bg1"/>
          </a:solidFill>
        </p:spPr>
        <p:txBody>
          <a:bodyPr>
            <a:normAutofit/>
          </a:bodyPr>
          <a:lstStyle/>
          <a:p>
            <a:pPr>
              <a:spcBef>
                <a:spcPts val="0"/>
              </a:spcBef>
              <a:buClrTx/>
              <a:buSzTx/>
              <a:buFont typeface="Wingdings"/>
              <a:buChar char="à"/>
              <a:defRPr/>
            </a:pPr>
            <a:r>
              <a:rPr lang="id-ID" sz="2000" b="1" dirty="0">
                <a:solidFill>
                  <a:schemeClr val="tx1"/>
                </a:solidFill>
                <a:latin typeface="Arial" pitchFamily="34" charset="0"/>
                <a:ea typeface="Times New Roman"/>
                <a:cs typeface="Arial" pitchFamily="34" charset="0"/>
                <a:sym typeface="Wingdings" pitchFamily="2" charset="2"/>
              </a:rPr>
              <a:t>Point </a:t>
            </a:r>
            <a:r>
              <a:rPr lang="id-ID" sz="2000" b="1" dirty="0">
                <a:solidFill>
                  <a:schemeClr val="tx1"/>
                </a:solidFill>
                <a:latin typeface="Arial" pitchFamily="34" charset="0"/>
                <a:ea typeface="Times New Roman"/>
                <a:cs typeface="Arial" pitchFamily="34" charset="0"/>
              </a:rPr>
              <a:t>(</a:t>
            </a:r>
            <a:r>
              <a:rPr lang="en-US" sz="2000" b="1" dirty="0">
                <a:solidFill>
                  <a:schemeClr val="tx1"/>
                </a:solidFill>
                <a:latin typeface="Arial" pitchFamily="34" charset="0"/>
                <a:ea typeface="Times New Roman"/>
                <a:cs typeface="Arial" pitchFamily="34" charset="0"/>
              </a:rPr>
              <a:t>4</a:t>
            </a:r>
            <a:r>
              <a:rPr lang="id-ID" sz="2000" b="1" dirty="0">
                <a:solidFill>
                  <a:schemeClr val="tx1"/>
                </a:solidFill>
                <a:latin typeface="Arial" pitchFamily="34" charset="0"/>
                <a:ea typeface="Times New Roman"/>
                <a:cs typeface="Arial" pitchFamily="34" charset="0"/>
              </a:rPr>
              <a:t>)</a:t>
            </a:r>
            <a:endParaRPr lang="en-US" sz="20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K</a:t>
            </a:r>
            <a:r>
              <a:rPr lang="id-ID" sz="2000" baseline="-25000" dirty="0">
                <a:solidFill>
                  <a:srgbClr val="000000"/>
                </a:solidFill>
                <a:latin typeface="Arial" pitchFamily="34" charset="0"/>
                <a:ea typeface="Times New Roman"/>
                <a:cs typeface="Arial" pitchFamily="34" charset="0"/>
              </a:rPr>
              <a:t>TW</a:t>
            </a:r>
            <a:r>
              <a:rPr lang="id-ID" sz="2000" dirty="0">
                <a:solidFill>
                  <a:srgbClr val="000000"/>
                </a:solidFill>
                <a:latin typeface="Arial" pitchFamily="34" charset="0"/>
                <a:ea typeface="Times New Roman"/>
                <a:cs typeface="Arial" pitchFamily="34" charset="0"/>
              </a:rPr>
              <a:t> ≥ 50% </a:t>
            </a:r>
            <a:endParaRPr lang="en-US" sz="2000" dirty="0">
              <a:solidFill>
                <a:srgbClr val="000000"/>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4.</a:t>
            </a:r>
            <a:endParaRPr lang="en-US" sz="2000" dirty="0">
              <a:latin typeface="Arial" pitchFamily="34" charset="0"/>
              <a:cs typeface="Arial" pitchFamily="34" charset="0"/>
            </a:endParaRPr>
          </a:p>
          <a:p>
            <a:pPr lvl="0">
              <a:spcBef>
                <a:spcPts val="0"/>
              </a:spcBef>
              <a:buClrTx/>
              <a:buSzTx/>
              <a:buNone/>
              <a:defRPr/>
            </a:pPr>
            <a:endParaRPr lang="id-ID" sz="2000" dirty="0">
              <a:solidFill>
                <a:schemeClr val="tx1"/>
              </a:solidFill>
              <a:latin typeface="Arial" pitchFamily="34" charset="0"/>
              <a:ea typeface="Times New Roman"/>
              <a:cs typeface="Arial" pitchFamily="34" charset="0"/>
            </a:endParaRPr>
          </a:p>
          <a:p>
            <a:pPr>
              <a:spcBef>
                <a:spcPts val="0"/>
              </a:spcBef>
              <a:buClrTx/>
              <a:buSzTx/>
              <a:buFont typeface="Wingdings"/>
              <a:buChar char="à"/>
              <a:defRPr/>
            </a:pPr>
            <a:r>
              <a:rPr lang="id-ID" sz="2000" b="1" dirty="0">
                <a:solidFill>
                  <a:schemeClr val="tx1"/>
                </a:solidFill>
                <a:latin typeface="Arial" pitchFamily="34" charset="0"/>
                <a:ea typeface="Times New Roman"/>
                <a:cs typeface="Arial" pitchFamily="34" charset="0"/>
                <a:sym typeface="Wingdings" pitchFamily="2" charset="2"/>
              </a:rPr>
              <a:t>Point </a:t>
            </a:r>
            <a:r>
              <a:rPr lang="id-ID" sz="2000" b="1" dirty="0">
                <a:solidFill>
                  <a:schemeClr val="tx1"/>
                </a:solidFill>
                <a:latin typeface="Arial" pitchFamily="34" charset="0"/>
                <a:ea typeface="Times New Roman"/>
                <a:cs typeface="Arial" pitchFamily="34" charset="0"/>
              </a:rPr>
              <a:t>(</a:t>
            </a:r>
            <a:r>
              <a:rPr lang="en-US" sz="2000" b="1" dirty="0">
                <a:solidFill>
                  <a:schemeClr val="tx1"/>
                </a:solidFill>
                <a:latin typeface="Arial" pitchFamily="34" charset="0"/>
                <a:ea typeface="Times New Roman"/>
                <a:cs typeface="Arial" pitchFamily="34" charset="0"/>
              </a:rPr>
              <a:t>3</a:t>
            </a:r>
            <a:r>
              <a:rPr lang="id-ID" sz="2000" b="1" dirty="0">
                <a:solidFill>
                  <a:schemeClr val="tx1"/>
                </a:solidFill>
                <a:latin typeface="Arial" pitchFamily="34" charset="0"/>
                <a:ea typeface="Times New Roman"/>
                <a:cs typeface="Arial" pitchFamily="34" charset="0"/>
              </a:rPr>
              <a:t>)</a:t>
            </a:r>
            <a:r>
              <a:rPr lang="en-US" sz="2000" b="1" dirty="0">
                <a:solidFill>
                  <a:schemeClr val="tx1"/>
                </a:solidFill>
                <a:latin typeface="Arial" pitchFamily="34" charset="0"/>
                <a:ea typeface="Times New Roman"/>
                <a:cs typeface="Arial" pitchFamily="34" charset="0"/>
              </a:rPr>
              <a:t>, </a:t>
            </a:r>
            <a:r>
              <a:rPr lang="en-US" sz="2000" b="1" dirty="0">
                <a:solidFill>
                  <a:schemeClr val="tx1"/>
                </a:solidFill>
                <a:latin typeface="Arial" pitchFamily="34" charset="0"/>
                <a:cs typeface="Arial" pitchFamily="34" charset="0"/>
              </a:rPr>
              <a:t>Point (2), </a:t>
            </a:r>
            <a:r>
              <a:rPr lang="en-US" sz="2000" b="1" dirty="0" err="1">
                <a:solidFill>
                  <a:schemeClr val="tx1"/>
                </a:solidFill>
                <a:latin typeface="Arial" pitchFamily="34" charset="0"/>
                <a:cs typeface="Arial" pitchFamily="34" charset="0"/>
              </a:rPr>
              <a:t>dan</a:t>
            </a:r>
            <a:r>
              <a:rPr lang="en-US" sz="2000" b="1" dirty="0">
                <a:solidFill>
                  <a:schemeClr val="tx1"/>
                </a:solidFill>
                <a:latin typeface="Arial" pitchFamily="34" charset="0"/>
                <a:cs typeface="Arial" pitchFamily="34" charset="0"/>
              </a:rPr>
              <a:t> Point (1)</a:t>
            </a:r>
            <a:endParaRPr lang="en-US" sz="20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2000" dirty="0">
                <a:solidFill>
                  <a:srgbClr val="000000"/>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Jika 0 &lt; K</a:t>
            </a:r>
            <a:r>
              <a:rPr lang="id-ID" sz="2000" baseline="-25000" dirty="0">
                <a:solidFill>
                  <a:srgbClr val="000000"/>
                </a:solidFill>
                <a:latin typeface="Arial" pitchFamily="34" charset="0"/>
                <a:ea typeface="Times New Roman"/>
                <a:cs typeface="Arial" pitchFamily="34" charset="0"/>
              </a:rPr>
              <a:t>TW</a:t>
            </a:r>
            <a:r>
              <a:rPr lang="id-ID" sz="2000" dirty="0">
                <a:solidFill>
                  <a:srgbClr val="000000"/>
                </a:solidFill>
                <a:latin typeface="Arial" pitchFamily="34" charset="0"/>
                <a:ea typeface="Times New Roman"/>
                <a:cs typeface="Arial" pitchFamily="34" charset="0"/>
              </a:rPr>
              <a:t> &lt; 50%</a:t>
            </a:r>
            <a:endParaRPr lang="en-US" sz="2000" dirty="0">
              <a:solidFill>
                <a:schemeClr val="tx1"/>
              </a:solidFill>
              <a:latin typeface="Arial" pitchFamily="34" charset="0"/>
              <a:ea typeface="Times New Roman"/>
              <a:cs typeface="Arial" pitchFamily="34" charset="0"/>
            </a:endParaRPr>
          </a:p>
          <a:p>
            <a:pPr lvl="0">
              <a:spcBef>
                <a:spcPts val="0"/>
              </a:spcBef>
              <a:buClrTx/>
              <a:buSzTx/>
              <a:buNone/>
              <a:defRPr/>
            </a:pPr>
            <a:r>
              <a:rPr lang="en-US" sz="2000" dirty="0">
                <a:solidFill>
                  <a:schemeClr val="tx1"/>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1 + (6 x K</a:t>
            </a:r>
            <a:r>
              <a:rPr lang="id-ID" sz="2000" baseline="-25000" dirty="0">
                <a:solidFill>
                  <a:srgbClr val="000000"/>
                </a:solidFill>
                <a:latin typeface="Arial" pitchFamily="34" charset="0"/>
                <a:ea typeface="Times New Roman"/>
                <a:cs typeface="Arial" pitchFamily="34" charset="0"/>
              </a:rPr>
              <a:t>TW</a:t>
            </a:r>
            <a:r>
              <a:rPr lang="id-ID" sz="2000" dirty="0">
                <a:solidFill>
                  <a:srgbClr val="000000"/>
                </a:solidFill>
                <a:latin typeface="Arial" pitchFamily="34" charset="0"/>
                <a:ea typeface="Times New Roman"/>
                <a:cs typeface="Arial" pitchFamily="34" charset="0"/>
              </a:rPr>
              <a:t>)</a:t>
            </a:r>
            <a:endParaRPr lang="en-US" sz="2000" dirty="0">
              <a:solidFill>
                <a:schemeClr val="tx1"/>
              </a:solidFill>
              <a:latin typeface="Arial" pitchFamily="34" charset="0"/>
              <a:cs typeface="Arial" pitchFamily="34" charset="0"/>
            </a:endParaRPr>
          </a:p>
          <a:p>
            <a:pPr>
              <a:spcBef>
                <a:spcPts val="0"/>
              </a:spcBef>
              <a:buClrTx/>
              <a:buSzTx/>
              <a:buNone/>
              <a:defRPr/>
            </a:pPr>
            <a:endParaRPr lang="en-US" sz="20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2000" dirty="0">
                <a:solidFill>
                  <a:srgbClr val="000000"/>
                </a:solidFill>
                <a:latin typeface="Arial" pitchFamily="34" charset="0"/>
                <a:ea typeface="Times New Roman"/>
                <a:cs typeface="Arial" pitchFamily="34" charset="0"/>
              </a:rPr>
              <a:t>Jika K</a:t>
            </a:r>
            <a:r>
              <a:rPr lang="id-ID" sz="2000" baseline="-25000" dirty="0">
                <a:solidFill>
                  <a:srgbClr val="000000"/>
                </a:solidFill>
                <a:latin typeface="Arial" pitchFamily="34" charset="0"/>
                <a:ea typeface="Times New Roman"/>
                <a:cs typeface="Arial" pitchFamily="34" charset="0"/>
              </a:rPr>
              <a:t>TW</a:t>
            </a:r>
            <a:r>
              <a:rPr lang="id-ID" sz="2000" dirty="0">
                <a:solidFill>
                  <a:srgbClr val="000000"/>
                </a:solidFill>
                <a:latin typeface="Arial" pitchFamily="34" charset="0"/>
                <a:ea typeface="Times New Roman"/>
                <a:cs typeface="Arial" pitchFamily="34" charset="0"/>
              </a:rPr>
              <a:t> = 0 </a:t>
            </a:r>
            <a:endParaRPr lang="en-US" sz="2000" dirty="0">
              <a:solidFill>
                <a:schemeClr val="tx1"/>
              </a:solidFill>
              <a:latin typeface="Arial" pitchFamily="34" charset="0"/>
              <a:ea typeface="Times New Roman"/>
              <a:cs typeface="Arial" pitchFamily="34" charset="0"/>
            </a:endParaRPr>
          </a:p>
          <a:p>
            <a:pPr lvl="0">
              <a:spcBef>
                <a:spcPts val="0"/>
              </a:spcBef>
              <a:buClrTx/>
              <a:buSzTx/>
              <a:buNone/>
              <a:defRPr/>
            </a:pPr>
            <a:r>
              <a:rPr lang="en-US" sz="2000" dirty="0">
                <a:solidFill>
                  <a:schemeClr val="tx1"/>
                </a:solidFill>
                <a:latin typeface="Arial" pitchFamily="34" charset="0"/>
                <a:ea typeface="Times New Roman"/>
                <a:cs typeface="Arial" pitchFamily="34" charset="0"/>
              </a:rPr>
              <a:t>	</a:t>
            </a:r>
            <a:r>
              <a:rPr lang="id-ID" sz="2000" dirty="0">
                <a:solidFill>
                  <a:srgbClr val="000000"/>
                </a:solidFill>
                <a:latin typeface="Arial" pitchFamily="34" charset="0"/>
                <a:ea typeface="Times New Roman"/>
                <a:cs typeface="Arial" pitchFamily="34" charset="0"/>
              </a:rPr>
              <a:t>maka skor = 0. </a:t>
            </a:r>
            <a:endParaRPr lang="en-US" sz="2000" dirty="0">
              <a:solidFill>
                <a:schemeClr val="tx1"/>
              </a:solidFill>
              <a:latin typeface="Arial" pitchFamily="34" charset="0"/>
              <a:cs typeface="Arial" pitchFamily="34" charset="0"/>
            </a:endParaRPr>
          </a:p>
          <a:p>
            <a:pPr lvl="0">
              <a:spcBef>
                <a:spcPts val="0"/>
              </a:spcBef>
              <a:buClrTx/>
              <a:buSzTx/>
              <a:buNone/>
              <a:defRPr/>
            </a:pPr>
            <a:endParaRPr lang="en-US" sz="2000" b="1" dirty="0">
              <a:solidFill>
                <a:schemeClr val="tx1"/>
              </a:solidFill>
              <a:latin typeface="Arial" pitchFamily="34" charset="0"/>
              <a:cs typeface="Arial" pitchFamily="34" charset="0"/>
            </a:endParaRPr>
          </a:p>
          <a:p>
            <a:pPr>
              <a:buNone/>
            </a:pPr>
            <a:endParaRPr lang="en-US" sz="2000" dirty="0">
              <a:solidFill>
                <a:schemeClr val="tx1"/>
              </a:solidFill>
              <a:latin typeface="Arial" pitchFamily="34" charset="0"/>
              <a:cs typeface="Arial" pitchFamily="34" charset="0"/>
            </a:endParaRPr>
          </a:p>
          <a:p>
            <a:endParaRPr lang="en-US" sz="2000" dirty="0">
              <a:latin typeface="Arial" pitchFamily="34" charset="0"/>
              <a:cs typeface="Arial" pitchFamily="34" charset="0"/>
            </a:endParaRPr>
          </a:p>
        </p:txBody>
      </p:sp>
      <p:sp>
        <p:nvSpPr>
          <p:cNvPr id="6" name="Rectangle 5"/>
          <p:cNvSpPr/>
          <p:nvPr/>
        </p:nvSpPr>
        <p:spPr>
          <a:xfrm>
            <a:off x="6172200" y="0"/>
            <a:ext cx="30480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3.2.2.1 RATA-RATA LAMA STUDI LULUSAN DALAM TIGA TAHUN TERAKHIR</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doktor</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R</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Rata-rata masa studi program doktor.</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doktor, maka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doktor, maka I</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dihitung dengan cara berikut:</a:t>
            </a:r>
            <a:endParaRPr lang="en-US"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R</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3.5 tahun, maka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4; Jika 3.5 &lt; R</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&lt; 7, maka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8 – (8 x R</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7 ; Jika R</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7, maka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0.</a:t>
            </a: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magister</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R</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Rata-rata masa studi program magister.</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magister, maka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magister, maka I</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R</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2 tahun, maka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4; Jika 2 &lt; R</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&lt; 4, maka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8 – (2 x R</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a:t>
            </a:r>
            <a:endParaRPr lang="en-US" sz="1800" dirty="0">
              <a:solidFill>
                <a:schemeClr val="tx1"/>
              </a:solidFill>
              <a:latin typeface="Arial" pitchFamily="34" charset="0"/>
              <a:cs typeface="Arial" pitchFamily="34" charset="0"/>
            </a:endParaRPr>
          </a:p>
          <a:p>
            <a:pPr>
              <a:spcBef>
                <a:spcPts val="0"/>
              </a:spcBef>
              <a:buNone/>
            </a:pPr>
            <a:r>
              <a:rPr lang="id-ID" sz="1800" dirty="0">
                <a:solidFill>
                  <a:schemeClr val="tx1"/>
                </a:solidFill>
                <a:latin typeface="Arial" pitchFamily="34" charset="0"/>
                <a:cs typeface="Arial" pitchFamily="34" charset="0"/>
              </a:rPr>
              <a:t> </a:t>
            </a: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R</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4, maka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0.</a:t>
            </a: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0,41</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3.2.2.1 RATA-RATA LAMA STUDI LULUSAN DALAM TIGA TAHUN TERAKHIR</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sarjana</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R</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Rata-rata masa studi program sarjana.</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sarjana, maka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sarjana, maka I</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R</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4 tahun, maka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4; Jika 4 &lt; R</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&lt; 7, maka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=[ 28 – (4 x R</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 3; Jika R</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7, maka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0.</a:t>
            </a:r>
          </a:p>
          <a:p>
            <a:pPr>
              <a:spcBef>
                <a:spcPts val="0"/>
              </a:spcBef>
              <a:buNone/>
            </a:pPr>
            <a:r>
              <a:rPr lang="id-ID" sz="1800" dirty="0">
                <a:solidFill>
                  <a:schemeClr val="tx1"/>
                </a:solidFill>
                <a:latin typeface="Arial" pitchFamily="34" charset="0"/>
                <a:cs typeface="Arial" pitchFamily="34" charset="0"/>
              </a:rPr>
              <a:t> </a:t>
            </a:r>
            <a:endParaRPr lang="en-US"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diploma IV</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R</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Rata-rata masa studi program diploma IV.</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diploma IV, maka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diploma IV, maka I</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R</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4 tahun, maka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4; Jika 4 &lt; R</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&lt; 7, maka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=[ 28 – (4 x R</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 3; Jika R</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7, maka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0.</a:t>
            </a:r>
          </a:p>
          <a:p>
            <a:pPr lvl="0">
              <a:spcBef>
                <a:spcPts val="0"/>
              </a:spcBef>
              <a:buClrTx/>
              <a:buSzTx/>
              <a:buNone/>
              <a:defRPr/>
            </a:pPr>
            <a:endParaRPr lang="en-US" sz="1800" dirty="0">
              <a:solidFill>
                <a:schemeClr val="tx1"/>
              </a:solidFill>
              <a:latin typeface="Arial" pitchFamily="34" charset="0"/>
              <a:cs typeface="Arial" pitchFamily="34" charset="0"/>
            </a:endParaRPr>
          </a:p>
          <a:p>
            <a:pPr>
              <a:spcBef>
                <a:spcPts val="0"/>
              </a:spcBef>
              <a:buNone/>
            </a:pPr>
            <a:endParaRPr lang="en-US" sz="1800" dirty="0">
              <a:solidFill>
                <a:schemeClr val="tx1"/>
              </a:solidFill>
              <a:latin typeface="Arial" pitchFamily="34" charset="0"/>
              <a:cs typeface="Arial" pitchFamily="34" charset="0"/>
            </a:endParaRPr>
          </a:p>
          <a:p>
            <a:pPr>
              <a:spcBef>
                <a:spcPts val="0"/>
              </a:spcBef>
            </a:pPr>
            <a:endParaRPr lang="en-US" sz="1800" dirty="0">
              <a:solidFill>
                <a:schemeClr val="tx1"/>
              </a:solidFill>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3.2.2.2 RATA-RATA IPK LULUSAN DALAM TIGA TAHUN TERAKHIR</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doktor</a:t>
            </a:r>
            <a:endParaRPr lang="en-US" sz="1800" b="1" dirty="0">
              <a:solidFill>
                <a:schemeClr val="tx1"/>
              </a:solidFill>
              <a:latin typeface="Arial" pitchFamily="34" charset="0"/>
              <a:cs typeface="Arial" pitchFamily="34" charset="0"/>
            </a:endParaRPr>
          </a:p>
          <a:p>
            <a:pPr lvl="0">
              <a:spcBef>
                <a:spcPts val="0"/>
              </a:spcBef>
              <a:buClrTx/>
              <a:buSzTx/>
              <a:buNone/>
              <a:defRPr/>
            </a:pPr>
            <a:r>
              <a:rPr lang="en-US" sz="1800" b="1"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IPK</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Rata-rata IPK program doktor.</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doktor, maka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doktor, maka I</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IPK</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3.8, maka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4; Jika 3 &lt; IPK</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&lt; 3.8, maka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(2.5 x IPK</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5.5 ; Jika IPK</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3, maka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2.</a:t>
            </a:r>
          </a:p>
          <a:p>
            <a:pPr>
              <a:spcBef>
                <a:spcPts val="0"/>
              </a:spcBef>
              <a:buNone/>
            </a:pPr>
            <a:r>
              <a:rPr lang="id-ID" sz="1800" dirty="0">
                <a:solidFill>
                  <a:schemeClr val="tx1"/>
                </a:solidFill>
                <a:latin typeface="Arial" pitchFamily="34" charset="0"/>
                <a:cs typeface="Arial" pitchFamily="34" charset="0"/>
              </a:rPr>
              <a:t> </a:t>
            </a: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magister</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IPK</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Rata-rata IPK program magister.</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magister, maka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magister, maka I</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IPK</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3.5, maka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4; Jika 3 &lt; IPK</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&lt; 3.5, maka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- 10 ; Jika IPK</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3, maka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2.</a:t>
            </a: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3.2.2.1 RATA-RATA LAMA STUDI LULUSAN DALAM TIGA TAHUN TERAKHIR</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diploma III</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R</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Rata-rata masa studi program diploma III</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diploma III, maka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diploma III, maka I</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R</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3 tahun, maka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4; Jika 3 &lt; R</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&lt; 5, maka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=10 – (2 x R</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Jika R</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5, maka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0.</a:t>
            </a:r>
          </a:p>
          <a:p>
            <a:pPr>
              <a:spcBef>
                <a:spcPts val="0"/>
              </a:spcBef>
              <a:buNone/>
            </a:pPr>
            <a:r>
              <a:rPr lang="id-ID" sz="1800" dirty="0">
                <a:solidFill>
                  <a:schemeClr val="tx1"/>
                </a:solidFill>
                <a:latin typeface="Arial" pitchFamily="34" charset="0"/>
                <a:cs typeface="Arial" pitchFamily="34" charset="0"/>
              </a:rPr>
              <a:t> </a:t>
            </a:r>
            <a:endParaRPr lang="en-US"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diploma II</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R</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Rata-rata masa studi program diploma II.</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diploma II, maka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diploma II, maka I</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R</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2 tahun, maka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4; Jika 2 &lt; R</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&lt; 3, maka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=12 – (4 x R</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Jika R</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3, maka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0.</a:t>
            </a:r>
          </a:p>
          <a:p>
            <a:pPr>
              <a:spcBef>
                <a:spcPts val="0"/>
              </a:spcBef>
              <a:buNone/>
            </a:pPr>
            <a:r>
              <a:rPr lang="id-ID" sz="1800" dirty="0">
                <a:solidFill>
                  <a:schemeClr val="tx1"/>
                </a:solidFill>
                <a:latin typeface="Arial" pitchFamily="34" charset="0"/>
                <a:cs typeface="Arial" pitchFamily="34" charset="0"/>
              </a:rPr>
              <a:t> </a:t>
            </a: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3.2.2.1 RATA-RATA LAMA STUDI LULUSAN DALAM TIGA TAHUN TERAKHIR</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diploma I</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R</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Rata-rata masa studi program diploma I.</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diploma I, maka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diploma I, maka I</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R</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1 tahun, maka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4; Jika 1 &lt; R</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&lt; 2, maka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=8 – (4 x R</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Jika R</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2, maka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p>
          <a:p>
            <a:pPr>
              <a:spcBef>
                <a:spcPts val="0"/>
              </a:spcBef>
              <a:buNone/>
            </a:pPr>
            <a:endParaRPr lang="en-US" sz="1800" dirty="0">
              <a:solidFill>
                <a:schemeClr val="tx1"/>
              </a:solidFill>
              <a:latin typeface="Arial" pitchFamily="34" charset="0"/>
              <a:cs typeface="Arial" pitchFamily="34" charset="0"/>
            </a:endParaRPr>
          </a:p>
          <a:p>
            <a:pPr>
              <a:spcBef>
                <a:spcPts val="0"/>
              </a:spcBef>
              <a:buNone/>
            </a:pPr>
            <a:r>
              <a:rPr lang="id-ID" sz="1800" dirty="0">
                <a:solidFill>
                  <a:schemeClr val="tx1"/>
                </a:solidFill>
                <a:latin typeface="Arial" pitchFamily="34" charset="0"/>
                <a:cs typeface="Arial" pitchFamily="34" charset="0"/>
              </a:rPr>
              <a:t>Skor akhir =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a:t>
            </a:r>
          </a:p>
          <a:p>
            <a:pPr>
              <a:spcBef>
                <a:spcPts val="0"/>
              </a:spcBef>
              <a:buNone/>
            </a:pPr>
            <a:endParaRPr lang="en-US" sz="1800" dirty="0">
              <a:solidFill>
                <a:schemeClr val="tx1"/>
              </a:solidFill>
              <a:latin typeface="Arial" pitchFamily="34" charset="0"/>
              <a:cs typeface="Arial" pitchFamily="34" charset="0"/>
            </a:endParaRPr>
          </a:p>
          <a:p>
            <a:pPr>
              <a:spcBef>
                <a:spcPts val="0"/>
              </a:spcBef>
            </a:pPr>
            <a:endParaRPr lang="en-US" sz="1800" dirty="0">
              <a:solidFill>
                <a:schemeClr val="tx1"/>
              </a:solidFill>
              <a:latin typeface="Arial" pitchFamily="34" charset="0"/>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1,23</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3.2.2.2 RATA-RATA IPK LULUSAN DALAM TIGA TAHUN TERAKHIR</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rm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sarjana</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IPK</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Rata-rata IPK program sarjana.</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sarjana, maka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sarjana, maka I</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IPK</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3, maka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4; Jika 2.75 &lt; IPK</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&lt; 3, maka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- 8; Jika 2 ≤ IPK</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2.75, maka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2] / 3.</a:t>
            </a:r>
          </a:p>
          <a:p>
            <a:pPr>
              <a:spcBef>
                <a:spcPts val="0"/>
              </a:spcBef>
              <a:buNone/>
            </a:pPr>
            <a:r>
              <a:rPr lang="id-ID" sz="1800" dirty="0">
                <a:solidFill>
                  <a:schemeClr val="tx1"/>
                </a:solidFill>
                <a:latin typeface="Arial" pitchFamily="34" charset="0"/>
                <a:cs typeface="Arial" pitchFamily="34" charset="0"/>
              </a:rPr>
              <a:t> </a:t>
            </a: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diploma IV</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IPK</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Rata-rata IPK program diploma IV.</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diploma IV, maka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diploma IV, maka I</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IPK</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3, maka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4; Jika 2.75 &lt; IPK</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&lt; 3, maka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- 8; Jika 2 ≤ IPK</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2.75, maka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2] / 3.</a:t>
            </a:r>
          </a:p>
          <a:p>
            <a:pPr>
              <a:spcBef>
                <a:spcPts val="0"/>
              </a:spcBef>
              <a:buClrTx/>
              <a:buSzTx/>
              <a:buNone/>
              <a:defRPr/>
            </a:pPr>
            <a:endParaRPr lang="en-US" sz="1800" dirty="0">
              <a:solidFill>
                <a:schemeClr val="tx1"/>
              </a:solidFill>
              <a:latin typeface="Arial" pitchFamily="34" charset="0"/>
              <a:cs typeface="Arial" pitchFamily="34" charset="0"/>
            </a:endParaRPr>
          </a:p>
          <a:p>
            <a:pPr>
              <a:spcBef>
                <a:spcPts val="0"/>
              </a:spcBef>
              <a:buNone/>
            </a:pPr>
            <a:endParaRPr lang="en-US" sz="1800" dirty="0">
              <a:solidFill>
                <a:schemeClr val="tx1"/>
              </a:solidFill>
              <a:latin typeface="Arial" pitchFamily="34" charset="0"/>
              <a:cs typeface="Arial" pitchFamily="34" charset="0"/>
            </a:endParaRPr>
          </a:p>
          <a:p>
            <a:pPr>
              <a:spcBef>
                <a:spcPts val="0"/>
              </a:spcBef>
            </a:pPr>
            <a:endParaRPr lang="en-US" sz="1800" dirty="0">
              <a:solidFill>
                <a:schemeClr val="tx1"/>
              </a:solidFill>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3.2.2.2 RATA-RATA IPK LULUSAN DALAM TIGA TAHUN TERAKHIR</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diploma III</a:t>
            </a:r>
            <a:endParaRPr lang="id-ID" sz="1800" dirty="0">
              <a:solidFill>
                <a:schemeClr val="tx1"/>
              </a:solidFill>
              <a:latin typeface="Arial" pitchFamily="34" charset="0"/>
              <a:cs typeface="Arial" pitchFamily="34" charset="0"/>
            </a:endParaRPr>
          </a:p>
          <a:p>
            <a:pPr>
              <a:spcBef>
                <a:spcPts val="0"/>
              </a:spcBef>
              <a:buNone/>
            </a:pPr>
            <a:r>
              <a:rPr lang="id-ID" sz="1800" dirty="0">
                <a:solidFill>
                  <a:schemeClr val="tx1"/>
                </a:solidFill>
                <a:latin typeface="Arial" pitchFamily="34" charset="0"/>
                <a:cs typeface="Arial" pitchFamily="34" charset="0"/>
              </a:rPr>
              <a:t>IPK</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Rata-rata IPK program diploma III</a:t>
            </a:r>
          </a:p>
          <a:p>
            <a:pPr>
              <a:spcBef>
                <a:spcPts val="0"/>
              </a:spcBef>
              <a:buNone/>
            </a:pPr>
            <a:r>
              <a:rPr lang="id-ID" sz="1800" dirty="0">
                <a:solidFill>
                  <a:schemeClr val="tx1"/>
                </a:solidFill>
                <a:latin typeface="Arial" pitchFamily="34" charset="0"/>
                <a:cs typeface="Arial" pitchFamily="34" charset="0"/>
              </a:rPr>
              <a:t>Jika tidak ada program diploma III, maka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0.</a:t>
            </a:r>
          </a:p>
          <a:p>
            <a:pPr>
              <a:spcBef>
                <a:spcPts val="0"/>
              </a:spcBef>
              <a:buNone/>
            </a:pPr>
            <a:r>
              <a:rPr lang="id-ID" sz="1800" dirty="0">
                <a:solidFill>
                  <a:schemeClr val="tx1"/>
                </a:solidFill>
                <a:latin typeface="Arial" pitchFamily="34" charset="0"/>
                <a:cs typeface="Arial" pitchFamily="34" charset="0"/>
              </a:rPr>
              <a:t>Jika ada program diploma III, maka I</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dihitung dengan cara berikut:</a:t>
            </a:r>
          </a:p>
          <a:p>
            <a:pPr>
              <a:spcBef>
                <a:spcPts val="0"/>
              </a:spcBef>
              <a:buNone/>
            </a:pPr>
            <a:r>
              <a:rPr lang="id-ID" sz="1800" dirty="0">
                <a:solidFill>
                  <a:schemeClr val="tx1"/>
                </a:solidFill>
                <a:latin typeface="Arial" pitchFamily="34" charset="0"/>
                <a:cs typeface="Arial" pitchFamily="34" charset="0"/>
              </a:rPr>
              <a:t>Jika IPK</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3, maka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4; Jika 2.75 &lt; IPK</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&lt; 3, maka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- 8; Jika 2 ≤ IPK</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2.75, maka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2] / 3.</a:t>
            </a:r>
          </a:p>
          <a:p>
            <a:pPr>
              <a:spcBef>
                <a:spcPts val="0"/>
              </a:spcBef>
              <a:buNone/>
            </a:pP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diploma II</a:t>
            </a:r>
            <a:endParaRPr lang="id-ID" sz="1800" dirty="0">
              <a:solidFill>
                <a:schemeClr val="tx1"/>
              </a:solidFill>
              <a:latin typeface="Arial" pitchFamily="34" charset="0"/>
              <a:cs typeface="Arial" pitchFamily="34" charset="0"/>
            </a:endParaRPr>
          </a:p>
          <a:p>
            <a:pPr>
              <a:spcBef>
                <a:spcPts val="0"/>
              </a:spcBef>
              <a:buNone/>
            </a:pPr>
            <a:r>
              <a:rPr lang="id-ID" sz="1800" dirty="0">
                <a:solidFill>
                  <a:schemeClr val="tx1"/>
                </a:solidFill>
                <a:latin typeface="Arial" pitchFamily="34" charset="0"/>
                <a:cs typeface="Arial" pitchFamily="34" charset="0"/>
              </a:rPr>
              <a:t>IPK</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Rata-rata IPK program diploma II.</a:t>
            </a:r>
          </a:p>
          <a:p>
            <a:pPr>
              <a:spcBef>
                <a:spcPts val="0"/>
              </a:spcBef>
              <a:buNone/>
            </a:pPr>
            <a:r>
              <a:rPr lang="id-ID" sz="1800" dirty="0">
                <a:solidFill>
                  <a:schemeClr val="tx1"/>
                </a:solidFill>
                <a:latin typeface="Arial" pitchFamily="34" charset="0"/>
                <a:cs typeface="Arial" pitchFamily="34" charset="0"/>
              </a:rPr>
              <a:t>Jika tidak ada program diploma II, maka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0.</a:t>
            </a:r>
          </a:p>
          <a:p>
            <a:pPr>
              <a:spcBef>
                <a:spcPts val="0"/>
              </a:spcBef>
              <a:buNone/>
            </a:pPr>
            <a:r>
              <a:rPr lang="id-ID" sz="1800" dirty="0">
                <a:solidFill>
                  <a:schemeClr val="tx1"/>
                </a:solidFill>
                <a:latin typeface="Arial" pitchFamily="34" charset="0"/>
                <a:cs typeface="Arial" pitchFamily="34" charset="0"/>
              </a:rPr>
              <a:t>Jika ada program diploma II, maka I</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dihitung dengan cara berikut:</a:t>
            </a:r>
          </a:p>
          <a:p>
            <a:pPr>
              <a:spcBef>
                <a:spcPts val="0"/>
              </a:spcBef>
              <a:buNone/>
            </a:pPr>
            <a:r>
              <a:rPr lang="id-ID" sz="1800" dirty="0">
                <a:solidFill>
                  <a:schemeClr val="tx1"/>
                </a:solidFill>
                <a:latin typeface="Arial" pitchFamily="34" charset="0"/>
                <a:cs typeface="Arial" pitchFamily="34" charset="0"/>
              </a:rPr>
              <a:t>Jika IPK</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3, maka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4; Jika 2.75 &lt; IPK</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&lt; 3, maka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- 8; Jika 2 ≤ IPK</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2.75, maka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2] / 3.</a:t>
            </a:r>
          </a:p>
          <a:p>
            <a:pPr>
              <a:spcBef>
                <a:spcPts val="0"/>
              </a:spcBef>
              <a:buNone/>
            </a:pPr>
            <a:r>
              <a:rPr lang="id-ID" sz="1800" dirty="0">
                <a:solidFill>
                  <a:schemeClr val="tx1"/>
                </a:solidFill>
                <a:latin typeface="Arial" pitchFamily="34" charset="0"/>
                <a:cs typeface="Arial" pitchFamily="34" charset="0"/>
              </a:rPr>
              <a:t> </a:t>
            </a: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65188" indent="-865188"/>
            <a:r>
              <a:rPr lang="en-US" sz="2000" b="1" dirty="0">
                <a:solidFill>
                  <a:schemeClr val="tx1"/>
                </a:solidFill>
                <a:latin typeface="Cambria" pitchFamily="18" charset="0"/>
              </a:rPr>
              <a:t>3.2.2.2 RATA-RATA IPK LULUSAN DALAM TIGA TAHUN TERAKHIR</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Untuk program diploma I</a:t>
            </a:r>
            <a:endParaRPr lang="id-ID" sz="1800" dirty="0">
              <a:solidFill>
                <a:schemeClr val="tx1"/>
              </a:solidFill>
              <a:latin typeface="Arial" pitchFamily="34" charset="0"/>
              <a:cs typeface="Arial" pitchFamily="34" charset="0"/>
            </a:endParaRP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IPK</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Rata-rata IPK program diploma I.</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tidak ada program diploma I, maka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0, dan I</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0.</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ada program diploma I, maka I</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1, dan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dihitung dengan cara berikut:</a:t>
            </a:r>
          </a:p>
          <a:p>
            <a:pPr>
              <a:spcBef>
                <a:spcPts val="0"/>
              </a:spcBef>
              <a:buNone/>
            </a:pPr>
            <a:r>
              <a:rPr lang="en-US" sz="1800" dirty="0">
                <a:solidFill>
                  <a:schemeClr val="tx1"/>
                </a:solidFill>
                <a:latin typeface="Arial" pitchFamily="34" charset="0"/>
                <a:cs typeface="Arial" pitchFamily="34" charset="0"/>
              </a:rPr>
              <a:t>	</a:t>
            </a:r>
            <a:r>
              <a:rPr lang="id-ID" sz="1800" dirty="0">
                <a:solidFill>
                  <a:schemeClr val="tx1"/>
                </a:solidFill>
                <a:latin typeface="Arial" pitchFamily="34" charset="0"/>
                <a:cs typeface="Arial" pitchFamily="34" charset="0"/>
              </a:rPr>
              <a:t>Jika IPK</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3, maka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4; Jika 2.75 &lt; IPK</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&lt; 3, maka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- 8; Jika 2 ≤ IPK</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2.75, maka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[(4 x IPK</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2] / 3.</a:t>
            </a:r>
          </a:p>
          <a:p>
            <a:pPr>
              <a:spcBef>
                <a:spcPts val="0"/>
              </a:spcBef>
              <a:buNone/>
            </a:pPr>
            <a:r>
              <a:rPr lang="id-ID" sz="1800" dirty="0">
                <a:solidFill>
                  <a:schemeClr val="tx1"/>
                </a:solidFill>
                <a:latin typeface="Arial" pitchFamily="34" charset="0"/>
                <a:cs typeface="Arial" pitchFamily="34" charset="0"/>
              </a:rPr>
              <a:t> </a:t>
            </a:r>
            <a:r>
              <a:rPr lang="en-US" sz="1800" dirty="0">
                <a:solidFill>
                  <a:schemeClr val="tx1"/>
                </a:solidFill>
                <a:latin typeface="Arial" pitchFamily="34" charset="0"/>
                <a:cs typeface="Arial" pitchFamily="34" charset="0"/>
              </a:rPr>
              <a:t>	</a:t>
            </a:r>
          </a:p>
          <a:p>
            <a:pPr>
              <a:spcBef>
                <a:spcPts val="0"/>
              </a:spcBef>
              <a:buNone/>
            </a:pPr>
            <a:endParaRPr lang="en-US" sz="1800" dirty="0">
              <a:solidFill>
                <a:schemeClr val="tx1"/>
              </a:solidFill>
              <a:latin typeface="Arial" pitchFamily="34" charset="0"/>
              <a:cs typeface="Arial" pitchFamily="34" charset="0"/>
            </a:endParaRPr>
          </a:p>
          <a:p>
            <a:pPr>
              <a:spcBef>
                <a:spcPts val="0"/>
              </a:spcBef>
              <a:buNone/>
            </a:pPr>
            <a:r>
              <a:rPr lang="id-ID" sz="1800" dirty="0">
                <a:solidFill>
                  <a:schemeClr val="tx1"/>
                </a:solidFill>
                <a:latin typeface="Arial" pitchFamily="34" charset="0"/>
                <a:cs typeface="Arial" pitchFamily="34" charset="0"/>
              </a:rPr>
              <a:t>Skor akhir = (S</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S</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S3</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S2</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S1</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D4</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D3</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D2</a:t>
            </a:r>
            <a:r>
              <a:rPr lang="id-ID" sz="1800" dirty="0">
                <a:solidFill>
                  <a:schemeClr val="tx1"/>
                </a:solidFill>
                <a:latin typeface="Arial" pitchFamily="34" charset="0"/>
                <a:cs typeface="Arial" pitchFamily="34" charset="0"/>
              </a:rPr>
              <a:t> + I</a:t>
            </a:r>
            <a:r>
              <a:rPr lang="id-ID" sz="1800" baseline="-25000" dirty="0">
                <a:solidFill>
                  <a:schemeClr val="tx1"/>
                </a:solidFill>
                <a:latin typeface="Arial" pitchFamily="34" charset="0"/>
                <a:cs typeface="Arial" pitchFamily="34" charset="0"/>
              </a:rPr>
              <a:t>D1</a:t>
            </a:r>
            <a:r>
              <a:rPr lang="id-ID" sz="1800" dirty="0">
                <a:solidFill>
                  <a:schemeClr val="tx1"/>
                </a:solidFill>
                <a:latin typeface="Arial" pitchFamily="34" charset="0"/>
                <a:cs typeface="Arial" pitchFamily="34" charset="0"/>
              </a:rPr>
              <a:t>)</a:t>
            </a:r>
            <a:endParaRPr lang="en-US" sz="1800" dirty="0">
              <a:solidFill>
                <a:schemeClr val="tx1"/>
              </a:solidFill>
              <a:latin typeface="Arial" pitchFamily="34" charset="0"/>
              <a:cs typeface="Arial" pitchFamily="34" charset="0"/>
            </a:endParaRPr>
          </a:p>
          <a:p>
            <a:pPr>
              <a:spcBef>
                <a:spcPts val="0"/>
              </a:spcBef>
              <a:buNone/>
            </a:pPr>
            <a:endParaRPr lang="en-US" sz="1800" dirty="0">
              <a:solidFill>
                <a:schemeClr val="tx1"/>
              </a:solidFill>
              <a:latin typeface="Arial" pitchFamily="34" charset="0"/>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3.2.3 SISTEM EVALUASI LULUSAN YANG EFEKTIF, MENCAKUP KEBIJAKAN DAN STRATEGI, KEBERADAAN INSTRUMEN, MONITORING DAN EVALUASI, SERTA TINDAK LANJUTNYA</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a:p>
            <a:r>
              <a:rPr lang="id-ID" sz="1600" dirty="0">
                <a:solidFill>
                  <a:schemeClr val="tx1"/>
                </a:solidFill>
                <a:latin typeface="Book Antiqua" pitchFamily="18" charset="0"/>
              </a:rPr>
              <a:t>Berdasarkan Surat Keputusan Rektor</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Strategi  lewat  wawancara langsung,  mengirimkan </a:t>
            </a:r>
            <a:r>
              <a:rPr lang="id-ID" sz="1600" i="1" dirty="0">
                <a:solidFill>
                  <a:schemeClr val="tx1"/>
                </a:solidFill>
                <a:latin typeface="Book Antiqua" pitchFamily="18" charset="0"/>
              </a:rPr>
              <a:t>email</a:t>
            </a:r>
            <a:r>
              <a:rPr lang="id-ID" sz="1600" dirty="0">
                <a:solidFill>
                  <a:schemeClr val="tx1"/>
                </a:solidFill>
                <a:latin typeface="Book Antiqua" pitchFamily="18" charset="0"/>
              </a:rPr>
              <a:t> atau</a:t>
            </a:r>
            <a:r>
              <a:rPr lang="en-US" sz="1600" dirty="0">
                <a:solidFill>
                  <a:schemeClr val="tx1"/>
                </a:solidFill>
                <a:latin typeface="Book Antiqua" pitchFamily="18" charset="0"/>
              </a:rPr>
              <a:t> </a:t>
            </a:r>
            <a:r>
              <a:rPr lang="id-ID" sz="1600" dirty="0">
                <a:solidFill>
                  <a:schemeClr val="tx1"/>
                </a:solidFill>
                <a:latin typeface="Book Antiqua" pitchFamily="18" charset="0"/>
              </a:rPr>
              <a:t> melalui </a:t>
            </a:r>
            <a:r>
              <a:rPr lang="en-US" sz="1600" dirty="0">
                <a:solidFill>
                  <a:schemeClr val="tx1"/>
                </a:solidFill>
                <a:latin typeface="Book Antiqua" pitchFamily="18" charset="0"/>
              </a:rPr>
              <a:t>w</a:t>
            </a:r>
            <a:r>
              <a:rPr lang="id-ID" sz="1600" i="1" dirty="0">
                <a:solidFill>
                  <a:schemeClr val="tx1"/>
                </a:solidFill>
                <a:latin typeface="Book Antiqua" pitchFamily="18" charset="0"/>
              </a:rPr>
              <a:t>ebsite</a:t>
            </a:r>
          </a:p>
          <a:p>
            <a:endParaRPr lang="id-ID" sz="1600" i="1" dirty="0">
              <a:solidFill>
                <a:schemeClr val="tx1"/>
              </a:solidFill>
              <a:latin typeface="Book Antiqua" pitchFamily="18" charset="0"/>
            </a:endParaRPr>
          </a:p>
          <a:p>
            <a:r>
              <a:rPr lang="id-ID" sz="1600" dirty="0">
                <a:solidFill>
                  <a:schemeClr val="tx1"/>
                </a:solidFill>
                <a:latin typeface="Book Antiqua" pitchFamily="18" charset="0"/>
              </a:rPr>
              <a:t>Instrumen  berupa kuesioner</a:t>
            </a: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600" b="1" dirty="0">
                <a:solidFill>
                  <a:schemeClr val="tx1"/>
                </a:solidFill>
                <a:latin typeface="Arial" pitchFamily="34" charset="0"/>
                <a:cs typeface="Arial" pitchFamily="34" charset="0"/>
              </a:rPr>
              <a:t>Point (</a:t>
            </a:r>
            <a:r>
              <a:rPr lang="en-US" sz="1600" b="1" dirty="0">
                <a:solidFill>
                  <a:schemeClr val="tx1"/>
                </a:solidFill>
                <a:latin typeface="Arial" pitchFamily="34" charset="0"/>
                <a:cs typeface="Arial" pitchFamily="34" charset="0"/>
              </a:rPr>
              <a:t>4</a:t>
            </a:r>
            <a:r>
              <a:rPr lang="id-ID" sz="1600" b="1" dirty="0">
                <a:solidFill>
                  <a:schemeClr val="tx1"/>
                </a:solidFill>
                <a:latin typeface="Arial" pitchFamily="34" charset="0"/>
                <a:cs typeface="Arial" pitchFamily="34" charset="0"/>
              </a:rPr>
              <a:t>)</a:t>
            </a:r>
            <a:endParaRPr lang="en-US" sz="1600" b="1" dirty="0">
              <a:solidFill>
                <a:schemeClr val="tx1"/>
              </a:solidFill>
              <a:latin typeface="Arial" pitchFamily="34" charset="0"/>
              <a:cs typeface="Arial" pitchFamily="34" charset="0"/>
            </a:endParaRPr>
          </a:p>
          <a:p>
            <a:pPr lvl="0">
              <a:spcBef>
                <a:spcPts val="0"/>
              </a:spcBef>
              <a:buClrTx/>
              <a:buSzTx/>
              <a:buNone/>
              <a:defRPr/>
            </a:pPr>
            <a:r>
              <a:rPr lang="fi-FI" sz="1600" dirty="0">
                <a:solidFill>
                  <a:srgbClr val="000000"/>
                </a:solidFill>
                <a:latin typeface="Arial" pitchFamily="34" charset="0"/>
                <a:ea typeface="Times New Roman"/>
                <a:cs typeface="Arial" pitchFamily="34" charset="0"/>
              </a:rPr>
              <a:t>	S</a:t>
            </a:r>
            <a:r>
              <a:rPr lang="id-ID" sz="1600" dirty="0">
                <a:solidFill>
                  <a:srgbClr val="000000"/>
                </a:solidFill>
                <a:latin typeface="Arial" pitchFamily="34" charset="0"/>
                <a:ea typeface="Times New Roman"/>
                <a:cs typeface="Arial" pitchFamily="34" charset="0"/>
              </a:rPr>
              <a:t>i</a:t>
            </a:r>
            <a:r>
              <a:rPr lang="fi-FI" sz="1600" dirty="0">
                <a:solidFill>
                  <a:srgbClr val="000000"/>
                </a:solidFill>
                <a:latin typeface="Arial" pitchFamily="34" charset="0"/>
                <a:ea typeface="Times New Roman"/>
                <a:cs typeface="Arial" pitchFamily="34" charset="0"/>
              </a:rPr>
              <a:t>stem evaluasi yang efektif yang mencakup:</a:t>
            </a:r>
            <a:endParaRPr lang="id-ID" sz="1600" dirty="0">
              <a:latin typeface="Arial" pitchFamily="34" charset="0"/>
              <a:ea typeface="Times New Roman"/>
              <a:cs typeface="Arial" pitchFamily="34" charset="0"/>
            </a:endParaRPr>
          </a:p>
          <a:p>
            <a:pPr lvl="0">
              <a:buNone/>
            </a:pPr>
            <a:r>
              <a:rPr lang="fi-FI" sz="1600" dirty="0">
                <a:solidFill>
                  <a:srgbClr val="000000"/>
                </a:solidFill>
                <a:latin typeface="Arial" pitchFamily="34" charset="0"/>
                <a:ea typeface="Times New Roman"/>
                <a:cs typeface="Arial" pitchFamily="34" charset="0"/>
              </a:rPr>
              <a:t>	(1)   Kebijakan dan strategi dan komitmen institusi untuk mendorong seluruh program studi melakukan proses pelacakan dan evaluasi lulusan </a:t>
            </a:r>
            <a:endParaRPr lang="id-ID" sz="1600" dirty="0">
              <a:latin typeface="Arial" pitchFamily="34" charset="0"/>
              <a:ea typeface="Times New Roman"/>
              <a:cs typeface="Arial" pitchFamily="34" charset="0"/>
            </a:endParaRPr>
          </a:p>
          <a:p>
            <a:pPr lvl="0">
              <a:buNone/>
            </a:pPr>
            <a:r>
              <a:rPr lang="fi-FI" sz="1600" dirty="0">
                <a:solidFill>
                  <a:srgbClr val="000000"/>
                </a:solidFill>
                <a:latin typeface="Arial" pitchFamily="34" charset="0"/>
                <a:ea typeface="Times New Roman"/>
                <a:cs typeface="Arial" pitchFamily="34" charset="0"/>
              </a:rPr>
              <a:t>	(2)   Instrumen yang sahih dan andal disesuaikan dengan kondisi perguruan tinggi</a:t>
            </a:r>
            <a:endParaRPr lang="id-ID" sz="1600" dirty="0">
              <a:latin typeface="Arial" pitchFamily="34" charset="0"/>
              <a:ea typeface="Times New Roman"/>
              <a:cs typeface="Arial" pitchFamily="34" charset="0"/>
            </a:endParaRPr>
          </a:p>
          <a:p>
            <a:pPr lvl="0">
              <a:buNone/>
            </a:pPr>
            <a:r>
              <a:rPr lang="fi-FI" sz="1600" dirty="0">
                <a:solidFill>
                  <a:srgbClr val="000000"/>
                </a:solidFill>
                <a:latin typeface="Arial" pitchFamily="34" charset="0"/>
                <a:ea typeface="Times New Roman"/>
                <a:cs typeface="Arial" pitchFamily="34" charset="0"/>
              </a:rPr>
              <a:t>	(3)   Monitoring dan evaluasi keefektifan proses pelacakan dan pemberdayaan lulusan, </a:t>
            </a:r>
            <a:endParaRPr lang="id-ID" sz="1600" dirty="0">
              <a:solidFill>
                <a:srgbClr val="000000"/>
              </a:solidFill>
              <a:latin typeface="Arial" pitchFamily="34" charset="0"/>
              <a:ea typeface="Times New Roman"/>
              <a:cs typeface="Arial" pitchFamily="34" charset="0"/>
            </a:endParaRPr>
          </a:p>
          <a:p>
            <a:pPr lvl="0">
              <a:buNone/>
            </a:pPr>
            <a:r>
              <a:rPr lang="fi-FI" sz="1600" dirty="0">
                <a:solidFill>
                  <a:srgbClr val="000000"/>
                </a:solidFill>
                <a:latin typeface="Arial" pitchFamily="34" charset="0"/>
                <a:ea typeface="Times New Roman"/>
                <a:cs typeface="Arial" pitchFamily="34" charset="0"/>
              </a:rPr>
              <a:t>	(4)   Tindak lanjut untuk mencapai sasaran yang ditetapkan</a:t>
            </a:r>
            <a:r>
              <a:rPr lang="id-ID" sz="1600" dirty="0">
                <a:solidFill>
                  <a:srgbClr val="000000"/>
                </a:solidFill>
                <a:latin typeface="Arial" pitchFamily="34" charset="0"/>
                <a:ea typeface="Times New Roman"/>
                <a:cs typeface="Arial" pitchFamily="34" charset="0"/>
              </a:rPr>
              <a:t>.</a:t>
            </a:r>
            <a:endParaRPr lang="en-US" sz="1600" dirty="0">
              <a:latin typeface="Arial" pitchFamily="34" charset="0"/>
              <a:cs typeface="Arial" pitchFamily="34" charset="0"/>
            </a:endParaRPr>
          </a:p>
          <a:p>
            <a:pPr lvl="0">
              <a:spcBef>
                <a:spcPts val="0"/>
              </a:spcBef>
              <a:buClrTx/>
              <a:buSzTx/>
              <a:buNone/>
              <a:defRPr/>
            </a:pPr>
            <a:endParaRPr lang="id-ID" sz="16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600" b="1" dirty="0">
                <a:solidFill>
                  <a:schemeClr val="tx1"/>
                </a:solidFill>
                <a:latin typeface="Arial" pitchFamily="34" charset="0"/>
                <a:ea typeface="Times New Roman"/>
                <a:cs typeface="Arial" pitchFamily="34" charset="0"/>
                <a:sym typeface="Wingdings" pitchFamily="2" charset="2"/>
              </a:rPr>
              <a:t>Point </a:t>
            </a:r>
            <a:r>
              <a:rPr lang="id-ID" sz="1600" b="1" dirty="0">
                <a:solidFill>
                  <a:schemeClr val="tx1"/>
                </a:solidFill>
                <a:latin typeface="Arial" pitchFamily="34" charset="0"/>
                <a:ea typeface="Times New Roman"/>
                <a:cs typeface="Arial" pitchFamily="34" charset="0"/>
              </a:rPr>
              <a:t>(</a:t>
            </a:r>
            <a:r>
              <a:rPr lang="en-US" sz="1600" b="1" dirty="0">
                <a:solidFill>
                  <a:schemeClr val="tx1"/>
                </a:solidFill>
                <a:latin typeface="Arial" pitchFamily="34" charset="0"/>
                <a:ea typeface="Times New Roman"/>
                <a:cs typeface="Arial" pitchFamily="34" charset="0"/>
              </a:rPr>
              <a:t>3</a:t>
            </a:r>
            <a:r>
              <a:rPr lang="id-ID" sz="1600" b="1" dirty="0">
                <a:solidFill>
                  <a:schemeClr val="tx1"/>
                </a:solidFill>
                <a:latin typeface="Arial" pitchFamily="34" charset="0"/>
                <a:ea typeface="Times New Roman"/>
                <a:cs typeface="Arial" pitchFamily="34" charset="0"/>
              </a:rPr>
              <a:t>)</a:t>
            </a:r>
            <a:endParaRPr lang="en-US" sz="16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600" b="1" dirty="0">
                <a:solidFill>
                  <a:schemeClr val="tx1"/>
                </a:solidFill>
                <a:latin typeface="Arial" pitchFamily="34" charset="0"/>
                <a:ea typeface="Times New Roman"/>
                <a:cs typeface="Arial" pitchFamily="34" charset="0"/>
              </a:rPr>
              <a:t>	</a:t>
            </a:r>
            <a:r>
              <a:rPr lang="fi-FI" sz="1600" dirty="0">
                <a:solidFill>
                  <a:srgbClr val="000000"/>
                </a:solidFill>
                <a:latin typeface="Arial" pitchFamily="34" charset="0"/>
                <a:ea typeface="Times New Roman"/>
                <a:cs typeface="Arial" pitchFamily="34" charset="0"/>
              </a:rPr>
              <a:t>Sistem evaluasi yang efektif yang mencakup:</a:t>
            </a:r>
            <a:endParaRPr lang="id-ID" sz="1600" dirty="0">
              <a:latin typeface="Arial" pitchFamily="34" charset="0"/>
              <a:ea typeface="Times New Roman"/>
              <a:cs typeface="Arial" pitchFamily="34" charset="0"/>
            </a:endParaRPr>
          </a:p>
          <a:p>
            <a:pPr lvl="0">
              <a:buNone/>
            </a:pPr>
            <a:r>
              <a:rPr lang="fi-FI" sz="1600" dirty="0">
                <a:solidFill>
                  <a:srgbClr val="000000"/>
                </a:solidFill>
                <a:latin typeface="Arial" pitchFamily="34" charset="0"/>
                <a:ea typeface="Times New Roman"/>
                <a:cs typeface="Arial" pitchFamily="34" charset="0"/>
              </a:rPr>
              <a:t>	(1)   Kebijakan dan strategi dan komitmen institusi untuk mendorong seluruh program studi melakukan proses pelacakan dan evaluasi lulusan </a:t>
            </a:r>
            <a:endParaRPr lang="id-ID" sz="1600" dirty="0">
              <a:latin typeface="Arial" pitchFamily="34" charset="0"/>
              <a:ea typeface="Times New Roman"/>
              <a:cs typeface="Arial" pitchFamily="34" charset="0"/>
            </a:endParaRPr>
          </a:p>
          <a:p>
            <a:pPr lvl="0">
              <a:buNone/>
            </a:pPr>
            <a:r>
              <a:rPr lang="fi-FI" sz="1600" dirty="0">
                <a:solidFill>
                  <a:srgbClr val="000000"/>
                </a:solidFill>
                <a:latin typeface="Arial" pitchFamily="34" charset="0"/>
                <a:ea typeface="Times New Roman"/>
                <a:cs typeface="Arial" pitchFamily="34" charset="0"/>
              </a:rPr>
              <a:t>	(2)   Instrumen yang sahih dan andal disesuaikan dengan kondisi perguruan tinggi</a:t>
            </a:r>
            <a:endParaRPr lang="id-ID" sz="1600" dirty="0">
              <a:latin typeface="Arial" pitchFamily="34" charset="0"/>
              <a:ea typeface="Times New Roman"/>
              <a:cs typeface="Arial" pitchFamily="34" charset="0"/>
            </a:endParaRPr>
          </a:p>
          <a:p>
            <a:pPr lvl="0">
              <a:buNone/>
            </a:pPr>
            <a:r>
              <a:rPr lang="fi-FI" sz="1600" dirty="0">
                <a:solidFill>
                  <a:srgbClr val="000000"/>
                </a:solidFill>
                <a:latin typeface="Arial" pitchFamily="34" charset="0"/>
                <a:ea typeface="Times New Roman"/>
                <a:cs typeface="Arial" pitchFamily="34" charset="0"/>
              </a:rPr>
              <a:t>	(3)   Monitoring dan evaluasi keefektifan proses pelacakan dan pemberdayaan lulusan, </a:t>
            </a:r>
            <a:endParaRPr lang="id-ID" sz="1600" dirty="0">
              <a:solidFill>
                <a:srgbClr val="000000"/>
              </a:solidFill>
              <a:latin typeface="Arial" pitchFamily="34" charset="0"/>
              <a:ea typeface="Times New Roman"/>
              <a:cs typeface="Arial" pitchFamily="34" charset="0"/>
            </a:endParaRPr>
          </a:p>
          <a:p>
            <a:pPr>
              <a:buNone/>
            </a:pPr>
            <a:r>
              <a:rPr lang="fi-FI" sz="1600" b="1" dirty="0">
                <a:solidFill>
                  <a:srgbClr val="000000"/>
                </a:solidFill>
                <a:latin typeface="Arial" pitchFamily="34" charset="0"/>
                <a:ea typeface="Times New Roman"/>
                <a:cs typeface="Arial" pitchFamily="34" charset="0"/>
              </a:rPr>
              <a:t>	tetapi tidak ada</a:t>
            </a:r>
            <a:r>
              <a:rPr lang="fi-FI" sz="1600" dirty="0">
                <a:solidFill>
                  <a:srgbClr val="000000"/>
                </a:solidFill>
                <a:latin typeface="Arial" pitchFamily="34" charset="0"/>
                <a:ea typeface="Times New Roman"/>
                <a:cs typeface="Arial" pitchFamily="34" charset="0"/>
              </a:rPr>
              <a:t>  tindak lanjut untuk mencapai sasaran yang ditetapkan</a:t>
            </a:r>
            <a:r>
              <a:rPr lang="id-ID" sz="1600" dirty="0">
                <a:solidFill>
                  <a:srgbClr val="000000"/>
                </a:solidFill>
                <a:latin typeface="Arial" pitchFamily="34" charset="0"/>
                <a:ea typeface="Times New Roman"/>
                <a:cs typeface="Arial" pitchFamily="34" charset="0"/>
              </a:rPr>
              <a:t>.</a:t>
            </a:r>
            <a:endParaRPr lang="en-US" sz="1600" dirty="0">
              <a:latin typeface="Arial" pitchFamily="34" charset="0"/>
              <a:cs typeface="Arial" pitchFamily="34" charset="0"/>
            </a:endParaRPr>
          </a:p>
          <a:p>
            <a:pPr>
              <a:spcBef>
                <a:spcPts val="0"/>
              </a:spcBef>
              <a:buClrTx/>
              <a:buSzTx/>
              <a:buNone/>
              <a:defRPr/>
            </a:pPr>
            <a:endParaRPr lang="en-US" sz="1600" dirty="0">
              <a:solidFill>
                <a:schemeClr val="tx1"/>
              </a:solidFill>
              <a:latin typeface="Arial" pitchFamily="34" charset="0"/>
              <a:ea typeface="Times New Roman"/>
              <a:cs typeface="Arial" pitchFamily="34" charset="0"/>
            </a:endParaRPr>
          </a:p>
          <a:p>
            <a:pPr>
              <a:spcBef>
                <a:spcPts val="0"/>
              </a:spcBef>
            </a:pPr>
            <a:endParaRPr lang="en-US" sz="1600" dirty="0">
              <a:latin typeface="Arial" pitchFamily="34" charset="0"/>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990600"/>
          </a:xfrm>
          <a:solidFill>
            <a:schemeClr val="accent1">
              <a:lumMod val="60000"/>
              <a:lumOff val="40000"/>
            </a:schemeClr>
          </a:solidFill>
        </p:spPr>
        <p:txBody>
          <a:bodyPr>
            <a:noAutofit/>
          </a:bodyPr>
          <a:lstStyle/>
          <a:p>
            <a:pPr algn="ctr"/>
            <a:r>
              <a:rPr lang="id-ID" sz="3600" dirty="0">
                <a:latin typeface="Arial Narrow" pitchFamily="34" charset="0"/>
                <a:cs typeface="Aharoni" pitchFamily="2" charset="-79"/>
              </a:rPr>
              <a:t>Rambu-rambu STANDAR 3 :</a:t>
            </a:r>
            <a:r>
              <a:rPr lang="fr-FR" sz="3600" dirty="0" err="1">
                <a:latin typeface="Arial Narrow" pitchFamily="34" charset="0"/>
              </a:rPr>
              <a:t>Mahasiswa</a:t>
            </a:r>
            <a:r>
              <a:rPr lang="fr-FR" sz="3600" dirty="0">
                <a:latin typeface="Arial Narrow" pitchFamily="34" charset="0"/>
              </a:rPr>
              <a:t> dan </a:t>
            </a:r>
            <a:r>
              <a:rPr lang="fr-FR" sz="3600" dirty="0" err="1">
                <a:latin typeface="Arial Narrow" pitchFamily="34" charset="0"/>
              </a:rPr>
              <a:t>lulusan</a:t>
            </a:r>
            <a:r>
              <a:rPr lang="id-ID" sz="3600" dirty="0">
                <a:latin typeface="Arial Narrow" pitchFamily="34" charset="0"/>
              </a:rPr>
              <a:t> </a:t>
            </a:r>
          </a:p>
        </p:txBody>
      </p:sp>
      <p:sp>
        <p:nvSpPr>
          <p:cNvPr id="2" name="Content Placeholder 1"/>
          <p:cNvSpPr>
            <a:spLocks noGrp="1"/>
          </p:cNvSpPr>
          <p:nvPr>
            <p:ph idx="1"/>
          </p:nvPr>
        </p:nvSpPr>
        <p:spPr>
          <a:xfrm>
            <a:off x="228600" y="1307909"/>
            <a:ext cx="8686800" cy="5169091"/>
          </a:xfrm>
        </p:spPr>
        <p:txBody>
          <a:bodyPr>
            <a:noAutofit/>
          </a:bodyPr>
          <a:lstStyle/>
          <a:p>
            <a:r>
              <a:rPr lang="fr-FR" sz="4400" dirty="0" err="1"/>
              <a:t>Standar</a:t>
            </a:r>
            <a:r>
              <a:rPr lang="fr-FR" sz="4400" dirty="0"/>
              <a:t> </a:t>
            </a:r>
            <a:r>
              <a:rPr lang="fr-FR" sz="4400" dirty="0" err="1"/>
              <a:t>ini</a:t>
            </a:r>
            <a:r>
              <a:rPr lang="fr-FR" sz="4400" dirty="0"/>
              <a:t> </a:t>
            </a:r>
            <a:r>
              <a:rPr lang="fr-FR" sz="4400" dirty="0" err="1"/>
              <a:t>merupakan</a:t>
            </a:r>
            <a:r>
              <a:rPr lang="fr-FR" sz="4400" dirty="0"/>
              <a:t> </a:t>
            </a:r>
            <a:r>
              <a:rPr lang="fr-FR" sz="4400" dirty="0" err="1"/>
              <a:t>acuan</a:t>
            </a:r>
            <a:r>
              <a:rPr lang="fr-FR" sz="4400" dirty="0"/>
              <a:t> </a:t>
            </a:r>
            <a:r>
              <a:rPr lang="fr-FR" sz="4400" dirty="0" err="1"/>
              <a:t>keunggulan</a:t>
            </a:r>
            <a:r>
              <a:rPr lang="fr-FR" sz="4400" dirty="0"/>
              <a:t> </a:t>
            </a:r>
            <a:r>
              <a:rPr lang="fr-FR" sz="4400" dirty="0" err="1"/>
              <a:t>mutu</a:t>
            </a:r>
            <a:r>
              <a:rPr lang="fr-FR" sz="4400" dirty="0"/>
              <a:t> </a:t>
            </a:r>
            <a:r>
              <a:rPr lang="fr-FR" sz="4400" dirty="0" err="1"/>
              <a:t>mahasiswa</a:t>
            </a:r>
            <a:r>
              <a:rPr lang="fr-FR" sz="4400" dirty="0"/>
              <a:t> dan </a:t>
            </a:r>
            <a:r>
              <a:rPr lang="fr-FR" sz="4400" dirty="0" err="1"/>
              <a:t>lulusan</a:t>
            </a:r>
            <a:r>
              <a:rPr lang="fr-FR" sz="4400" dirty="0"/>
              <a:t> </a:t>
            </a:r>
            <a:r>
              <a:rPr lang="fr-FR" sz="4400" dirty="0" err="1"/>
              <a:t>serta</a:t>
            </a:r>
            <a:r>
              <a:rPr lang="fr-FR" sz="4400" dirty="0"/>
              <a:t> </a:t>
            </a:r>
            <a:r>
              <a:rPr lang="fr-FR" sz="4400" dirty="0" err="1"/>
              <a:t>bagaimana</a:t>
            </a:r>
            <a:r>
              <a:rPr lang="fr-FR" sz="4400" dirty="0"/>
              <a:t> </a:t>
            </a:r>
            <a:r>
              <a:rPr lang="fr-FR" sz="4400" dirty="0" err="1"/>
              <a:t>seharusnya</a:t>
            </a:r>
            <a:r>
              <a:rPr lang="fr-FR" sz="4400" dirty="0"/>
              <a:t> </a:t>
            </a:r>
            <a:r>
              <a:rPr lang="fr-FR" sz="4400" dirty="0" err="1"/>
              <a:t>perguruan</a:t>
            </a:r>
            <a:r>
              <a:rPr lang="fr-FR" sz="4400" dirty="0"/>
              <a:t> </a:t>
            </a:r>
            <a:r>
              <a:rPr lang="fr-FR" sz="4400" dirty="0" err="1"/>
              <a:t>tinggi</a:t>
            </a:r>
            <a:r>
              <a:rPr lang="fr-FR" sz="4400" dirty="0"/>
              <a:t> </a:t>
            </a:r>
            <a:r>
              <a:rPr lang="fr-FR" sz="4400" dirty="0" err="1"/>
              <a:t>memperlakukan</a:t>
            </a:r>
            <a:r>
              <a:rPr lang="fr-FR" sz="4400" dirty="0"/>
              <a:t>  dan </a:t>
            </a:r>
            <a:r>
              <a:rPr lang="fr-FR" sz="4400" dirty="0" err="1"/>
              <a:t>memberikan</a:t>
            </a:r>
            <a:r>
              <a:rPr lang="fr-FR" sz="4400" dirty="0"/>
              <a:t> </a:t>
            </a:r>
            <a:r>
              <a:rPr lang="fr-FR" sz="4400" dirty="0" err="1"/>
              <a:t>layanan</a:t>
            </a:r>
            <a:r>
              <a:rPr lang="fr-FR" sz="4400" dirty="0"/>
              <a:t> </a:t>
            </a:r>
            <a:r>
              <a:rPr lang="fr-FR" sz="4400" dirty="0" err="1"/>
              <a:t>kepada</a:t>
            </a:r>
            <a:r>
              <a:rPr lang="fr-FR" sz="4400" dirty="0"/>
              <a:t> </a:t>
            </a:r>
            <a:r>
              <a:rPr lang="fr-FR" sz="4400" dirty="0" err="1"/>
              <a:t>mahasiswa</a:t>
            </a:r>
            <a:r>
              <a:rPr lang="fr-FR" sz="4400" dirty="0"/>
              <a:t> dan </a:t>
            </a:r>
            <a:r>
              <a:rPr lang="fr-FR" sz="4400" dirty="0" err="1"/>
              <a:t>lulusannya</a:t>
            </a:r>
            <a:r>
              <a:rPr lang="fr-FR" sz="4400" dirty="0"/>
              <a:t>.</a:t>
            </a:r>
            <a:endParaRPr lang="id-ID" sz="4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3.2.3 SISTEM EVALUASI LULUSAN YANG EFEKTIF, MENCAKUP KEBIJAKAN DAN STRATEGI, KEBERADAAN INSTRUMEN, MONITORING DAN EVALUASI, SERTA TINDAK LANJUTNYA</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a:p>
            <a:r>
              <a:rPr lang="id-ID" sz="1600" dirty="0">
                <a:solidFill>
                  <a:schemeClr val="tx1"/>
                </a:solidFill>
                <a:latin typeface="Book Antiqua" pitchFamily="18" charset="0"/>
              </a:rPr>
              <a:t>Berdasarkan Surat Keputusan Rektor</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Strategi  lewat  wawancara langsung,  mengirimkan </a:t>
            </a:r>
            <a:r>
              <a:rPr lang="id-ID" sz="1600" i="1" dirty="0">
                <a:solidFill>
                  <a:schemeClr val="tx1"/>
                </a:solidFill>
                <a:latin typeface="Book Antiqua" pitchFamily="18" charset="0"/>
              </a:rPr>
              <a:t>email</a:t>
            </a:r>
            <a:r>
              <a:rPr lang="id-ID" sz="1600" dirty="0">
                <a:solidFill>
                  <a:schemeClr val="tx1"/>
                </a:solidFill>
                <a:latin typeface="Book Antiqua" pitchFamily="18" charset="0"/>
              </a:rPr>
              <a:t> atau melalui </a:t>
            </a:r>
            <a:r>
              <a:rPr lang="id-ID" sz="1600" i="1" dirty="0">
                <a:solidFill>
                  <a:schemeClr val="tx1"/>
                </a:solidFill>
                <a:latin typeface="Book Antiqua" pitchFamily="18" charset="0"/>
              </a:rPr>
              <a:t>website</a:t>
            </a:r>
          </a:p>
          <a:p>
            <a:endParaRPr lang="id-ID" sz="1600" i="1" dirty="0">
              <a:solidFill>
                <a:schemeClr val="tx1"/>
              </a:solidFill>
              <a:latin typeface="Book Antiqua" pitchFamily="18" charset="0"/>
            </a:endParaRPr>
          </a:p>
          <a:p>
            <a:r>
              <a:rPr lang="id-ID" sz="1600" dirty="0">
                <a:solidFill>
                  <a:schemeClr val="tx1"/>
                </a:solidFill>
                <a:latin typeface="Book Antiqua" pitchFamily="18" charset="0"/>
              </a:rPr>
              <a:t>Instrumen  berupa kuesioner</a:t>
            </a: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(2)</a:t>
            </a:r>
          </a:p>
          <a:p>
            <a:pPr lvl="0">
              <a:spcBef>
                <a:spcPts val="0"/>
              </a:spcBef>
              <a:buClrTx/>
              <a:buSzTx/>
              <a:buNone/>
              <a:defRPr/>
            </a:pPr>
            <a:r>
              <a:rPr lang="en-US" sz="1800" b="1" dirty="0">
                <a:solidFill>
                  <a:schemeClr val="tx1"/>
                </a:solidFill>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Sistem evaluasinya hanya </a:t>
            </a:r>
            <a:r>
              <a:rPr lang="fi-FI" sz="1800" b="1" dirty="0">
                <a:solidFill>
                  <a:srgbClr val="000000"/>
                </a:solidFill>
                <a:latin typeface="Arial" pitchFamily="34" charset="0"/>
                <a:ea typeface="Times New Roman"/>
                <a:cs typeface="Arial" pitchFamily="34" charset="0"/>
              </a:rPr>
              <a:t>parsial</a:t>
            </a:r>
            <a:r>
              <a:rPr lang="fi-FI" sz="1800" dirty="0">
                <a:solidFill>
                  <a:srgbClr val="000000"/>
                </a:solidFill>
                <a:latin typeface="Arial" pitchFamily="34" charset="0"/>
                <a:ea typeface="Times New Roman"/>
                <a:cs typeface="Arial" pitchFamily="34" charset="0"/>
              </a:rPr>
              <a:t> atau hanya mencakup </a:t>
            </a:r>
            <a:r>
              <a:rPr lang="id-ID" sz="1800" b="1" dirty="0">
                <a:solidFill>
                  <a:srgbClr val="000000"/>
                </a:solidFill>
                <a:latin typeface="Arial" pitchFamily="34" charset="0"/>
                <a:ea typeface="Times New Roman"/>
                <a:cs typeface="Arial" pitchFamily="34" charset="0"/>
              </a:rPr>
              <a:t>satu</a:t>
            </a:r>
            <a:r>
              <a:rPr lang="id-ID" sz="1800" dirty="0">
                <a:solidFill>
                  <a:srgbClr val="000000"/>
                </a:solidFill>
                <a:latin typeface="Arial" pitchFamily="34" charset="0"/>
                <a:ea typeface="Times New Roman"/>
                <a:cs typeface="Arial" pitchFamily="34" charset="0"/>
              </a:rPr>
              <a:t> atau </a:t>
            </a:r>
            <a:r>
              <a:rPr lang="fi-FI" sz="1800" b="1" dirty="0">
                <a:solidFill>
                  <a:srgbClr val="000000"/>
                </a:solidFill>
                <a:latin typeface="Arial" pitchFamily="34" charset="0"/>
                <a:ea typeface="Times New Roman"/>
                <a:cs typeface="Arial" pitchFamily="34" charset="0"/>
              </a:rPr>
              <a:t>dua</a:t>
            </a:r>
            <a:r>
              <a:rPr lang="fi-FI" sz="1800" b="1" i="1" dirty="0">
                <a:solidFill>
                  <a:srgbClr val="000000"/>
                </a:solidFill>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diantara elemen berikut:</a:t>
            </a:r>
            <a:endParaRPr lang="id-ID" sz="1800" dirty="0">
              <a:latin typeface="Arial" pitchFamily="34" charset="0"/>
              <a:ea typeface="Times New Roman"/>
              <a:cs typeface="Arial" pitchFamily="34" charset="0"/>
            </a:endParaRPr>
          </a:p>
          <a:p>
            <a:pPr lvl="0">
              <a:buNone/>
            </a:pPr>
            <a:r>
              <a:rPr lang="fi-FI" sz="1800" dirty="0">
                <a:solidFill>
                  <a:srgbClr val="000000"/>
                </a:solidFill>
                <a:latin typeface="Arial" pitchFamily="34" charset="0"/>
                <a:ea typeface="Times New Roman"/>
                <a:cs typeface="Arial" pitchFamily="34" charset="0"/>
              </a:rPr>
              <a:t>	(1)   Kebijakan dan strategi dan komitmen institusi untuk mendorong seluruh program studi melakukan proses pelacakan dan evaluasi lulusan </a:t>
            </a:r>
            <a:endParaRPr lang="id-ID" sz="1800" dirty="0">
              <a:latin typeface="Arial" pitchFamily="34" charset="0"/>
              <a:ea typeface="Times New Roman"/>
              <a:cs typeface="Arial" pitchFamily="34" charset="0"/>
            </a:endParaRPr>
          </a:p>
          <a:p>
            <a:pPr lvl="0">
              <a:buNone/>
            </a:pPr>
            <a:r>
              <a:rPr lang="fi-FI" sz="1800" dirty="0">
                <a:solidFill>
                  <a:srgbClr val="000000"/>
                </a:solidFill>
                <a:latin typeface="Arial" pitchFamily="34" charset="0"/>
                <a:ea typeface="Times New Roman"/>
                <a:cs typeface="Arial" pitchFamily="34" charset="0"/>
              </a:rPr>
              <a:t>	(2)   Instrumen yang sahih dan andal disesuaikan dengan kondisi perguruan tinggi</a:t>
            </a:r>
            <a:endParaRPr lang="id-ID" sz="1800" dirty="0">
              <a:latin typeface="Arial" pitchFamily="34" charset="0"/>
              <a:ea typeface="Times New Roman"/>
              <a:cs typeface="Arial" pitchFamily="34" charset="0"/>
            </a:endParaRPr>
          </a:p>
          <a:p>
            <a:pPr lvl="0">
              <a:buNone/>
            </a:pPr>
            <a:r>
              <a:rPr lang="fi-FI" sz="1800" dirty="0">
                <a:solidFill>
                  <a:srgbClr val="000000"/>
                </a:solidFill>
                <a:latin typeface="Arial" pitchFamily="34" charset="0"/>
                <a:ea typeface="Times New Roman"/>
                <a:cs typeface="Arial" pitchFamily="34" charset="0"/>
              </a:rPr>
              <a:t>	(3)   Monitoring dan evaluasi keefektifan proses pelacakan dan pemberdayaan lulusan, </a:t>
            </a:r>
            <a:endParaRPr lang="id-ID" sz="1800" dirty="0">
              <a:solidFill>
                <a:srgbClr val="000000"/>
              </a:solidFill>
              <a:latin typeface="Arial" pitchFamily="34" charset="0"/>
              <a:ea typeface="Times New Roman"/>
              <a:cs typeface="Arial" pitchFamily="34" charset="0"/>
            </a:endParaRPr>
          </a:p>
          <a:p>
            <a:pPr lvl="0">
              <a:buNone/>
            </a:pPr>
            <a:r>
              <a:rPr lang="fi-FI" sz="1800" dirty="0">
                <a:solidFill>
                  <a:srgbClr val="000000"/>
                </a:solidFill>
                <a:latin typeface="Arial" pitchFamily="34" charset="0"/>
                <a:ea typeface="Times New Roman"/>
                <a:cs typeface="Arial" pitchFamily="34" charset="0"/>
              </a:rPr>
              <a:t>	(4)   Tindak lanjut untuk mencapai sasaran yang ditetapkan</a:t>
            </a:r>
            <a:r>
              <a:rPr lang="id-ID" sz="1800" dirty="0">
                <a:solidFill>
                  <a:srgbClr val="000000"/>
                </a:solidFill>
                <a:latin typeface="Arial" pitchFamily="34" charset="0"/>
                <a:ea typeface="Times New Roman"/>
                <a:cs typeface="Arial" pitchFamily="34" charset="0"/>
              </a:rPr>
              <a:t>.</a:t>
            </a:r>
            <a:endParaRPr lang="en-US" sz="1800" dirty="0">
              <a:latin typeface="Arial" pitchFamily="34" charset="0"/>
              <a:cs typeface="Arial" pitchFamily="34" charset="0"/>
            </a:endParaRPr>
          </a:p>
          <a:p>
            <a:pPr lvl="0">
              <a:spcBef>
                <a:spcPts val="0"/>
              </a:spcBef>
              <a:buClrTx/>
              <a:buSzTx/>
              <a:buNone/>
              <a:defRPr/>
            </a:pP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(1)</a:t>
            </a: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fi-FI" sz="1800" dirty="0">
                <a:solidFill>
                  <a:srgbClr val="000000"/>
                </a:solidFill>
                <a:latin typeface="Arial" pitchFamily="34" charset="0"/>
                <a:ea typeface="Times New Roman"/>
                <a:cs typeface="Arial" pitchFamily="34" charset="0"/>
              </a:rPr>
              <a:t>Tidak ada sistem evaluasi angka efisiensi edukasi yang efektif</a:t>
            </a:r>
            <a:r>
              <a:rPr lang="id-ID" sz="1800" dirty="0">
                <a:solidFill>
                  <a:srgbClr val="000000"/>
                </a:solidFill>
                <a:latin typeface="Arial" pitchFamily="34" charset="0"/>
                <a:ea typeface="Times New Roman"/>
                <a:cs typeface="Arial" pitchFamily="34" charset="0"/>
              </a:rPr>
              <a:t>.</a:t>
            </a:r>
            <a:endParaRPr lang="en-US" sz="1800" dirty="0">
              <a:latin typeface="Arial" pitchFamily="34" charset="0"/>
              <a:cs typeface="Arial" pitchFamily="34" charset="0"/>
            </a:endParaRPr>
          </a:p>
          <a:p>
            <a:pPr>
              <a:spcBef>
                <a:spcPts val="0"/>
              </a:spcBef>
              <a:buClrTx/>
              <a:buSzTx/>
              <a:buNone/>
              <a:defRPr/>
            </a:pP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spcBef>
                <a:spcPts val="0"/>
              </a:spcBef>
              <a:buNone/>
            </a:pPr>
            <a:endParaRPr lang="en-US" sz="1800" dirty="0">
              <a:solidFill>
                <a:schemeClr val="tx1"/>
              </a:solidFill>
              <a:latin typeface="Arial" pitchFamily="34" charset="0"/>
              <a:cs typeface="Arial" pitchFamily="34" charset="0"/>
            </a:endParaRPr>
          </a:p>
          <a:p>
            <a:pPr>
              <a:spcBef>
                <a:spcPts val="0"/>
              </a:spcBef>
            </a:pPr>
            <a:endParaRPr lang="en-US" sz="1800" dirty="0">
              <a:latin typeface="Arial" pitchFamily="34" charset="0"/>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indent="-631825"/>
            <a:r>
              <a:rPr lang="en-US" sz="2000" b="1" dirty="0">
                <a:solidFill>
                  <a:schemeClr val="tx1"/>
                </a:solidFill>
                <a:latin typeface="Cambria" pitchFamily="18" charset="0"/>
              </a:rPr>
              <a:t>3.2.4 RASIO ALUMNI DALAM LIMA TAHUN TERAKHIR YANG MEMBERIKAN RESPONS TERHADAP STUDI PELACAKAN</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2575" lvl="0" indent="-282575">
              <a:spcBef>
                <a:spcPts val="0"/>
              </a:spcBef>
              <a:buClrTx/>
              <a:buSzTx/>
              <a:defRPr/>
            </a:pPr>
            <a:r>
              <a:rPr lang="id-ID" sz="1600" dirty="0">
                <a:solidFill>
                  <a:srgbClr val="000000"/>
                </a:solidFill>
                <a:latin typeface="Book Antiqua" pitchFamily="18" charset="0"/>
                <a:ea typeface="Times New Roman"/>
                <a:cs typeface="Arial" pitchFamily="34" charset="0"/>
              </a:rPr>
              <a:t>N</a:t>
            </a:r>
            <a:r>
              <a:rPr lang="id-ID" sz="1600" baseline="-25000" dirty="0">
                <a:solidFill>
                  <a:srgbClr val="000000"/>
                </a:solidFill>
                <a:latin typeface="Book Antiqua" pitchFamily="18" charset="0"/>
                <a:ea typeface="Times New Roman"/>
                <a:cs typeface="Arial" pitchFamily="34" charset="0"/>
              </a:rPr>
              <a:t>A</a:t>
            </a:r>
            <a:r>
              <a:rPr lang="id-ID" sz="1600" dirty="0">
                <a:solidFill>
                  <a:srgbClr val="000000"/>
                </a:solidFill>
                <a:latin typeface="Book Antiqua" pitchFamily="18" charset="0"/>
                <a:ea typeface="Times New Roman"/>
                <a:cs typeface="Arial" pitchFamily="34" charset="0"/>
              </a:rPr>
              <a:t> = Banyaknya alumni tiga tahun terakhir yang memberikan respon</a:t>
            </a:r>
            <a:endParaRPr lang="id-ID" sz="1600" dirty="0">
              <a:solidFill>
                <a:schemeClr val="tx1"/>
              </a:solidFill>
              <a:latin typeface="Book Antiqua" pitchFamily="18" charset="0"/>
              <a:ea typeface="Times New Roman"/>
              <a:cs typeface="Arial" pitchFamily="34" charset="0"/>
            </a:endParaRPr>
          </a:p>
          <a:p>
            <a:pPr marL="291465" lvl="0" indent="-291465">
              <a:buClrTx/>
              <a:buSzTx/>
              <a:buNone/>
              <a:tabLst>
                <a:tab pos="-68580" algn="l"/>
              </a:tabLst>
              <a:defRPr/>
            </a:pPr>
            <a:r>
              <a:rPr lang="en-US" sz="1600" dirty="0">
                <a:solidFill>
                  <a:srgbClr val="000000"/>
                </a:solidFill>
                <a:latin typeface="Book Antiqua" pitchFamily="18" charset="0"/>
                <a:ea typeface="Times New Roman"/>
                <a:cs typeface="Arial" pitchFamily="34" charset="0"/>
              </a:rPr>
              <a:t>	</a:t>
            </a:r>
            <a:r>
              <a:rPr lang="id-ID" sz="1600" dirty="0">
                <a:solidFill>
                  <a:srgbClr val="000000"/>
                </a:solidFill>
                <a:latin typeface="Book Antiqua" pitchFamily="18" charset="0"/>
                <a:ea typeface="Times New Roman"/>
                <a:cs typeface="Arial" pitchFamily="34" charset="0"/>
              </a:rPr>
              <a:t>N = Banyaknya</a:t>
            </a:r>
            <a:r>
              <a:rPr lang="en-US" sz="1600" dirty="0">
                <a:solidFill>
                  <a:srgbClr val="000000"/>
                </a:solidFill>
                <a:latin typeface="Book Antiqua" pitchFamily="18" charset="0"/>
                <a:ea typeface="Times New Roman"/>
                <a:cs typeface="Arial" pitchFamily="34" charset="0"/>
              </a:rPr>
              <a:t> </a:t>
            </a:r>
            <a:r>
              <a:rPr lang="id-ID" sz="1600" dirty="0">
                <a:solidFill>
                  <a:srgbClr val="000000"/>
                </a:solidFill>
                <a:latin typeface="Book Antiqua" pitchFamily="18" charset="0"/>
                <a:ea typeface="Times New Roman"/>
                <a:cs typeface="Arial" pitchFamily="34" charset="0"/>
              </a:rPr>
              <a:t>alumni dalam tiga tahun terakhir</a:t>
            </a:r>
            <a:endParaRPr lang="en-US" sz="1600" dirty="0">
              <a:solidFill>
                <a:schemeClr val="tx1"/>
              </a:solidFill>
              <a:latin typeface="Book Antiqua" pitchFamily="18" charset="0"/>
              <a:ea typeface="Times New Roman"/>
              <a:cs typeface="Arial" pitchFamily="34" charset="0"/>
            </a:endParaRPr>
          </a:p>
          <a:p>
            <a:pPr marL="291465" lvl="0" indent="-291465">
              <a:buClrTx/>
              <a:buSzTx/>
              <a:buNone/>
              <a:tabLst>
                <a:tab pos="-68580" algn="l"/>
              </a:tabLst>
              <a:defRPr/>
            </a:pPr>
            <a:r>
              <a:rPr lang="en-US" sz="1600" dirty="0">
                <a:solidFill>
                  <a:schemeClr val="tx1"/>
                </a:solidFill>
                <a:latin typeface="Book Antiqua" pitchFamily="18" charset="0"/>
                <a:ea typeface="Times New Roman"/>
                <a:cs typeface="Arial" pitchFamily="34" charset="0"/>
              </a:rPr>
              <a:t>		</a:t>
            </a:r>
            <a:r>
              <a:rPr lang="id-ID" sz="1600" dirty="0">
                <a:solidFill>
                  <a:srgbClr val="000000"/>
                </a:solidFill>
                <a:latin typeface="Book Antiqua" pitchFamily="18" charset="0"/>
                <a:ea typeface="Times New Roman"/>
                <a:cs typeface="Arial" pitchFamily="34" charset="0"/>
              </a:rPr>
              <a:t>Rasio = (NA / N) x 100%</a:t>
            </a:r>
            <a:endParaRPr lang="id-ID" sz="1600" dirty="0">
              <a:solidFill>
                <a:schemeClr val="tx1"/>
              </a:solidFill>
              <a:latin typeface="Book Antiqua" pitchFamily="18" charset="0"/>
              <a:ea typeface="Times New Roman"/>
              <a:cs typeface="Arial" pitchFamily="34" charset="0"/>
            </a:endParaRPr>
          </a:p>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rmAutofit/>
          </a:bodyPr>
          <a:lstStyle/>
          <a:p>
            <a:pPr>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4</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Rasio ≥ 20%</a:t>
            </a:r>
            <a:endParaRPr lang="id-ID" sz="1800" dirty="0">
              <a:latin typeface="Arial" pitchFamily="34" charset="0"/>
              <a:ea typeface="Times New Roman"/>
              <a:cs typeface="Arial" pitchFamily="34" charset="0"/>
            </a:endParaRPr>
          </a:p>
          <a:p>
            <a:pPr>
              <a:buNone/>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4.</a:t>
            </a:r>
            <a:endParaRPr lang="en-US" sz="1800" dirty="0">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 </a:t>
            </a:r>
            <a:r>
              <a:rPr lang="en-US" sz="1800" b="1" dirty="0">
                <a:solidFill>
                  <a:schemeClr val="tx1"/>
                </a:solidFill>
                <a:latin typeface="Arial" pitchFamily="34" charset="0"/>
                <a:cs typeface="Arial" pitchFamily="34" charset="0"/>
              </a:rPr>
              <a:t>Point (2), </a:t>
            </a:r>
            <a:r>
              <a:rPr lang="en-US" sz="1800" b="1" dirty="0" err="1">
                <a:solidFill>
                  <a:schemeClr val="tx1"/>
                </a:solidFill>
                <a:latin typeface="Arial" pitchFamily="34" charset="0"/>
                <a:cs typeface="Arial" pitchFamily="34" charset="0"/>
              </a:rPr>
              <a:t>dan</a:t>
            </a:r>
            <a:r>
              <a:rPr lang="en-US" sz="1800" b="1" dirty="0">
                <a:solidFill>
                  <a:schemeClr val="tx1"/>
                </a:solidFill>
                <a:latin typeface="Arial" pitchFamily="34" charset="0"/>
                <a:cs typeface="Arial" pitchFamily="34" charset="0"/>
              </a:rPr>
              <a:t> Point (1)</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Jika Rasio &lt; 20%</a:t>
            </a:r>
            <a:endParaRPr lang="id-ID" sz="1800" dirty="0">
              <a:latin typeface="Arial" pitchFamily="34" charset="0"/>
              <a:ea typeface="Times New Roman"/>
              <a:cs typeface="Arial" pitchFamily="34" charset="0"/>
            </a:endParaRPr>
          </a:p>
          <a:p>
            <a:pPr>
              <a:buNone/>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pitchFamily="34" charset="0"/>
                <a:ea typeface="Times New Roman"/>
                <a:cs typeface="Arial" pitchFamily="34" charset="0"/>
              </a:rPr>
              <a:t>maka skor = (20 x Rasio).</a:t>
            </a:r>
            <a:endParaRPr lang="en-US" sz="1800" dirty="0">
              <a:latin typeface="Arial" pitchFamily="34" charset="0"/>
              <a:cs typeface="Arial" pitchFamily="34" charset="0"/>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buNone/>
            </a:pPr>
            <a:endParaRPr lang="en-US" sz="1800" dirty="0">
              <a:solidFill>
                <a:schemeClr val="tx1"/>
              </a:solidFill>
              <a:latin typeface="Arial" pitchFamily="34" charset="0"/>
              <a:cs typeface="Arial" pitchFamily="34" charset="0"/>
            </a:endParaRPr>
          </a:p>
          <a:p>
            <a:endParaRPr lang="en-US" sz="1800" dirty="0">
              <a:latin typeface="Arial" pitchFamily="34" charset="0"/>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5938" indent="-515938"/>
            <a:r>
              <a:rPr lang="en-US" b="1" dirty="0">
                <a:solidFill>
                  <a:schemeClr val="tx1"/>
                </a:solidFill>
                <a:latin typeface="Cambria" pitchFamily="18" charset="0"/>
              </a:rPr>
              <a:t>3.2.5 PARTISIPASI ALUMNI DALAM MENDUKUNG PENGEMBANGAN PERGURUAN TINGGI DALAM BENTUK: SUMBANGAN DANA, SUMBANGAN FASILITAS, MASUKAN UNTUK PERBAIKAN PROSES PEMBELAJARAN, DAN PENGEMBANGAN JEJARING</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rm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id-ID" sz="1800"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Semua bentuk partisipasi dilakukan oleh alumni</a:t>
            </a:r>
            <a:r>
              <a:rPr lang="fi-FI" sz="1800" dirty="0">
                <a:solidFill>
                  <a:schemeClr val="tx1"/>
                </a:solidFill>
                <a:latin typeface="Arial" pitchFamily="34" charset="0"/>
                <a:ea typeface="Times New Roman"/>
                <a:cs typeface="Arial" pitchFamily="34" charset="0"/>
              </a:rPr>
              <a:t>.</a:t>
            </a:r>
            <a:endParaRPr lang="en-US" sz="1800" dirty="0">
              <a:solidFill>
                <a:schemeClr val="tx1"/>
              </a:solidFill>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fi-FI" sz="1800" dirty="0">
                <a:solidFill>
                  <a:schemeClr val="tx1"/>
                </a:solidFill>
                <a:latin typeface="Arial" pitchFamily="34" charset="0"/>
                <a:ea typeface="Times New Roman"/>
                <a:cs typeface="Arial" pitchFamily="34" charset="0"/>
              </a:rPr>
              <a:t>Tiga  </a:t>
            </a:r>
            <a:r>
              <a:rPr lang="id-ID" sz="1800" dirty="0">
                <a:solidFill>
                  <a:schemeClr val="tx1"/>
                </a:solidFill>
                <a:latin typeface="Arial" pitchFamily="34" charset="0"/>
                <a:ea typeface="Times New Roman"/>
                <a:cs typeface="Arial" pitchFamily="34" charset="0"/>
              </a:rPr>
              <a:t>bentuk partisipasi dilakukan oleh alumni</a:t>
            </a:r>
            <a:r>
              <a:rPr lang="fi-FI" sz="1800" dirty="0">
                <a:solidFill>
                  <a:schemeClr val="tx1"/>
                </a:solidFill>
                <a:latin typeface="Arial" pitchFamily="34" charset="0"/>
                <a:ea typeface="Times New Roman"/>
                <a:cs typeface="Arial" pitchFamily="34" charset="0"/>
              </a:rPr>
              <a:t>.</a:t>
            </a:r>
            <a:endParaRPr lang="en-US" sz="1800" dirty="0">
              <a:solidFill>
                <a:schemeClr val="tx1"/>
              </a:solidFill>
              <a:latin typeface="Arial" pitchFamily="34" charset="0"/>
              <a:cs typeface="Arial" pitchFamily="34" charset="0"/>
            </a:endParaRPr>
          </a:p>
          <a:p>
            <a:pPr>
              <a:spcBef>
                <a:spcPts val="0"/>
              </a:spcBef>
              <a:buClrTx/>
              <a:buSzTx/>
              <a:buNone/>
              <a:defRPr/>
            </a:pPr>
            <a:endParaRPr lang="en-US"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(2)</a:t>
            </a: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Hanya </a:t>
            </a:r>
            <a:r>
              <a:rPr lang="fi-FI" sz="1800" dirty="0">
                <a:solidFill>
                  <a:schemeClr val="tx1"/>
                </a:solidFill>
                <a:latin typeface="Arial" pitchFamily="34" charset="0"/>
                <a:ea typeface="Times New Roman"/>
                <a:cs typeface="Arial" pitchFamily="34" charset="0"/>
              </a:rPr>
              <a:t>dua</a:t>
            </a:r>
            <a:r>
              <a:rPr lang="id-ID" sz="1800" dirty="0">
                <a:solidFill>
                  <a:schemeClr val="tx1"/>
                </a:solidFill>
                <a:latin typeface="Arial" pitchFamily="34" charset="0"/>
                <a:ea typeface="Times New Roman"/>
                <a:cs typeface="Arial" pitchFamily="34" charset="0"/>
              </a:rPr>
              <a:t> bentuk partisipasi yang dilakukan oleh alumni</a:t>
            </a:r>
            <a:r>
              <a:rPr lang="fi-FI" sz="1800" dirty="0">
                <a:solidFill>
                  <a:schemeClr val="tx1"/>
                </a:solidFill>
                <a:latin typeface="Arial" pitchFamily="34" charset="0"/>
                <a:ea typeface="Times New Roman"/>
                <a:cs typeface="Arial" pitchFamily="34" charset="0"/>
              </a:rPr>
              <a:t>.</a:t>
            </a:r>
            <a:endParaRPr lang="en-US" sz="1800" dirty="0">
              <a:solidFill>
                <a:schemeClr val="tx1"/>
              </a:solidFill>
              <a:latin typeface="Arial" pitchFamily="34" charset="0"/>
              <a:cs typeface="Arial" pitchFamily="34" charset="0"/>
            </a:endParaRPr>
          </a:p>
          <a:p>
            <a:pPr lvl="0">
              <a:spcBef>
                <a:spcPts val="0"/>
              </a:spcBef>
              <a:buClrTx/>
              <a:buSzTx/>
              <a:buNone/>
              <a:defRPr/>
            </a:pP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(1)</a:t>
            </a:r>
          </a:p>
          <a:p>
            <a:pPr lvl="0">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Hanya </a:t>
            </a:r>
            <a:r>
              <a:rPr lang="fi-FI" sz="1800" dirty="0">
                <a:solidFill>
                  <a:schemeClr val="tx1"/>
                </a:solidFill>
                <a:latin typeface="Arial" pitchFamily="34" charset="0"/>
                <a:ea typeface="Times New Roman"/>
                <a:cs typeface="Arial" pitchFamily="34" charset="0"/>
              </a:rPr>
              <a:t>satu</a:t>
            </a:r>
            <a:r>
              <a:rPr lang="id-ID" sz="1800" dirty="0">
                <a:solidFill>
                  <a:schemeClr val="tx1"/>
                </a:solidFill>
                <a:latin typeface="Arial" pitchFamily="34" charset="0"/>
                <a:ea typeface="Times New Roman"/>
                <a:cs typeface="Arial" pitchFamily="34" charset="0"/>
              </a:rPr>
              <a:t> bentuk partisipasi saja yang dilakukan oleh alumni</a:t>
            </a:r>
            <a:r>
              <a:rPr lang="fi-FI" sz="1800" dirty="0">
                <a:solidFill>
                  <a:schemeClr val="tx1"/>
                </a:solidFill>
                <a:latin typeface="Arial" pitchFamily="34" charset="0"/>
                <a:ea typeface="Times New Roman"/>
                <a:cs typeface="Arial" pitchFamily="34" charset="0"/>
              </a:rPr>
              <a:t>.</a:t>
            </a:r>
            <a:endParaRPr lang="en-US" sz="1800" dirty="0">
              <a:solidFill>
                <a:schemeClr val="tx1"/>
              </a:solidFill>
              <a:latin typeface="Arial" pitchFamily="34" charset="0"/>
              <a:cs typeface="Arial" pitchFamily="34" charset="0"/>
            </a:endParaRPr>
          </a:p>
          <a:p>
            <a:pPr>
              <a:spcBef>
                <a:spcPts val="0"/>
              </a:spcBef>
              <a:buClrTx/>
              <a:buSzTx/>
              <a:buNone/>
              <a:defRPr/>
            </a:pP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buNone/>
            </a:pPr>
            <a:endParaRPr lang="en-US" sz="1800" dirty="0">
              <a:solidFill>
                <a:schemeClr val="tx1"/>
              </a:solidFill>
              <a:latin typeface="Arial" pitchFamily="34" charset="0"/>
              <a:cs typeface="Arial" pitchFamily="34" charset="0"/>
            </a:endParaRPr>
          </a:p>
          <a:p>
            <a:endParaRPr lang="en-US" sz="1800" dirty="0">
              <a:solidFill>
                <a:schemeClr val="tx1"/>
              </a:solidFill>
              <a:latin typeface="Arial" pitchFamily="34" charset="0"/>
              <a:cs typeface="Arial" pitchFamily="34" charset="0"/>
            </a:endParaRPr>
          </a:p>
        </p:txBody>
      </p:sp>
      <p:sp>
        <p:nvSpPr>
          <p:cNvPr id="6" name="Rectangle 5"/>
          <p:cNvSpPr/>
          <p:nvPr/>
        </p:nvSpPr>
        <p:spPr>
          <a:xfrm>
            <a:off x="70866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328"/>
            <a:ext cx="8686800" cy="5148072"/>
          </a:xfrm>
        </p:spPr>
        <p:txBody>
          <a:bodyPr>
            <a:normAutofit/>
          </a:bodyPr>
          <a:lstStyle/>
          <a:p>
            <a:pPr lvl="0">
              <a:buNone/>
            </a:pPr>
            <a:r>
              <a:rPr lang="id-ID" b="1" dirty="0"/>
              <a:t>1. Sistem penerimaan  (rekrutmen dan seleksi) mahasiswa baru disusun secara lengkap dan dilaksanakan secara konsisten.</a:t>
            </a:r>
          </a:p>
          <a:p>
            <a:pPr lvl="0">
              <a:buNone/>
            </a:pPr>
            <a:r>
              <a:rPr lang="id-ID" b="1" dirty="0"/>
              <a:t>2. </a:t>
            </a:r>
            <a:r>
              <a:rPr lang="en-US" b="1" dirty="0" err="1"/>
              <a:t>Sistem</a:t>
            </a:r>
            <a:r>
              <a:rPr lang="en-US" b="1" dirty="0"/>
              <a:t> </a:t>
            </a:r>
            <a:r>
              <a:rPr lang="en-US" b="1" dirty="0" err="1"/>
              <a:t>penerimaan</a:t>
            </a:r>
            <a:r>
              <a:rPr lang="en-US" b="1" dirty="0"/>
              <a:t> </a:t>
            </a:r>
            <a:r>
              <a:rPr lang="en-US" b="1" dirty="0" err="1"/>
              <a:t>mahasiswa</a:t>
            </a:r>
            <a:r>
              <a:rPr lang="en-US" b="1" dirty="0"/>
              <a:t> </a:t>
            </a:r>
            <a:r>
              <a:rPr lang="en-US" b="1" dirty="0" err="1"/>
              <a:t>baru</a:t>
            </a:r>
            <a:r>
              <a:rPr lang="en-US" b="1" dirty="0"/>
              <a:t> </a:t>
            </a:r>
            <a:r>
              <a:rPr lang="en-US" b="1" dirty="0" err="1"/>
              <a:t>mampu</a:t>
            </a:r>
            <a:r>
              <a:rPr lang="en-US" b="1" dirty="0"/>
              <a:t> </a:t>
            </a:r>
            <a:r>
              <a:rPr lang="en-US" b="1" dirty="0" err="1"/>
              <a:t>menjamin</a:t>
            </a:r>
            <a:r>
              <a:rPr lang="en-US" b="1" dirty="0"/>
              <a:t> </a:t>
            </a:r>
            <a:r>
              <a:rPr lang="en-US" b="1" dirty="0" err="1"/>
              <a:t>mutu</a:t>
            </a:r>
            <a:r>
              <a:rPr lang="en-US" b="1" dirty="0"/>
              <a:t>, </a:t>
            </a:r>
            <a:r>
              <a:rPr lang="en-US" b="1" dirty="0" err="1"/>
              <a:t>ekuitas</a:t>
            </a:r>
            <a:r>
              <a:rPr lang="en-US" b="1" dirty="0"/>
              <a:t>, </a:t>
            </a:r>
            <a:r>
              <a:rPr lang="en-US" b="1" dirty="0" err="1"/>
              <a:t>aksesibilitas</a:t>
            </a:r>
            <a:r>
              <a:rPr lang="en-US" b="1" dirty="0"/>
              <a:t> </a:t>
            </a:r>
            <a:r>
              <a:rPr lang="en-US" b="1" dirty="0" err="1"/>
              <a:t>secara</a:t>
            </a:r>
            <a:r>
              <a:rPr lang="en-US" b="1" dirty="0"/>
              <a:t> </a:t>
            </a:r>
            <a:r>
              <a:rPr lang="en-US" b="1" dirty="0" err="1"/>
              <a:t>efektif</a:t>
            </a:r>
            <a:r>
              <a:rPr lang="en-US" b="1" dirty="0"/>
              <a:t>.</a:t>
            </a:r>
            <a:endParaRPr lang="id-ID" b="1" dirty="0"/>
          </a:p>
          <a:p>
            <a:pPr lvl="0">
              <a:buNone/>
            </a:pPr>
            <a:r>
              <a:rPr lang="id-ID" b="1" dirty="0"/>
              <a:t>3. Rasio calon mahasiswa yang melamar dibanding calon mahasiswa yang diterima.  </a:t>
            </a:r>
          </a:p>
          <a:p>
            <a:pPr lvl="0">
              <a:buNone/>
            </a:pPr>
            <a:r>
              <a:rPr lang="id-ID" b="1" dirty="0"/>
              <a:t>4. Daya tarik perguruan tinggi secara nasional, berupa penyebaran mahasiswa yg berasal dari berbagai provinsi (penerapan prinsip pemerataan daerah asal mahasiswa).</a:t>
            </a:r>
          </a:p>
          <a:p>
            <a:pPr lvl="0">
              <a:buNone/>
            </a:pPr>
            <a:r>
              <a:rPr lang="id-ID" b="1" dirty="0"/>
              <a:t>5. Pedoman seleksi calon mahasiswa baru disusun secara lengkap.</a:t>
            </a:r>
          </a:p>
        </p:txBody>
      </p:sp>
      <p:sp>
        <p:nvSpPr>
          <p:cNvPr id="5"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rgbClr val="FFFF00"/>
                </a:solidFill>
                <a:effectLst/>
                <a:uLnTx/>
                <a:uFillTx/>
                <a:latin typeface="Arial Narrow" pitchFamily="34" charset="0"/>
                <a:ea typeface="+mj-ea"/>
                <a:cs typeface="Aharoni" pitchFamily="2" charset="-79"/>
              </a:rPr>
              <a:t>BUKTI YANG DIPERSIAPKAN DALAM  PENILAIAN  </a:t>
            </a:r>
            <a:r>
              <a:rPr lang="id-ID" sz="2400" b="1" dirty="0">
                <a:solidFill>
                  <a:srgbClr val="FFFF00"/>
                </a:solidFill>
                <a:latin typeface="Arial Narrow" pitchFamily="34" charset="0"/>
                <a:cs typeface="Aharoni" pitchFamily="2" charset="-79"/>
              </a:rPr>
              <a:t>STANDAR 3 :</a:t>
            </a:r>
          </a:p>
          <a:p>
            <a:pPr algn="ctr"/>
            <a:r>
              <a:rPr lang="fr-FR" sz="2400" b="1" dirty="0" err="1">
                <a:solidFill>
                  <a:srgbClr val="FFFF00"/>
                </a:solidFill>
              </a:rPr>
              <a:t>Mahasiswa</a:t>
            </a:r>
            <a:r>
              <a:rPr lang="fr-FR" sz="2400" b="1" dirty="0">
                <a:solidFill>
                  <a:srgbClr val="FFFF00"/>
                </a:solidFill>
              </a:rPr>
              <a:t> dan </a:t>
            </a:r>
            <a:r>
              <a:rPr lang="fr-FR" sz="2400" b="1" dirty="0" err="1">
                <a:solidFill>
                  <a:srgbClr val="FFFF00"/>
                </a:solidFill>
              </a:rPr>
              <a:t>lulusan</a:t>
            </a:r>
            <a:endParaRPr lang="id-ID" sz="2400" b="1" dirty="0">
              <a:solidFill>
                <a:srgbClr val="FFFF0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524000"/>
            <a:ext cx="7467600" cy="5105400"/>
          </a:xfrm>
        </p:spPr>
        <p:txBody>
          <a:bodyPr>
            <a:normAutofit/>
          </a:bodyPr>
          <a:lstStyle/>
          <a:p>
            <a:pPr lvl="0">
              <a:buNone/>
            </a:pPr>
            <a:r>
              <a:rPr lang="id-ID" b="1" dirty="0"/>
              <a:t>6. Sistem untuk memberikan peluang dan menerima mahasiswa dari </a:t>
            </a:r>
          </a:p>
          <a:p>
            <a:pPr lvl="0">
              <a:buNone/>
            </a:pPr>
            <a:r>
              <a:rPr lang="id-ID" b="1" dirty="0"/>
              <a:t>	    golongan tidak mampu dan cacat fisik</a:t>
            </a:r>
          </a:p>
          <a:p>
            <a:pPr lvl="0">
              <a:buNone/>
            </a:pPr>
            <a:r>
              <a:rPr lang="id-ID" b="1" dirty="0"/>
              <a:t>7. Akses dan layanan kepada  mahasiswa untuk </a:t>
            </a:r>
          </a:p>
          <a:p>
            <a:pPr lvl="0">
              <a:buNone/>
            </a:pPr>
            <a:r>
              <a:rPr lang="id-ID" b="1" dirty="0"/>
              <a:t>    membina dan mengembangkan  penalaran, minat </a:t>
            </a:r>
          </a:p>
          <a:p>
            <a:pPr lvl="0">
              <a:buNone/>
            </a:pPr>
            <a:r>
              <a:rPr lang="id-ID" b="1" dirty="0"/>
              <a:t>    dan bakat, kesejahteraan, bimbingan karir.</a:t>
            </a:r>
          </a:p>
          <a:p>
            <a:pPr lvl="0">
              <a:buNone/>
            </a:pPr>
            <a:r>
              <a:rPr lang="id-ID" b="1" dirty="0"/>
              <a:t>8. Pemanfaatan  unit-unit layanan yang disediakan </a:t>
            </a:r>
          </a:p>
          <a:p>
            <a:pPr lvl="0">
              <a:buNone/>
            </a:pPr>
            <a:r>
              <a:rPr lang="id-ID" b="1" dirty="0"/>
              <a:t>    oleh perguruan tinggi secara efektif.</a:t>
            </a:r>
          </a:p>
          <a:p>
            <a:pPr lvl="0">
              <a:buNone/>
            </a:pPr>
            <a:r>
              <a:rPr lang="id-ID" b="1" dirty="0"/>
              <a:t>9. P</a:t>
            </a:r>
            <a:r>
              <a:rPr lang="es-ES" b="1" dirty="0" err="1"/>
              <a:t>rogram</a:t>
            </a:r>
            <a:r>
              <a:rPr lang="es-ES" b="1" dirty="0"/>
              <a:t> </a:t>
            </a:r>
            <a:r>
              <a:rPr lang="es-ES" b="1" dirty="0" err="1"/>
              <a:t>layanan</a:t>
            </a:r>
            <a:r>
              <a:rPr lang="es-ES" b="1" dirty="0"/>
              <a:t> </a:t>
            </a:r>
            <a:r>
              <a:rPr lang="es-ES" b="1" dirty="0" err="1"/>
              <a:t>bimbingan</a:t>
            </a:r>
            <a:r>
              <a:rPr lang="es-ES" b="1" dirty="0"/>
              <a:t> </a:t>
            </a:r>
            <a:r>
              <a:rPr lang="es-ES" b="1" dirty="0" err="1"/>
              <a:t>karir</a:t>
            </a:r>
            <a:r>
              <a:rPr lang="es-ES" b="1" dirty="0"/>
              <a:t> dan </a:t>
            </a:r>
            <a:r>
              <a:rPr lang="es-ES" b="1" dirty="0" err="1"/>
              <a:t>informasi</a:t>
            </a:r>
            <a:r>
              <a:rPr lang="es-ES" b="1" dirty="0"/>
              <a:t> </a:t>
            </a:r>
            <a:endParaRPr lang="id-ID" b="1" dirty="0"/>
          </a:p>
          <a:p>
            <a:pPr lvl="0">
              <a:buNone/>
            </a:pPr>
            <a:r>
              <a:rPr lang="id-ID" b="1" dirty="0"/>
              <a:t>    </a:t>
            </a:r>
            <a:r>
              <a:rPr lang="es-ES" b="1" dirty="0" err="1"/>
              <a:t>kerja</a:t>
            </a:r>
            <a:r>
              <a:rPr lang="es-ES" b="1" dirty="0"/>
              <a:t> </a:t>
            </a:r>
            <a:r>
              <a:rPr lang="es-ES" b="1" dirty="0" err="1"/>
              <a:t>bagi</a:t>
            </a:r>
            <a:r>
              <a:rPr lang="es-ES" b="1" dirty="0"/>
              <a:t> </a:t>
            </a:r>
            <a:r>
              <a:rPr lang="es-ES" b="1" dirty="0" err="1"/>
              <a:t>mahasiswa</a:t>
            </a:r>
            <a:r>
              <a:rPr lang="es-ES" b="1" dirty="0"/>
              <a:t> dan </a:t>
            </a:r>
            <a:r>
              <a:rPr lang="es-ES" b="1" dirty="0" err="1"/>
              <a:t>lulusan</a:t>
            </a:r>
            <a:r>
              <a:rPr lang="es-ES" b="1" dirty="0"/>
              <a:t>.</a:t>
            </a:r>
            <a:endParaRPr lang="id-ID" b="1" dirty="0"/>
          </a:p>
          <a:p>
            <a:pPr lvl="0">
              <a:buNone/>
            </a:pPr>
            <a:r>
              <a:rPr lang="id-ID" b="1" dirty="0"/>
              <a:t>10. </a:t>
            </a:r>
            <a:r>
              <a:rPr lang="es-ES" b="1" dirty="0" err="1"/>
              <a:t>Pelaksanaan</a:t>
            </a:r>
            <a:r>
              <a:rPr lang="es-ES" b="1" dirty="0"/>
              <a:t> </a:t>
            </a:r>
            <a:r>
              <a:rPr lang="es-ES" b="1" dirty="0" err="1"/>
              <a:t>program</a:t>
            </a:r>
            <a:r>
              <a:rPr lang="es-ES" b="1" dirty="0"/>
              <a:t> </a:t>
            </a:r>
            <a:r>
              <a:rPr lang="es-ES" b="1" dirty="0" err="1"/>
              <a:t>layanan</a:t>
            </a:r>
            <a:r>
              <a:rPr lang="es-ES" b="1" dirty="0"/>
              <a:t> </a:t>
            </a:r>
            <a:r>
              <a:rPr lang="es-ES" b="1" dirty="0" err="1"/>
              <a:t>bimbingan</a:t>
            </a:r>
            <a:r>
              <a:rPr lang="es-ES" b="1" dirty="0"/>
              <a:t> </a:t>
            </a:r>
            <a:r>
              <a:rPr lang="es-ES" b="1" dirty="0" err="1"/>
              <a:t>karir</a:t>
            </a:r>
            <a:r>
              <a:rPr lang="es-ES" b="1" dirty="0"/>
              <a:t> </a:t>
            </a:r>
            <a:r>
              <a:rPr lang="id-ID" b="1" dirty="0"/>
              <a:t> </a:t>
            </a:r>
            <a:r>
              <a:rPr lang="es-ES" b="1" dirty="0"/>
              <a:t>dan </a:t>
            </a:r>
            <a:r>
              <a:rPr lang="es-ES" b="1" dirty="0" err="1"/>
              <a:t>informasi</a:t>
            </a:r>
            <a:r>
              <a:rPr lang="es-ES" b="1" dirty="0"/>
              <a:t> </a:t>
            </a:r>
            <a:r>
              <a:rPr lang="id-ID" b="1" dirty="0"/>
              <a:t>     </a:t>
            </a:r>
            <a:r>
              <a:rPr lang="es-ES" b="1" dirty="0" err="1"/>
              <a:t>kerja</a:t>
            </a:r>
            <a:r>
              <a:rPr lang="es-ES" b="1" dirty="0"/>
              <a:t> </a:t>
            </a:r>
            <a:r>
              <a:rPr lang="es-ES" b="1" dirty="0" err="1"/>
              <a:t>bagi</a:t>
            </a:r>
            <a:r>
              <a:rPr lang="es-ES" b="1" dirty="0"/>
              <a:t> </a:t>
            </a:r>
            <a:r>
              <a:rPr lang="es-ES" b="1" dirty="0" err="1"/>
              <a:t>mahasiswa</a:t>
            </a:r>
            <a:r>
              <a:rPr lang="es-ES" b="1" dirty="0"/>
              <a:t> dan </a:t>
            </a:r>
            <a:r>
              <a:rPr lang="es-ES" b="1" dirty="0" err="1"/>
              <a:t>lulusan</a:t>
            </a:r>
            <a:r>
              <a:rPr lang="id-ID" b="1" dirty="0"/>
              <a:t>, </a:t>
            </a:r>
            <a:r>
              <a:rPr lang="es-ES" b="1" dirty="0" err="1"/>
              <a:t>serta</a:t>
            </a:r>
            <a:r>
              <a:rPr lang="es-ES" b="1" dirty="0"/>
              <a:t> </a:t>
            </a:r>
            <a:r>
              <a:rPr lang="es-ES" b="1" dirty="0" err="1"/>
              <a:t>hasilnya</a:t>
            </a:r>
            <a:r>
              <a:rPr lang="es-ES" b="1" dirty="0"/>
              <a:t>.</a:t>
            </a:r>
            <a:endParaRPr lang="id-ID" b="1" dirty="0"/>
          </a:p>
        </p:txBody>
      </p:sp>
      <p:sp>
        <p:nvSpPr>
          <p:cNvPr id="5"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rgbClr val="FFFF00"/>
                </a:solidFill>
                <a:effectLst/>
                <a:uLnTx/>
                <a:uFillTx/>
                <a:latin typeface="Arial Narrow" pitchFamily="34" charset="0"/>
                <a:ea typeface="+mj-ea"/>
                <a:cs typeface="Aharoni" pitchFamily="2" charset="-79"/>
              </a:rPr>
              <a:t>BUKTI YANG DIPERSIAPKAN DALAM  PENILAIAN  </a:t>
            </a:r>
            <a:r>
              <a:rPr lang="id-ID" sz="2400" b="1" dirty="0">
                <a:solidFill>
                  <a:srgbClr val="FFFF00"/>
                </a:solidFill>
                <a:latin typeface="Arial Narrow" pitchFamily="34" charset="0"/>
                <a:cs typeface="Aharoni" pitchFamily="2" charset="-79"/>
              </a:rPr>
              <a:t>STANDAR 4 :</a:t>
            </a:r>
          </a:p>
          <a:p>
            <a:pPr algn="ctr"/>
            <a:r>
              <a:rPr lang="fr-FR" sz="2400" b="1" dirty="0" err="1">
                <a:solidFill>
                  <a:srgbClr val="FFFF00"/>
                </a:solidFill>
              </a:rPr>
              <a:t>Mahasiswa</a:t>
            </a:r>
            <a:r>
              <a:rPr lang="fr-FR" sz="2400" b="1" dirty="0">
                <a:solidFill>
                  <a:srgbClr val="FFFF00"/>
                </a:solidFill>
              </a:rPr>
              <a:t> dan </a:t>
            </a:r>
            <a:r>
              <a:rPr lang="fr-FR" sz="2400" b="1" dirty="0" err="1">
                <a:solidFill>
                  <a:srgbClr val="FFFF00"/>
                </a:solidFill>
              </a:rPr>
              <a:t>lulusan</a:t>
            </a:r>
            <a:endParaRPr lang="id-ID" sz="2400" b="1" dirty="0">
              <a:solidFill>
                <a:srgbClr val="FFFF0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328"/>
            <a:ext cx="8686800" cy="5148072"/>
          </a:xfrm>
        </p:spPr>
        <p:txBody>
          <a:bodyPr>
            <a:normAutofit/>
          </a:bodyPr>
          <a:lstStyle/>
          <a:p>
            <a:pPr lvl="0">
              <a:buNone/>
            </a:pPr>
            <a:r>
              <a:rPr lang="id-ID" b="1" dirty="0"/>
              <a:t>11. Peningkatan partisipasi mahasiswa dalam  </a:t>
            </a:r>
          </a:p>
          <a:p>
            <a:pPr lvl="0">
              <a:buNone/>
            </a:pPr>
            <a:r>
              <a:rPr lang="id-ID" b="1" dirty="0"/>
              <a:t>       kegiatan ilmiah dan dalam bidang minat dan </a:t>
            </a:r>
          </a:p>
          <a:p>
            <a:pPr lvl="0">
              <a:buNone/>
            </a:pPr>
            <a:r>
              <a:rPr lang="id-ID" b="1" dirty="0"/>
              <a:t>       bakat pada tingkat lokal/ nasional/  </a:t>
            </a:r>
          </a:p>
          <a:p>
            <a:pPr lvl="0">
              <a:buNone/>
            </a:pPr>
            <a:r>
              <a:rPr lang="id-ID" b="1" dirty="0"/>
              <a:t>       internasional.</a:t>
            </a:r>
          </a:p>
          <a:p>
            <a:pPr lvl="0">
              <a:buNone/>
            </a:pPr>
            <a:r>
              <a:rPr lang="id-ID" b="1" dirty="0"/>
              <a:t>12. Peningkatan prestasi mahasiswa dalam </a:t>
            </a:r>
          </a:p>
          <a:p>
            <a:pPr lvl="0">
              <a:buNone/>
            </a:pPr>
            <a:r>
              <a:rPr lang="id-ID" b="1" dirty="0"/>
              <a:t>      kegiatan ilmiah dan dalam bidang minat dan </a:t>
            </a:r>
          </a:p>
          <a:p>
            <a:pPr lvl="0">
              <a:buNone/>
            </a:pPr>
            <a:r>
              <a:rPr lang="id-ID" b="1" dirty="0"/>
              <a:t>      bakat pada tingkat lokal/nasional/ </a:t>
            </a:r>
          </a:p>
          <a:p>
            <a:pPr lvl="0">
              <a:buNone/>
            </a:pPr>
            <a:r>
              <a:rPr lang="id-ID" b="1" dirty="0"/>
              <a:t>      internasional.</a:t>
            </a:r>
          </a:p>
          <a:p>
            <a:pPr lvl="0">
              <a:buNone/>
            </a:pPr>
            <a:r>
              <a:rPr lang="id-ID" b="1" dirty="0"/>
              <a:t>13. </a:t>
            </a:r>
            <a:r>
              <a:rPr lang="en-US" b="1" dirty="0" err="1"/>
              <a:t>Keberadaan</a:t>
            </a:r>
            <a:r>
              <a:rPr lang="en-US" b="1" dirty="0"/>
              <a:t> </a:t>
            </a:r>
            <a:r>
              <a:rPr lang="en-US" b="1" dirty="0" err="1"/>
              <a:t>kode</a:t>
            </a:r>
            <a:r>
              <a:rPr lang="en-US" b="1" dirty="0"/>
              <a:t> </a:t>
            </a:r>
            <a:r>
              <a:rPr lang="en-US" b="1" dirty="0" err="1"/>
              <a:t>etik</a:t>
            </a:r>
            <a:r>
              <a:rPr lang="en-US" b="1" dirty="0"/>
              <a:t> </a:t>
            </a:r>
            <a:r>
              <a:rPr lang="en-US" b="1" dirty="0" err="1"/>
              <a:t>mahasiswa</a:t>
            </a:r>
            <a:r>
              <a:rPr lang="en-US" b="1" dirty="0"/>
              <a:t>.</a:t>
            </a:r>
            <a:endParaRPr lang="id-ID" b="1" dirty="0"/>
          </a:p>
          <a:p>
            <a:pPr lvl="0">
              <a:buNone/>
            </a:pPr>
            <a:r>
              <a:rPr lang="id-ID" b="1" dirty="0"/>
              <a:t>14. </a:t>
            </a:r>
            <a:r>
              <a:rPr lang="en-US" b="1" dirty="0" err="1"/>
              <a:t>Sosialisasi</a:t>
            </a:r>
            <a:r>
              <a:rPr lang="en-US" b="1" dirty="0"/>
              <a:t> </a:t>
            </a:r>
            <a:r>
              <a:rPr lang="en-US" b="1" dirty="0" err="1"/>
              <a:t>kode</a:t>
            </a:r>
            <a:r>
              <a:rPr lang="en-US" b="1" dirty="0"/>
              <a:t> </a:t>
            </a:r>
            <a:r>
              <a:rPr lang="en-US" b="1" dirty="0" err="1"/>
              <a:t>etik</a:t>
            </a:r>
            <a:r>
              <a:rPr lang="en-US" b="1" dirty="0"/>
              <a:t> </a:t>
            </a:r>
            <a:r>
              <a:rPr lang="en-US" b="1" dirty="0" err="1"/>
              <a:t>mahasiswa</a:t>
            </a:r>
            <a:r>
              <a:rPr lang="en-US" b="1" dirty="0"/>
              <a:t>.</a:t>
            </a:r>
            <a:endParaRPr lang="id-ID" b="1" dirty="0"/>
          </a:p>
          <a:p>
            <a:pPr lvl="0">
              <a:buNone/>
            </a:pPr>
            <a:r>
              <a:rPr lang="id-ID" b="1" dirty="0"/>
              <a:t>15. </a:t>
            </a:r>
            <a:r>
              <a:rPr lang="en-US" b="1" dirty="0" err="1"/>
              <a:t>Penerapan</a:t>
            </a:r>
            <a:r>
              <a:rPr lang="en-US" b="1" dirty="0"/>
              <a:t> </a:t>
            </a:r>
            <a:r>
              <a:rPr lang="en-US" b="1" dirty="0" err="1"/>
              <a:t>kode</a:t>
            </a:r>
            <a:r>
              <a:rPr lang="en-US" b="1" dirty="0"/>
              <a:t> </a:t>
            </a:r>
            <a:r>
              <a:rPr lang="en-US" b="1" dirty="0" err="1"/>
              <a:t>etik</a:t>
            </a:r>
            <a:r>
              <a:rPr lang="en-US" b="1" dirty="0"/>
              <a:t> </a:t>
            </a:r>
            <a:r>
              <a:rPr lang="en-US" b="1" dirty="0" err="1"/>
              <a:t>mahasiswa</a:t>
            </a:r>
            <a:r>
              <a:rPr lang="en-US" b="1" dirty="0"/>
              <a:t> </a:t>
            </a:r>
            <a:r>
              <a:rPr lang="en-US" b="1" dirty="0" err="1"/>
              <a:t>dan</a:t>
            </a:r>
            <a:r>
              <a:rPr lang="en-US" b="1" dirty="0"/>
              <a:t> </a:t>
            </a:r>
            <a:r>
              <a:rPr lang="en-US" b="1" dirty="0" err="1"/>
              <a:t>hasilnya</a:t>
            </a:r>
            <a:r>
              <a:rPr lang="en-US" b="1" dirty="0"/>
              <a:t>.</a:t>
            </a:r>
            <a:endParaRPr lang="id-ID" b="1" dirty="0"/>
          </a:p>
        </p:txBody>
      </p:sp>
      <p:sp>
        <p:nvSpPr>
          <p:cNvPr id="5"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rgbClr val="FFFF00"/>
                </a:solidFill>
                <a:effectLst/>
                <a:uLnTx/>
                <a:uFillTx/>
                <a:latin typeface="Arial Narrow" pitchFamily="34" charset="0"/>
                <a:ea typeface="+mj-ea"/>
                <a:cs typeface="Aharoni" pitchFamily="2" charset="-79"/>
              </a:rPr>
              <a:t>BUKTI YANG DIPERSIAPKAN DALAM  PENILAIAN  </a:t>
            </a:r>
            <a:r>
              <a:rPr lang="id-ID" sz="2400" b="1" dirty="0">
                <a:solidFill>
                  <a:srgbClr val="FFFF00"/>
                </a:solidFill>
                <a:latin typeface="Arial Narrow" pitchFamily="34" charset="0"/>
                <a:cs typeface="Aharoni" pitchFamily="2" charset="-79"/>
              </a:rPr>
              <a:t>STANDAR 4 :</a:t>
            </a:r>
          </a:p>
          <a:p>
            <a:pPr algn="ctr"/>
            <a:r>
              <a:rPr lang="fr-FR" sz="2400" b="1" dirty="0" err="1">
                <a:solidFill>
                  <a:srgbClr val="FFFF00"/>
                </a:solidFill>
              </a:rPr>
              <a:t>Mahasiswa</a:t>
            </a:r>
            <a:r>
              <a:rPr lang="fr-FR" sz="2400" b="1" dirty="0">
                <a:solidFill>
                  <a:srgbClr val="FFFF00"/>
                </a:solidFill>
              </a:rPr>
              <a:t> dan </a:t>
            </a:r>
            <a:r>
              <a:rPr lang="fr-FR" sz="2400" b="1" dirty="0" err="1">
                <a:solidFill>
                  <a:srgbClr val="FFFF00"/>
                </a:solidFill>
              </a:rPr>
              <a:t>lulusan</a:t>
            </a:r>
            <a:endParaRPr lang="id-ID" sz="2400" b="1" dirty="0">
              <a:solidFill>
                <a:srgbClr val="FFFF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328"/>
            <a:ext cx="8686800" cy="5148072"/>
          </a:xfrm>
        </p:spPr>
        <p:txBody>
          <a:bodyPr>
            <a:normAutofit/>
          </a:bodyPr>
          <a:lstStyle/>
          <a:p>
            <a:pPr lvl="0">
              <a:buNone/>
            </a:pPr>
            <a:r>
              <a:rPr lang="id-ID" b="1" dirty="0"/>
              <a:t>16. Pemilikan instrumen survei kepuasan mahasiswa terhadap layanan kemahasiswaan.</a:t>
            </a:r>
          </a:p>
          <a:p>
            <a:pPr lvl="0">
              <a:buNone/>
            </a:pPr>
            <a:r>
              <a:rPr lang="id-ID" b="1" dirty="0"/>
              <a:t>17. </a:t>
            </a:r>
            <a:r>
              <a:rPr lang="fi-FI" b="1" dirty="0"/>
              <a:t>Pelaksanaan survei kepuasan mahasiswa terhadap layanan kegiatan kemahasiswaan.</a:t>
            </a:r>
            <a:endParaRPr lang="id-ID" b="1" dirty="0"/>
          </a:p>
          <a:p>
            <a:pPr lvl="0">
              <a:buNone/>
            </a:pPr>
            <a:r>
              <a:rPr lang="id-ID" b="1" dirty="0"/>
              <a:t>18. S</a:t>
            </a:r>
            <a:r>
              <a:rPr lang="es-ES" b="1" dirty="0" err="1"/>
              <a:t>istem</a:t>
            </a:r>
            <a:r>
              <a:rPr lang="es-ES" b="1" dirty="0"/>
              <a:t> </a:t>
            </a:r>
            <a:r>
              <a:rPr lang="es-ES" b="1" dirty="0" err="1"/>
              <a:t>dokumentasi</a:t>
            </a:r>
            <a:r>
              <a:rPr lang="es-ES" b="1" dirty="0"/>
              <a:t> </a:t>
            </a:r>
            <a:r>
              <a:rPr lang="es-ES" b="1" dirty="0" err="1"/>
              <a:t>hasil</a:t>
            </a:r>
            <a:r>
              <a:rPr lang="es-ES" b="1" dirty="0"/>
              <a:t> </a:t>
            </a:r>
            <a:r>
              <a:rPr lang="es-ES" b="1" dirty="0" err="1"/>
              <a:t>pelacakan</a:t>
            </a:r>
            <a:r>
              <a:rPr lang="es-ES" b="1" dirty="0"/>
              <a:t> dan </a:t>
            </a:r>
            <a:r>
              <a:rPr lang="es-ES" b="1" dirty="0" err="1"/>
              <a:t>evaluasi</a:t>
            </a:r>
            <a:r>
              <a:rPr lang="es-ES" b="1" dirty="0"/>
              <a:t> </a:t>
            </a:r>
            <a:r>
              <a:rPr lang="es-ES" b="1" dirty="0" err="1"/>
              <a:t>lulusan</a:t>
            </a:r>
            <a:r>
              <a:rPr lang="es-ES" b="1" dirty="0"/>
              <a:t>.</a:t>
            </a:r>
            <a:endParaRPr lang="id-ID" b="1" dirty="0"/>
          </a:p>
          <a:p>
            <a:pPr lvl="0">
              <a:buNone/>
            </a:pPr>
            <a:r>
              <a:rPr lang="id-ID" b="1" dirty="0"/>
              <a:t>19. Mekanisme yang menjamin evaluasi hasil pelacakan lulusan digunakan sebagai umpan balik bagi institusi dalam menentukan kebijakan akademik.</a:t>
            </a:r>
          </a:p>
          <a:p>
            <a:pPr>
              <a:buNone/>
            </a:pPr>
            <a:endParaRPr lang="id-ID" b="1" dirty="0"/>
          </a:p>
        </p:txBody>
      </p:sp>
      <p:sp>
        <p:nvSpPr>
          <p:cNvPr id="5" name="Title 1"/>
          <p:cNvSpPr txBox="1">
            <a:spLocks/>
          </p:cNvSpPr>
          <p:nvPr/>
        </p:nvSpPr>
        <p:spPr>
          <a:xfrm>
            <a:off x="228600" y="152400"/>
            <a:ext cx="8686800" cy="1143000"/>
          </a:xfrm>
          <a:prstGeom prst="rect">
            <a:avLst/>
          </a:prstGeom>
          <a:solidFill>
            <a:schemeClr val="tx2">
              <a:lumMod val="75000"/>
            </a:schemeClr>
          </a:solidFill>
        </p:spPr>
        <p:txBody>
          <a:bodyPr vert="horz" anchor="ctr">
            <a:noAutofit/>
          </a:bodyPr>
          <a:lstStyle/>
          <a:p>
            <a:pPr algn="ctr"/>
            <a:r>
              <a:rPr kumimoji="0" lang="id-ID" sz="2400" b="1" i="0" u="none" strike="noStrike" kern="1200" cap="none" spc="0" normalizeH="0" baseline="0" noProof="0" dirty="0">
                <a:ln>
                  <a:noFill/>
                </a:ln>
                <a:solidFill>
                  <a:srgbClr val="FFFF00"/>
                </a:solidFill>
                <a:effectLst/>
                <a:uLnTx/>
                <a:uFillTx/>
                <a:latin typeface="Arial Narrow" pitchFamily="34" charset="0"/>
                <a:ea typeface="+mj-ea"/>
                <a:cs typeface="Aharoni" pitchFamily="2" charset="-79"/>
              </a:rPr>
              <a:t>BUKTI YANG DIPERSIAPKAN DALAM  PENILAIAN  </a:t>
            </a:r>
            <a:r>
              <a:rPr lang="id-ID" sz="2400" b="1" dirty="0">
                <a:solidFill>
                  <a:srgbClr val="FFFF00"/>
                </a:solidFill>
                <a:latin typeface="Arial Narrow" pitchFamily="34" charset="0"/>
                <a:cs typeface="Aharoni" pitchFamily="2" charset="-79"/>
              </a:rPr>
              <a:t>STANDAR 4 :</a:t>
            </a:r>
          </a:p>
          <a:p>
            <a:pPr algn="ctr"/>
            <a:r>
              <a:rPr lang="fr-FR" sz="2400" b="1" dirty="0" err="1">
                <a:solidFill>
                  <a:srgbClr val="FFFF00"/>
                </a:solidFill>
              </a:rPr>
              <a:t>Mahasiswa</a:t>
            </a:r>
            <a:r>
              <a:rPr lang="fr-FR" sz="2400" b="1" dirty="0">
                <a:solidFill>
                  <a:srgbClr val="FFFF00"/>
                </a:solidFill>
              </a:rPr>
              <a:t> dan </a:t>
            </a:r>
            <a:r>
              <a:rPr lang="fr-FR" sz="2400" b="1" dirty="0" err="1">
                <a:solidFill>
                  <a:srgbClr val="FFFF00"/>
                </a:solidFill>
              </a:rPr>
              <a:t>lulusan</a:t>
            </a:r>
            <a:endParaRPr lang="id-ID" sz="2400" b="1" dirty="0">
              <a:solidFill>
                <a:srgbClr val="FFFF0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0" name="Object 2"/>
          <p:cNvGraphicFramePr>
            <a:graphicFrameLocks noChangeAspect="1"/>
          </p:cNvGraphicFramePr>
          <p:nvPr/>
        </p:nvGraphicFramePr>
        <p:xfrm>
          <a:off x="173038" y="757238"/>
          <a:ext cx="8513762" cy="5518150"/>
        </p:xfrm>
        <a:graphic>
          <a:graphicData uri="http://schemas.openxmlformats.org/presentationml/2006/ole">
            <mc:AlternateContent xmlns:mc="http://schemas.openxmlformats.org/markup-compatibility/2006">
              <mc:Choice xmlns:v="urn:schemas-microsoft-com:vml" Requires="v">
                <p:oleObj spid="_x0000_s17415" name="Document" r:id="rId3" imgW="5787345" imgH="3750255" progId="Word.Document.12">
                  <p:embed/>
                </p:oleObj>
              </mc:Choice>
              <mc:Fallback>
                <p:oleObj name="Document" r:id="rId3" imgW="5787345" imgH="3750255" progId="Word.Documen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038" y="757238"/>
                        <a:ext cx="8513762" cy="551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990600"/>
          </a:xfrm>
          <a:solidFill>
            <a:schemeClr val="accent1">
              <a:lumMod val="60000"/>
              <a:lumOff val="40000"/>
            </a:schemeClr>
          </a:solidFill>
        </p:spPr>
        <p:txBody>
          <a:bodyPr>
            <a:noAutofit/>
          </a:bodyPr>
          <a:lstStyle/>
          <a:p>
            <a:pPr algn="ctr"/>
            <a:r>
              <a:rPr lang="id-ID" sz="3200" dirty="0">
                <a:latin typeface="Arial Narrow" pitchFamily="34" charset="0"/>
                <a:cs typeface="Aharoni" pitchFamily="2" charset="-79"/>
              </a:rPr>
              <a:t>Rambu-rambu STANDAR 3 :</a:t>
            </a:r>
            <a:r>
              <a:rPr lang="fr-FR" sz="3200" dirty="0" err="1">
                <a:latin typeface="Arial Narrow" pitchFamily="34" charset="0"/>
              </a:rPr>
              <a:t>Mahasiswa</a:t>
            </a:r>
            <a:r>
              <a:rPr lang="fr-FR" sz="3200" dirty="0">
                <a:latin typeface="Arial Narrow" pitchFamily="34" charset="0"/>
              </a:rPr>
              <a:t> dan </a:t>
            </a:r>
            <a:r>
              <a:rPr lang="fr-FR" sz="3200" dirty="0" err="1">
                <a:latin typeface="Arial Narrow" pitchFamily="34" charset="0"/>
              </a:rPr>
              <a:t>lulusan</a:t>
            </a:r>
            <a:r>
              <a:rPr lang="id-ID" sz="3200" dirty="0">
                <a:latin typeface="Arial Narrow" pitchFamily="34" charset="0"/>
              </a:rPr>
              <a:t> </a:t>
            </a:r>
          </a:p>
        </p:txBody>
      </p:sp>
      <p:sp>
        <p:nvSpPr>
          <p:cNvPr id="2" name="Content Placeholder 1"/>
          <p:cNvSpPr>
            <a:spLocks noGrp="1"/>
          </p:cNvSpPr>
          <p:nvPr>
            <p:ph idx="1"/>
          </p:nvPr>
        </p:nvSpPr>
        <p:spPr>
          <a:xfrm>
            <a:off x="228600" y="1460309"/>
            <a:ext cx="8686800" cy="5169091"/>
          </a:xfrm>
        </p:spPr>
        <p:txBody>
          <a:bodyPr>
            <a:noAutofit/>
          </a:bodyPr>
          <a:lstStyle/>
          <a:p>
            <a:r>
              <a:rPr lang="fr-FR" sz="2400" dirty="0" err="1"/>
              <a:t>Kemahasiswaan</a:t>
            </a:r>
            <a:r>
              <a:rPr lang="fr-FR" sz="2400" dirty="0"/>
              <a:t> </a:t>
            </a:r>
            <a:r>
              <a:rPr lang="fr-FR" sz="2400" dirty="0" err="1"/>
              <a:t>adalah</a:t>
            </a:r>
            <a:r>
              <a:rPr lang="fr-FR" sz="2400" dirty="0"/>
              <a:t> </a:t>
            </a:r>
            <a:r>
              <a:rPr lang="fr-FR" sz="2400" dirty="0" err="1"/>
              <a:t>segala</a:t>
            </a:r>
            <a:r>
              <a:rPr lang="fr-FR" sz="2400" dirty="0"/>
              <a:t> </a:t>
            </a:r>
            <a:r>
              <a:rPr lang="fr-FR" sz="2400" dirty="0" err="1"/>
              <a:t>urusan</a:t>
            </a:r>
            <a:r>
              <a:rPr lang="fr-FR" sz="2400" dirty="0"/>
              <a:t> yang </a:t>
            </a:r>
            <a:r>
              <a:rPr lang="fr-FR" sz="2400" dirty="0" err="1"/>
              <a:t>berkenaan</a:t>
            </a:r>
            <a:r>
              <a:rPr lang="fr-FR" sz="2400" dirty="0"/>
              <a:t> </a:t>
            </a:r>
            <a:r>
              <a:rPr lang="fr-FR" sz="2400" dirty="0" err="1"/>
              <a:t>dengan</a:t>
            </a:r>
            <a:r>
              <a:rPr lang="fr-FR" sz="2400" dirty="0"/>
              <a:t> </a:t>
            </a:r>
            <a:r>
              <a:rPr lang="fr-FR" sz="2400" dirty="0" err="1"/>
              <a:t>upaya</a:t>
            </a:r>
            <a:r>
              <a:rPr lang="fr-FR" sz="2400" dirty="0"/>
              <a:t> </a:t>
            </a:r>
            <a:r>
              <a:rPr lang="fr-FR" sz="2400" dirty="0" err="1"/>
              <a:t>perguruan</a:t>
            </a:r>
            <a:r>
              <a:rPr lang="fr-FR" sz="2400" dirty="0"/>
              <a:t> </a:t>
            </a:r>
            <a:r>
              <a:rPr lang="fr-FR" sz="2400" dirty="0" err="1"/>
              <a:t>tinggi</a:t>
            </a:r>
            <a:r>
              <a:rPr lang="fr-FR" sz="2400" dirty="0"/>
              <a:t> </a:t>
            </a:r>
            <a:r>
              <a:rPr lang="fr-FR" sz="2400" dirty="0" err="1"/>
              <a:t>untuk</a:t>
            </a:r>
            <a:r>
              <a:rPr lang="fr-FR" sz="2400" dirty="0"/>
              <a:t> </a:t>
            </a:r>
            <a:r>
              <a:rPr lang="fr-FR" sz="2400" dirty="0" err="1"/>
              <a:t>memperoleh</a:t>
            </a:r>
            <a:r>
              <a:rPr lang="fr-FR" sz="2400" dirty="0"/>
              <a:t> </a:t>
            </a:r>
            <a:r>
              <a:rPr lang="fr-FR" sz="2400" dirty="0" err="1"/>
              <a:t>mahasiswa</a:t>
            </a:r>
            <a:r>
              <a:rPr lang="fr-FR" sz="2400" dirty="0"/>
              <a:t> yang </a:t>
            </a:r>
            <a:r>
              <a:rPr lang="fr-FR" sz="2400" dirty="0" err="1"/>
              <a:t>berkualitas</a:t>
            </a:r>
            <a:r>
              <a:rPr lang="fr-FR" sz="2400" dirty="0"/>
              <a:t> </a:t>
            </a:r>
            <a:r>
              <a:rPr lang="fr-FR" sz="2400" dirty="0" err="1"/>
              <a:t>melalui</a:t>
            </a:r>
            <a:r>
              <a:rPr lang="fr-FR" sz="2400" dirty="0"/>
              <a:t> </a:t>
            </a:r>
            <a:r>
              <a:rPr lang="fr-FR" sz="2400" dirty="0" err="1"/>
              <a:t>sistem</a:t>
            </a:r>
            <a:r>
              <a:rPr lang="fr-FR" sz="2400" dirty="0"/>
              <a:t> dan program </a:t>
            </a:r>
            <a:r>
              <a:rPr lang="fr-FR" sz="2400" dirty="0" err="1"/>
              <a:t>rekrutmen</a:t>
            </a:r>
            <a:r>
              <a:rPr lang="fr-FR" sz="2400" dirty="0"/>
              <a:t>, </a:t>
            </a:r>
            <a:r>
              <a:rPr lang="fr-FR" sz="2400" dirty="0" err="1"/>
              <a:t>seleksi</a:t>
            </a:r>
            <a:r>
              <a:rPr lang="fr-FR" sz="2400" dirty="0"/>
              <a:t>, </a:t>
            </a:r>
            <a:r>
              <a:rPr lang="fr-FR" sz="2400" dirty="0" err="1"/>
              <a:t>pemberian</a:t>
            </a:r>
            <a:r>
              <a:rPr lang="fr-FR" sz="2400" dirty="0"/>
              <a:t> </a:t>
            </a:r>
            <a:r>
              <a:rPr lang="fr-FR" sz="2400" dirty="0" err="1"/>
              <a:t>layanan</a:t>
            </a:r>
            <a:r>
              <a:rPr lang="fr-FR" sz="2400" dirty="0"/>
              <a:t> </a:t>
            </a:r>
            <a:r>
              <a:rPr lang="fr-FR" sz="2400" dirty="0" err="1"/>
              <a:t>akademik</a:t>
            </a:r>
            <a:r>
              <a:rPr lang="fr-FR" sz="2400" dirty="0"/>
              <a:t>/</a:t>
            </a:r>
            <a:r>
              <a:rPr lang="fr-FR" sz="2400" dirty="0" err="1"/>
              <a:t>fisik</a:t>
            </a:r>
            <a:r>
              <a:rPr lang="fr-FR" sz="2400" dirty="0"/>
              <a:t>/</a:t>
            </a:r>
            <a:r>
              <a:rPr lang="fr-FR" sz="2400" dirty="0" err="1"/>
              <a:t>sosial</a:t>
            </a:r>
            <a:r>
              <a:rPr lang="fr-FR" sz="2400" dirty="0"/>
              <a:t>-</a:t>
            </a:r>
            <a:r>
              <a:rPr lang="fr-FR" sz="2400" dirty="0" err="1"/>
              <a:t>pribadi</a:t>
            </a:r>
            <a:r>
              <a:rPr lang="fr-FR" sz="2400" dirty="0"/>
              <a:t>, </a:t>
            </a:r>
            <a:r>
              <a:rPr lang="id-ID" sz="2400" dirty="0"/>
              <a:t>serta </a:t>
            </a:r>
            <a:r>
              <a:rPr lang="fr-FR" sz="2400" dirty="0"/>
              <a:t>monitoring dan </a:t>
            </a:r>
            <a:r>
              <a:rPr lang="fr-FR" sz="2400" dirty="0" err="1"/>
              <a:t>evaluasi</a:t>
            </a:r>
            <a:r>
              <a:rPr lang="fr-FR" sz="2400" dirty="0"/>
              <a:t> </a:t>
            </a:r>
            <a:r>
              <a:rPr lang="fr-FR" sz="2400" dirty="0" err="1"/>
              <a:t>keberhasilan</a:t>
            </a:r>
            <a:r>
              <a:rPr lang="fr-FR" sz="2400" dirty="0"/>
              <a:t> </a:t>
            </a:r>
            <a:r>
              <a:rPr lang="fr-FR" sz="2400" dirty="0" err="1"/>
              <a:t>mahasiswa</a:t>
            </a:r>
            <a:r>
              <a:rPr lang="fr-FR" sz="2400" dirty="0"/>
              <a:t> </a:t>
            </a:r>
            <a:r>
              <a:rPr lang="fr-FR" sz="2400" dirty="0" err="1"/>
              <a:t>dalam</a:t>
            </a:r>
            <a:r>
              <a:rPr lang="fr-FR" sz="2400" dirty="0"/>
              <a:t> </a:t>
            </a:r>
            <a:r>
              <a:rPr lang="fr-FR" sz="2400" dirty="0" err="1"/>
              <a:t>menempuh</a:t>
            </a:r>
            <a:r>
              <a:rPr lang="fr-FR" sz="2400" dirty="0"/>
              <a:t> </a:t>
            </a:r>
            <a:r>
              <a:rPr lang="fr-FR" sz="2400" dirty="0" err="1"/>
              <a:t>pendidikan</a:t>
            </a:r>
            <a:r>
              <a:rPr lang="fr-FR" sz="2400" dirty="0"/>
              <a:t> di </a:t>
            </a:r>
            <a:r>
              <a:rPr lang="fr-FR" sz="2400" dirty="0" err="1"/>
              <a:t>perguruan</a:t>
            </a:r>
            <a:r>
              <a:rPr lang="fr-FR" sz="2400" dirty="0"/>
              <a:t> </a:t>
            </a:r>
            <a:r>
              <a:rPr lang="fr-FR" sz="2400" dirty="0" err="1"/>
              <a:t>tinggi</a:t>
            </a:r>
            <a:r>
              <a:rPr lang="fr-FR" sz="2400" dirty="0"/>
              <a:t>, </a:t>
            </a:r>
            <a:r>
              <a:rPr lang="fr-FR" sz="2400" dirty="0" err="1"/>
              <a:t>penelaahan</a:t>
            </a:r>
            <a:r>
              <a:rPr lang="fr-FR" sz="2400" dirty="0"/>
              <a:t> </a:t>
            </a:r>
            <a:r>
              <a:rPr lang="fr-FR" sz="2400" dirty="0" err="1"/>
              <a:t>kebutuhan</a:t>
            </a:r>
            <a:r>
              <a:rPr lang="fr-FR" sz="2400" dirty="0"/>
              <a:t> dan </a:t>
            </a:r>
            <a:r>
              <a:rPr lang="fr-FR" sz="2400" dirty="0" err="1"/>
              <a:t>kepuasan</a:t>
            </a:r>
            <a:r>
              <a:rPr lang="fr-FR" sz="2400" dirty="0"/>
              <a:t> </a:t>
            </a:r>
            <a:r>
              <a:rPr lang="fr-FR" sz="2400" dirty="0" err="1"/>
              <a:t>mahasiswa</a:t>
            </a:r>
            <a:r>
              <a:rPr lang="fr-FR" sz="2400" dirty="0"/>
              <a:t> dan </a:t>
            </a:r>
            <a:r>
              <a:rPr lang="fr-FR" sz="2400" dirty="0" err="1"/>
              <a:t>pemangku</a:t>
            </a:r>
            <a:r>
              <a:rPr lang="fr-FR" sz="2400" dirty="0"/>
              <a:t> </a:t>
            </a:r>
            <a:r>
              <a:rPr lang="fr-FR" sz="2400" dirty="0" err="1"/>
              <a:t>kepentingan</a:t>
            </a:r>
            <a:r>
              <a:rPr lang="fr-FR" sz="2400" dirty="0"/>
              <a:t> </a:t>
            </a:r>
            <a:r>
              <a:rPr lang="fr-FR" sz="2400" dirty="0" err="1"/>
              <a:t>sehingga</a:t>
            </a:r>
            <a:r>
              <a:rPr lang="fr-FR" sz="2400" dirty="0"/>
              <a:t> </a:t>
            </a:r>
            <a:r>
              <a:rPr lang="fr-FR" sz="2400" dirty="0" err="1"/>
              <a:t>mampu</a:t>
            </a:r>
            <a:r>
              <a:rPr lang="fr-FR" sz="2400" dirty="0"/>
              <a:t> </a:t>
            </a:r>
            <a:r>
              <a:rPr lang="fr-FR" sz="2400" dirty="0" err="1"/>
              <a:t>menghasilkan</a:t>
            </a:r>
            <a:r>
              <a:rPr lang="fr-FR" sz="2400" dirty="0"/>
              <a:t> </a:t>
            </a:r>
            <a:r>
              <a:rPr lang="fr-FR" sz="2400" dirty="0" err="1"/>
              <a:t>lulusan</a:t>
            </a:r>
            <a:r>
              <a:rPr lang="fr-FR" sz="2400" dirty="0"/>
              <a:t> yang </a:t>
            </a:r>
            <a:r>
              <a:rPr lang="fr-FR" sz="2400" dirty="0" err="1"/>
              <a:t>bermutu</a:t>
            </a:r>
            <a:r>
              <a:rPr lang="fr-FR" sz="2400" dirty="0"/>
              <a:t> dan </a:t>
            </a:r>
            <a:r>
              <a:rPr lang="fr-FR" sz="2400" dirty="0" err="1"/>
              <a:t>memiliki</a:t>
            </a:r>
            <a:r>
              <a:rPr lang="fr-FR" sz="2400" dirty="0"/>
              <a:t> </a:t>
            </a:r>
            <a:r>
              <a:rPr lang="fr-FR" sz="2400" dirty="0" err="1"/>
              <a:t>kompetensi</a:t>
            </a:r>
            <a:r>
              <a:rPr lang="fr-FR" sz="2400" dirty="0"/>
              <a:t> yang </a:t>
            </a:r>
            <a:r>
              <a:rPr lang="fr-FR" sz="2400" dirty="0" err="1"/>
              <a:t>sesuai</a:t>
            </a:r>
            <a:r>
              <a:rPr lang="fr-FR" sz="2400" dirty="0"/>
              <a:t> </a:t>
            </a:r>
            <a:r>
              <a:rPr lang="fr-FR" sz="2400" dirty="0" err="1"/>
              <a:t>dengan</a:t>
            </a:r>
            <a:r>
              <a:rPr lang="fr-FR" sz="2400" dirty="0"/>
              <a:t> </a:t>
            </a:r>
            <a:r>
              <a:rPr lang="fr-FR" sz="2400" dirty="0" err="1"/>
              <a:t>kebutuhan</a:t>
            </a:r>
            <a:r>
              <a:rPr lang="fr-FR" sz="2400" dirty="0"/>
              <a:t> dan </a:t>
            </a:r>
            <a:r>
              <a:rPr lang="fr-FR" sz="2400" dirty="0" err="1"/>
              <a:t>tuntutan</a:t>
            </a:r>
            <a:r>
              <a:rPr lang="fr-FR" sz="2400" dirty="0"/>
              <a:t> </a:t>
            </a:r>
            <a:r>
              <a:rPr lang="fr-FR" sz="2400" dirty="0" err="1"/>
              <a:t>pemangku</a:t>
            </a:r>
            <a:r>
              <a:rPr lang="fr-FR" sz="2400" dirty="0"/>
              <a:t> </a:t>
            </a:r>
            <a:r>
              <a:rPr lang="fr-FR" sz="2400" dirty="0" err="1"/>
              <a:t>kepentingan</a:t>
            </a:r>
            <a:r>
              <a:rPr lang="fr-FR" sz="2400" dirty="0"/>
              <a:t>.</a:t>
            </a:r>
            <a:endParaRPr lang="id-ID"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27038"/>
            <a:ext cx="8229600" cy="563562"/>
          </a:xfrm>
          <a:solidFill>
            <a:schemeClr val="accent1">
              <a:lumMod val="60000"/>
              <a:lumOff val="40000"/>
            </a:schemeClr>
          </a:solidFill>
        </p:spPr>
        <p:txBody>
          <a:bodyPr>
            <a:normAutofit fontScale="90000"/>
          </a:bodyPr>
          <a:lstStyle/>
          <a:p>
            <a:pPr algn="ctr"/>
            <a:r>
              <a:rPr lang="id-ID" sz="2800" dirty="0">
                <a:latin typeface="Arial Narrow" pitchFamily="34" charset="0"/>
                <a:cs typeface="Aharoni" pitchFamily="2" charset="-79"/>
              </a:rPr>
              <a:t>Rambu-rambu STANDAR 3 :</a:t>
            </a:r>
            <a:r>
              <a:rPr lang="fr-FR" sz="2800" dirty="0" err="1">
                <a:latin typeface="Arial Narrow" pitchFamily="34" charset="0"/>
              </a:rPr>
              <a:t>Mahasiswa</a:t>
            </a:r>
            <a:r>
              <a:rPr lang="fr-FR" sz="2800" dirty="0">
                <a:latin typeface="Arial Narrow" pitchFamily="34" charset="0"/>
              </a:rPr>
              <a:t> dan </a:t>
            </a:r>
            <a:r>
              <a:rPr lang="fr-FR" sz="2800" dirty="0" err="1">
                <a:latin typeface="Arial Narrow" pitchFamily="34" charset="0"/>
              </a:rPr>
              <a:t>lulusan</a:t>
            </a:r>
            <a:r>
              <a:rPr lang="id-ID" sz="2800" dirty="0">
                <a:latin typeface="Arial Narrow" pitchFamily="34" charset="0"/>
              </a:rPr>
              <a:t> </a:t>
            </a:r>
          </a:p>
        </p:txBody>
      </p:sp>
      <p:sp>
        <p:nvSpPr>
          <p:cNvPr id="2" name="Content Placeholder 1"/>
          <p:cNvSpPr>
            <a:spLocks noGrp="1"/>
          </p:cNvSpPr>
          <p:nvPr>
            <p:ph idx="1"/>
          </p:nvPr>
        </p:nvSpPr>
        <p:spPr>
          <a:xfrm>
            <a:off x="228600" y="1307909"/>
            <a:ext cx="8686800" cy="5169091"/>
          </a:xfrm>
        </p:spPr>
        <p:txBody>
          <a:bodyPr>
            <a:noAutofit/>
          </a:bodyPr>
          <a:lstStyle/>
          <a:p>
            <a:r>
              <a:rPr lang="fr-FR" sz="2000" dirty="0" err="1"/>
              <a:t>Mahasiswa</a:t>
            </a:r>
            <a:r>
              <a:rPr lang="fr-FR" sz="2000" dirty="0"/>
              <a:t> </a:t>
            </a:r>
            <a:r>
              <a:rPr lang="fr-FR" sz="2000" dirty="0" err="1"/>
              <a:t>adalah</a:t>
            </a:r>
            <a:r>
              <a:rPr lang="fr-FR" sz="2000" dirty="0"/>
              <a:t> </a:t>
            </a:r>
            <a:r>
              <a:rPr lang="fr-FR" sz="2000" dirty="0" err="1"/>
              <a:t>kelompok</a:t>
            </a:r>
            <a:r>
              <a:rPr lang="fr-FR" sz="2000" dirty="0"/>
              <a:t> </a:t>
            </a:r>
            <a:r>
              <a:rPr lang="fr-FR" sz="2000" dirty="0" err="1"/>
              <a:t>pemangku</a:t>
            </a:r>
            <a:r>
              <a:rPr lang="fr-FR" sz="2000" dirty="0"/>
              <a:t> </a:t>
            </a:r>
            <a:r>
              <a:rPr lang="fr-FR" sz="2000" dirty="0" err="1"/>
              <a:t>kepentingan</a:t>
            </a:r>
            <a:r>
              <a:rPr lang="fr-FR" sz="2000" dirty="0"/>
              <a:t> </a:t>
            </a:r>
            <a:r>
              <a:rPr lang="fr-FR" sz="2000" dirty="0" err="1"/>
              <a:t>internal</a:t>
            </a:r>
            <a:r>
              <a:rPr lang="fr-FR" sz="2000" dirty="0"/>
              <a:t> yang </a:t>
            </a:r>
            <a:r>
              <a:rPr lang="fr-FR" sz="2000" dirty="0" err="1"/>
              <a:t>harus</a:t>
            </a:r>
            <a:r>
              <a:rPr lang="fr-FR" sz="2000" dirty="0"/>
              <a:t> </a:t>
            </a:r>
            <a:r>
              <a:rPr lang="fr-FR" sz="2000" dirty="0" err="1"/>
              <a:t>mendapatkan</a:t>
            </a:r>
            <a:r>
              <a:rPr lang="fr-FR" sz="2000" dirty="0"/>
              <a:t> </a:t>
            </a:r>
            <a:r>
              <a:rPr lang="fr-FR" sz="2000" dirty="0" err="1"/>
              <a:t>manfaat</a:t>
            </a:r>
            <a:r>
              <a:rPr lang="fr-FR" sz="2000" dirty="0"/>
              <a:t> dan </a:t>
            </a:r>
            <a:r>
              <a:rPr lang="fr-FR" sz="2000" dirty="0" err="1"/>
              <a:t>sekaligus</a:t>
            </a:r>
            <a:r>
              <a:rPr lang="fr-FR" sz="2000" dirty="0"/>
              <a:t> </a:t>
            </a:r>
            <a:r>
              <a:rPr lang="fr-FR" sz="2000" dirty="0" err="1"/>
              <a:t>sebagai</a:t>
            </a:r>
            <a:r>
              <a:rPr lang="fr-FR" sz="2000" dirty="0"/>
              <a:t> </a:t>
            </a:r>
            <a:r>
              <a:rPr lang="fr-FR" sz="2000" dirty="0" err="1"/>
              <a:t>pelaku</a:t>
            </a:r>
            <a:r>
              <a:rPr lang="fr-FR" sz="2000" dirty="0"/>
              <a:t>, proses </a:t>
            </a:r>
            <a:r>
              <a:rPr lang="fr-FR" sz="2000" dirty="0" err="1"/>
              <a:t>pembentukan</a:t>
            </a:r>
            <a:r>
              <a:rPr lang="fr-FR" sz="2000" dirty="0"/>
              <a:t> </a:t>
            </a:r>
            <a:r>
              <a:rPr lang="fr-FR" sz="2000" dirty="0" err="1"/>
              <a:t>nilai</a:t>
            </a:r>
            <a:r>
              <a:rPr lang="fr-FR" sz="2000" dirty="0"/>
              <a:t> </a:t>
            </a:r>
            <a:r>
              <a:rPr lang="fr-FR" sz="2000" dirty="0" err="1"/>
              <a:t>tambah</a:t>
            </a:r>
            <a:r>
              <a:rPr lang="fr-FR" sz="2000" dirty="0"/>
              <a:t> </a:t>
            </a:r>
            <a:r>
              <a:rPr lang="fr-FR" sz="2000" dirty="0" err="1"/>
              <a:t>dalam</a:t>
            </a:r>
            <a:r>
              <a:rPr lang="fr-FR" sz="2000" dirty="0"/>
              <a:t> </a:t>
            </a:r>
            <a:r>
              <a:rPr lang="fr-FR" sz="2000" dirty="0" err="1"/>
              <a:t>penyelenggaraan</a:t>
            </a:r>
            <a:r>
              <a:rPr lang="fr-FR" sz="2000" dirty="0"/>
              <a:t> </a:t>
            </a:r>
            <a:r>
              <a:rPr lang="fr-FR" sz="2000" dirty="0" err="1"/>
              <a:t>kegiatan</a:t>
            </a:r>
            <a:r>
              <a:rPr lang="fr-FR" sz="2000" dirty="0"/>
              <a:t>/program </a:t>
            </a:r>
            <a:r>
              <a:rPr lang="fr-FR" sz="2000" dirty="0" err="1"/>
              <a:t>akademik</a:t>
            </a:r>
            <a:r>
              <a:rPr lang="fr-FR" sz="2000" dirty="0"/>
              <a:t> yang </a:t>
            </a:r>
            <a:r>
              <a:rPr lang="fr-FR" sz="2000" dirty="0" err="1"/>
              <a:t>berkualitas</a:t>
            </a:r>
            <a:r>
              <a:rPr lang="fr-FR" sz="2000" dirty="0"/>
              <a:t> di </a:t>
            </a:r>
            <a:r>
              <a:rPr lang="fr-FR" sz="2000" dirty="0" err="1"/>
              <a:t>perguruan</a:t>
            </a:r>
            <a:r>
              <a:rPr lang="fr-FR" sz="2000" dirty="0"/>
              <a:t> </a:t>
            </a:r>
            <a:r>
              <a:rPr lang="fr-FR" sz="2000" dirty="0" err="1"/>
              <a:t>tinggi</a:t>
            </a:r>
            <a:r>
              <a:rPr lang="fr-FR" sz="2000" dirty="0"/>
              <a:t>. </a:t>
            </a:r>
            <a:r>
              <a:rPr lang="fr-FR" sz="2000" dirty="0" err="1"/>
              <a:t>Mahasiswa</a:t>
            </a:r>
            <a:r>
              <a:rPr lang="fr-FR" sz="2000" dirty="0"/>
              <a:t> </a:t>
            </a:r>
            <a:r>
              <a:rPr lang="fr-FR" sz="2000" dirty="0" err="1"/>
              <a:t>merupakan</a:t>
            </a:r>
            <a:r>
              <a:rPr lang="fr-FR" sz="2000" dirty="0"/>
              <a:t> </a:t>
            </a:r>
            <a:r>
              <a:rPr lang="fr-FR" sz="2000" dirty="0" err="1"/>
              <a:t>pembelajar</a:t>
            </a:r>
            <a:r>
              <a:rPr lang="fr-FR" sz="2000" dirty="0"/>
              <a:t> yang </a:t>
            </a:r>
            <a:r>
              <a:rPr lang="fr-FR" sz="2000" dirty="0" err="1"/>
              <a:t>membutuhkan</a:t>
            </a:r>
            <a:r>
              <a:rPr lang="fr-FR" sz="2000" dirty="0"/>
              <a:t> </a:t>
            </a:r>
            <a:r>
              <a:rPr lang="fr-FR" sz="2000" dirty="0" err="1"/>
              <a:t>pengembangan</a:t>
            </a:r>
            <a:r>
              <a:rPr lang="fr-FR" sz="2000" dirty="0"/>
              <a:t> </a:t>
            </a:r>
            <a:r>
              <a:rPr lang="fr-FR" sz="2000" dirty="0" err="1"/>
              <a:t>diri</a:t>
            </a:r>
            <a:r>
              <a:rPr lang="fr-FR" sz="2000" dirty="0"/>
              <a:t> </a:t>
            </a:r>
            <a:r>
              <a:rPr lang="fr-FR" sz="2000" dirty="0" err="1"/>
              <a:t>secara</a:t>
            </a:r>
            <a:r>
              <a:rPr lang="fr-FR" sz="2000" dirty="0"/>
              <a:t> </a:t>
            </a:r>
            <a:r>
              <a:rPr lang="fr-FR" sz="2000" dirty="0" err="1"/>
              <a:t>holistik</a:t>
            </a:r>
            <a:r>
              <a:rPr lang="fr-FR" sz="2000" dirty="0"/>
              <a:t> yang </a:t>
            </a:r>
            <a:r>
              <a:rPr lang="fr-FR" sz="2000" dirty="0" err="1"/>
              <a:t>mencakup</a:t>
            </a:r>
            <a:r>
              <a:rPr lang="fr-FR" sz="2000" dirty="0"/>
              <a:t> </a:t>
            </a:r>
            <a:r>
              <a:rPr lang="fr-FR" sz="2000" dirty="0" err="1"/>
              <a:t>unsur</a:t>
            </a:r>
            <a:r>
              <a:rPr lang="fr-FR" sz="2000" dirty="0"/>
              <a:t> </a:t>
            </a:r>
            <a:r>
              <a:rPr lang="fr-FR" sz="2000" dirty="0" err="1"/>
              <a:t>fisik</a:t>
            </a:r>
            <a:r>
              <a:rPr lang="fr-FR" sz="2000" dirty="0"/>
              <a:t>, mental, dan </a:t>
            </a:r>
            <a:r>
              <a:rPr lang="fr-FR" sz="2000" dirty="0" err="1"/>
              <a:t>kepribadian</a:t>
            </a:r>
            <a:r>
              <a:rPr lang="fr-FR" sz="2000" dirty="0"/>
              <a:t> </a:t>
            </a:r>
            <a:r>
              <a:rPr lang="fr-FR" sz="2000" dirty="0" err="1"/>
              <a:t>sebagai</a:t>
            </a:r>
            <a:r>
              <a:rPr lang="fr-FR" sz="2000" dirty="0"/>
              <a:t> </a:t>
            </a:r>
            <a:r>
              <a:rPr lang="fr-FR" sz="2000" dirty="0" err="1"/>
              <a:t>sumber</a:t>
            </a:r>
            <a:r>
              <a:rPr lang="fr-FR" sz="2000" dirty="0"/>
              <a:t> daya </a:t>
            </a:r>
            <a:r>
              <a:rPr lang="fr-FR" sz="2000" dirty="0" err="1"/>
              <a:t>manusia</a:t>
            </a:r>
            <a:r>
              <a:rPr lang="fr-FR" sz="2000" dirty="0"/>
              <a:t> yang </a:t>
            </a:r>
            <a:r>
              <a:rPr lang="fr-FR" sz="2000" dirty="0" err="1"/>
              <a:t>berkualitas</a:t>
            </a:r>
            <a:r>
              <a:rPr lang="fr-FR" sz="2000" dirty="0"/>
              <a:t> di </a:t>
            </a:r>
            <a:r>
              <a:rPr lang="fr-FR" sz="2000" dirty="0" err="1"/>
              <a:t>masa</a:t>
            </a:r>
            <a:r>
              <a:rPr lang="fr-FR" sz="2000" dirty="0"/>
              <a:t> </a:t>
            </a:r>
            <a:r>
              <a:rPr lang="fr-FR" sz="2000" dirty="0" err="1"/>
              <a:t>depan</a:t>
            </a:r>
            <a:r>
              <a:rPr lang="fr-FR" sz="2000" dirty="0"/>
              <a:t>. </a:t>
            </a:r>
            <a:r>
              <a:rPr lang="fr-FR" sz="2000" dirty="0" err="1"/>
              <a:t>Oleh</a:t>
            </a:r>
            <a:r>
              <a:rPr lang="fr-FR" sz="2000" dirty="0"/>
              <a:t> </a:t>
            </a:r>
            <a:r>
              <a:rPr lang="fr-FR" sz="2000" dirty="0" err="1"/>
              <a:t>karena</a:t>
            </a:r>
            <a:r>
              <a:rPr lang="fr-FR" sz="2000" dirty="0"/>
              <a:t> </a:t>
            </a:r>
            <a:r>
              <a:rPr lang="fr-FR" sz="2000" dirty="0" err="1"/>
              <a:t>itu</a:t>
            </a:r>
            <a:r>
              <a:rPr lang="fr-FR" sz="2000" dirty="0"/>
              <a:t>, </a:t>
            </a:r>
            <a:r>
              <a:rPr lang="fr-FR" sz="2000" dirty="0" err="1"/>
              <a:t>selain</a:t>
            </a:r>
            <a:r>
              <a:rPr lang="fr-FR" sz="2000" dirty="0"/>
              <a:t> </a:t>
            </a:r>
            <a:r>
              <a:rPr lang="fr-FR" sz="2000" dirty="0" err="1"/>
              <a:t>layanan</a:t>
            </a:r>
            <a:r>
              <a:rPr lang="fr-FR" sz="2000" dirty="0"/>
              <a:t> </a:t>
            </a:r>
            <a:r>
              <a:rPr lang="fr-FR" sz="2000" dirty="0" err="1"/>
              <a:t>akademik</a:t>
            </a:r>
            <a:r>
              <a:rPr lang="fr-FR" sz="2000" dirty="0"/>
              <a:t>, </a:t>
            </a:r>
            <a:r>
              <a:rPr lang="fr-FR" sz="2000" dirty="0" err="1"/>
              <a:t>mahasiswa</a:t>
            </a:r>
            <a:r>
              <a:rPr lang="fr-FR" sz="2000" dirty="0"/>
              <a:t> </a:t>
            </a:r>
            <a:r>
              <a:rPr lang="fr-FR" sz="2000" dirty="0" err="1"/>
              <a:t>perlu</a:t>
            </a:r>
            <a:r>
              <a:rPr lang="fr-FR" sz="2000" dirty="0"/>
              <a:t> </a:t>
            </a:r>
            <a:r>
              <a:rPr lang="fr-FR" sz="2000" dirty="0" err="1"/>
              <a:t>mendapatkan</a:t>
            </a:r>
            <a:r>
              <a:rPr lang="fr-FR" sz="2000" dirty="0"/>
              <a:t> </a:t>
            </a:r>
            <a:r>
              <a:rPr lang="fr-FR" sz="2000" dirty="0" err="1"/>
              <a:t>layanan</a:t>
            </a:r>
            <a:r>
              <a:rPr lang="fr-FR" sz="2000" dirty="0"/>
              <a:t> </a:t>
            </a:r>
            <a:r>
              <a:rPr lang="fr-FR" sz="2000" dirty="0" err="1"/>
              <a:t>pengembangan</a:t>
            </a:r>
            <a:r>
              <a:rPr lang="fr-FR" sz="2000" dirty="0"/>
              <a:t> </a:t>
            </a:r>
            <a:r>
              <a:rPr lang="fr-FR" sz="2000" dirty="0" err="1"/>
              <a:t>minat</a:t>
            </a:r>
            <a:r>
              <a:rPr lang="fr-FR" sz="2000" dirty="0"/>
              <a:t> dan </a:t>
            </a:r>
            <a:r>
              <a:rPr lang="fr-FR" sz="2000" dirty="0" err="1"/>
              <a:t>bakat</a:t>
            </a:r>
            <a:r>
              <a:rPr lang="fr-FR" sz="2000" dirty="0"/>
              <a:t> </a:t>
            </a:r>
            <a:r>
              <a:rPr lang="fr-FR" sz="2000" dirty="0" err="1"/>
              <a:t>dalam</a:t>
            </a:r>
            <a:r>
              <a:rPr lang="fr-FR" sz="2000" dirty="0"/>
              <a:t> </a:t>
            </a:r>
            <a:r>
              <a:rPr lang="fr-FR" sz="2000" dirty="0" err="1"/>
              <a:t>bidang</a:t>
            </a:r>
            <a:r>
              <a:rPr lang="fr-FR" sz="2000" dirty="0"/>
              <a:t> spiritual, </a:t>
            </a:r>
            <a:r>
              <a:rPr lang="fr-FR" sz="2000" dirty="0" err="1"/>
              <a:t>seni</a:t>
            </a:r>
            <a:r>
              <a:rPr lang="fr-FR" sz="2000" dirty="0"/>
              <a:t> </a:t>
            </a:r>
            <a:r>
              <a:rPr lang="fr-FR" sz="2000" dirty="0" err="1"/>
              <a:t>budaya</a:t>
            </a:r>
            <a:r>
              <a:rPr lang="fr-FR" sz="2000" dirty="0"/>
              <a:t>, </a:t>
            </a:r>
            <a:r>
              <a:rPr lang="fr-FR" sz="2000" dirty="0" err="1"/>
              <a:t>olahraga</a:t>
            </a:r>
            <a:r>
              <a:rPr lang="fr-FR" sz="2000" dirty="0"/>
              <a:t>, </a:t>
            </a:r>
            <a:r>
              <a:rPr lang="fr-FR" sz="2000" dirty="0" err="1"/>
              <a:t>kepekaan</a:t>
            </a:r>
            <a:r>
              <a:rPr lang="fr-FR" sz="2000" dirty="0"/>
              <a:t> </a:t>
            </a:r>
            <a:r>
              <a:rPr lang="fr-FR" sz="2000" dirty="0" err="1"/>
              <a:t>sosial</a:t>
            </a:r>
            <a:r>
              <a:rPr lang="fr-FR" sz="2000" dirty="0"/>
              <a:t>, </a:t>
            </a:r>
            <a:r>
              <a:rPr lang="fr-FR" sz="2000" dirty="0" err="1"/>
              <a:t>pelestarian</a:t>
            </a:r>
            <a:r>
              <a:rPr lang="fr-FR" sz="2000" dirty="0"/>
              <a:t> </a:t>
            </a:r>
            <a:r>
              <a:rPr lang="fr-FR" sz="2000" dirty="0" err="1"/>
              <a:t>lingkungan</a:t>
            </a:r>
            <a:r>
              <a:rPr lang="fr-FR" sz="2000" dirty="0"/>
              <a:t> </a:t>
            </a:r>
            <a:r>
              <a:rPr lang="fr-FR" sz="2000" dirty="0" err="1"/>
              <a:t>hidup</a:t>
            </a:r>
            <a:r>
              <a:rPr lang="fr-FR" sz="2000" dirty="0"/>
              <a:t>, </a:t>
            </a:r>
            <a:r>
              <a:rPr lang="fr-FR" sz="2000" dirty="0" err="1"/>
              <a:t>serta</a:t>
            </a:r>
            <a:r>
              <a:rPr lang="fr-FR" sz="2000" dirty="0"/>
              <a:t> </a:t>
            </a:r>
            <a:r>
              <a:rPr lang="fr-FR" sz="2000" dirty="0" err="1"/>
              <a:t>bidang</a:t>
            </a:r>
            <a:r>
              <a:rPr lang="fr-FR" sz="2000" dirty="0"/>
              <a:t> </a:t>
            </a:r>
            <a:r>
              <a:rPr lang="fr-FR" sz="2000" dirty="0" err="1"/>
              <a:t>kreativitas</a:t>
            </a:r>
            <a:r>
              <a:rPr lang="fr-FR" sz="2000" dirty="0"/>
              <a:t> </a:t>
            </a:r>
            <a:r>
              <a:rPr lang="fr-FR" sz="2000" dirty="0" err="1"/>
              <a:t>lainnya</a:t>
            </a:r>
            <a:r>
              <a:rPr lang="fr-FR" sz="2000" dirty="0"/>
              <a:t>. </a:t>
            </a:r>
            <a:r>
              <a:rPr lang="fr-FR" sz="2000" dirty="0" err="1"/>
              <a:t>Mahasiswa</a:t>
            </a:r>
            <a:r>
              <a:rPr lang="fr-FR" sz="2000" dirty="0"/>
              <a:t> </a:t>
            </a:r>
            <a:r>
              <a:rPr lang="fr-FR" sz="2000" dirty="0" err="1"/>
              <a:t>perlu</a:t>
            </a:r>
            <a:r>
              <a:rPr lang="fr-FR" sz="2000" dirty="0"/>
              <a:t> </a:t>
            </a:r>
            <a:r>
              <a:rPr lang="fr-FR" sz="2000" dirty="0" err="1"/>
              <a:t>memiliki</a:t>
            </a:r>
            <a:r>
              <a:rPr lang="fr-FR" sz="2000" dirty="0"/>
              <a:t> </a:t>
            </a:r>
            <a:r>
              <a:rPr lang="fr-FR" sz="2000" dirty="0" err="1"/>
              <a:t>nilai</a:t>
            </a:r>
            <a:r>
              <a:rPr lang="fr-FR" sz="2000" dirty="0"/>
              <a:t>-</a:t>
            </a:r>
            <a:r>
              <a:rPr lang="fr-FR" sz="2000" dirty="0" err="1"/>
              <a:t>nilai</a:t>
            </a:r>
            <a:r>
              <a:rPr lang="fr-FR" sz="2000" dirty="0"/>
              <a:t> </a:t>
            </a:r>
            <a:r>
              <a:rPr lang="fr-FR" sz="2000" dirty="0" err="1"/>
              <a:t>profesionalisme</a:t>
            </a:r>
            <a:r>
              <a:rPr lang="fr-FR" sz="2000" dirty="0"/>
              <a:t>, </a:t>
            </a:r>
            <a:r>
              <a:rPr lang="fr-FR" sz="2000" dirty="0" err="1"/>
              <a:t>kemampuan</a:t>
            </a:r>
            <a:r>
              <a:rPr lang="fr-FR" sz="2000" dirty="0"/>
              <a:t> </a:t>
            </a:r>
            <a:r>
              <a:rPr lang="fr-FR" sz="2000" dirty="0" err="1"/>
              <a:t>adapatif</a:t>
            </a:r>
            <a:r>
              <a:rPr lang="fr-FR" sz="2000" dirty="0"/>
              <a:t>, </a:t>
            </a:r>
            <a:r>
              <a:rPr lang="fr-FR" sz="2000" dirty="0" err="1"/>
              <a:t>kreatif</a:t>
            </a:r>
            <a:r>
              <a:rPr lang="fr-FR" sz="2000" dirty="0"/>
              <a:t> dan </a:t>
            </a:r>
            <a:r>
              <a:rPr lang="fr-FR" sz="2000" dirty="0" err="1"/>
              <a:t>inovatif</a:t>
            </a:r>
            <a:r>
              <a:rPr lang="fr-FR" sz="2000" dirty="0"/>
              <a:t> </a:t>
            </a:r>
            <a:r>
              <a:rPr lang="fr-FR" sz="2000" dirty="0" err="1"/>
              <a:t>dalam</a:t>
            </a:r>
            <a:r>
              <a:rPr lang="fr-FR" sz="2000" dirty="0"/>
              <a:t> </a:t>
            </a:r>
            <a:r>
              <a:rPr lang="fr-FR" sz="2000" dirty="0" err="1"/>
              <a:t>mempersiapkan</a:t>
            </a:r>
            <a:r>
              <a:rPr lang="fr-FR" sz="2000" dirty="0"/>
              <a:t> </a:t>
            </a:r>
            <a:r>
              <a:rPr lang="fr-FR" sz="2000" dirty="0" err="1"/>
              <a:t>diri</a:t>
            </a:r>
            <a:r>
              <a:rPr lang="fr-FR" sz="2000" dirty="0"/>
              <a:t> </a:t>
            </a:r>
            <a:r>
              <a:rPr lang="fr-FR" sz="2000" dirty="0" err="1"/>
              <a:t>memasuki</a:t>
            </a:r>
            <a:r>
              <a:rPr lang="fr-FR" sz="2000" dirty="0"/>
              <a:t> </a:t>
            </a:r>
            <a:r>
              <a:rPr lang="fr-FR" sz="2000" dirty="0" err="1"/>
              <a:t>dunia</a:t>
            </a:r>
            <a:r>
              <a:rPr lang="fr-FR" sz="2000" dirty="0"/>
              <a:t> </a:t>
            </a:r>
            <a:r>
              <a:rPr lang="fr-FR" sz="2000" dirty="0" err="1"/>
              <a:t>profesi</a:t>
            </a:r>
            <a:r>
              <a:rPr lang="fr-FR" sz="2000" dirty="0"/>
              <a:t> dan </a:t>
            </a:r>
            <a:r>
              <a:rPr lang="fr-FR" sz="2000" dirty="0" err="1"/>
              <a:t>atau</a:t>
            </a:r>
            <a:r>
              <a:rPr lang="fr-FR" sz="2000" dirty="0"/>
              <a:t> </a:t>
            </a:r>
            <a:r>
              <a:rPr lang="fr-FR" sz="2000" dirty="0" err="1"/>
              <a:t>dunia</a:t>
            </a:r>
            <a:r>
              <a:rPr lang="fr-FR" sz="2000" dirty="0"/>
              <a:t> </a:t>
            </a:r>
            <a:r>
              <a:rPr lang="fr-FR" sz="2000" dirty="0" err="1"/>
              <a:t>kerja</a:t>
            </a:r>
            <a:r>
              <a:rPr lang="fr-FR" sz="2000" dirty="0"/>
              <a:t>.</a:t>
            </a:r>
            <a:endParaRPr lang="id-ID" sz="2000" dirty="0"/>
          </a:p>
          <a:p>
            <a:pPr>
              <a:buNone/>
            </a:pPr>
            <a:endParaRPr lang="id-ID"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563562"/>
          </a:xfrm>
          <a:solidFill>
            <a:schemeClr val="accent1">
              <a:lumMod val="60000"/>
              <a:lumOff val="40000"/>
            </a:schemeClr>
          </a:solidFill>
        </p:spPr>
        <p:txBody>
          <a:bodyPr>
            <a:normAutofit/>
          </a:bodyPr>
          <a:lstStyle/>
          <a:p>
            <a:pPr algn="ctr"/>
            <a:r>
              <a:rPr lang="id-ID" sz="2400" dirty="0">
                <a:latin typeface="Arial Narrow" pitchFamily="34" charset="0"/>
                <a:cs typeface="Aharoni" pitchFamily="2" charset="-79"/>
              </a:rPr>
              <a:t>Rambu-rambu STANDAR 3 :</a:t>
            </a:r>
            <a:r>
              <a:rPr lang="fr-FR" sz="2400" dirty="0" err="1">
                <a:latin typeface="Arial Narrow" pitchFamily="34" charset="0"/>
              </a:rPr>
              <a:t>Mahasiswa</a:t>
            </a:r>
            <a:r>
              <a:rPr lang="fr-FR" sz="2400" dirty="0">
                <a:latin typeface="Arial Narrow" pitchFamily="34" charset="0"/>
              </a:rPr>
              <a:t> dan </a:t>
            </a:r>
            <a:r>
              <a:rPr lang="fr-FR" sz="2400" dirty="0" err="1">
                <a:latin typeface="Arial Narrow" pitchFamily="34" charset="0"/>
              </a:rPr>
              <a:t>lulusan</a:t>
            </a:r>
            <a:r>
              <a:rPr lang="id-ID" sz="2400" dirty="0">
                <a:latin typeface="Arial Narrow" pitchFamily="34" charset="0"/>
              </a:rPr>
              <a:t> </a:t>
            </a:r>
          </a:p>
        </p:txBody>
      </p:sp>
      <p:sp>
        <p:nvSpPr>
          <p:cNvPr id="2" name="Content Placeholder 1"/>
          <p:cNvSpPr>
            <a:spLocks noGrp="1"/>
          </p:cNvSpPr>
          <p:nvPr>
            <p:ph idx="1"/>
          </p:nvPr>
        </p:nvSpPr>
        <p:spPr>
          <a:xfrm>
            <a:off x="228600" y="1307909"/>
            <a:ext cx="8686800" cy="5169091"/>
          </a:xfrm>
        </p:spPr>
        <p:txBody>
          <a:bodyPr>
            <a:noAutofit/>
          </a:bodyPr>
          <a:lstStyle/>
          <a:p>
            <a:r>
              <a:rPr lang="fr-FR" sz="2400" dirty="0" err="1"/>
              <a:t>Lulusan</a:t>
            </a:r>
            <a:r>
              <a:rPr lang="fr-FR" sz="2400" dirty="0"/>
              <a:t> </a:t>
            </a:r>
            <a:r>
              <a:rPr lang="fr-FR" sz="2400" dirty="0" err="1"/>
              <a:t>adalah</a:t>
            </a:r>
            <a:r>
              <a:rPr lang="fr-FR" sz="2400" dirty="0"/>
              <a:t> </a:t>
            </a:r>
            <a:r>
              <a:rPr lang="fr-FR" sz="2400" dirty="0" err="1"/>
              <a:t>status</a:t>
            </a:r>
            <a:r>
              <a:rPr lang="fr-FR" sz="2400" dirty="0"/>
              <a:t> yang </a:t>
            </a:r>
            <a:r>
              <a:rPr lang="fr-FR" sz="2400" dirty="0" err="1"/>
              <a:t>dicapai</a:t>
            </a:r>
            <a:r>
              <a:rPr lang="fr-FR" sz="2400" dirty="0"/>
              <a:t> </a:t>
            </a:r>
            <a:r>
              <a:rPr lang="fr-FR" sz="2400" dirty="0" err="1"/>
              <a:t>mahasiswa</a:t>
            </a:r>
            <a:r>
              <a:rPr lang="fr-FR" sz="2400" dirty="0"/>
              <a:t> </a:t>
            </a:r>
            <a:r>
              <a:rPr lang="fr-FR" sz="2400" dirty="0" err="1"/>
              <a:t>setelah</a:t>
            </a:r>
            <a:r>
              <a:rPr lang="fr-FR" sz="2400" dirty="0"/>
              <a:t> </a:t>
            </a:r>
            <a:r>
              <a:rPr lang="fr-FR" sz="2400" dirty="0" err="1"/>
              <a:t>menyelesaikan</a:t>
            </a:r>
            <a:r>
              <a:rPr lang="fr-FR" sz="2400" dirty="0"/>
              <a:t> proses </a:t>
            </a:r>
            <a:r>
              <a:rPr lang="fr-FR" sz="2400" dirty="0" err="1"/>
              <a:t>pendidikan</a:t>
            </a:r>
            <a:r>
              <a:rPr lang="fr-FR" sz="2400" dirty="0"/>
              <a:t> </a:t>
            </a:r>
            <a:r>
              <a:rPr lang="fr-FR" sz="2400" dirty="0" err="1"/>
              <a:t>sesuai</a:t>
            </a:r>
            <a:r>
              <a:rPr lang="fr-FR" sz="2400" dirty="0"/>
              <a:t> </a:t>
            </a:r>
            <a:r>
              <a:rPr lang="fr-FR" sz="2400" dirty="0" err="1"/>
              <a:t>dengan</a:t>
            </a:r>
            <a:r>
              <a:rPr lang="fr-FR" sz="2400" dirty="0"/>
              <a:t> </a:t>
            </a:r>
            <a:r>
              <a:rPr lang="fr-FR" sz="2400" dirty="0" err="1"/>
              <a:t>persyaratan</a:t>
            </a:r>
            <a:r>
              <a:rPr lang="fr-FR" sz="2400" dirty="0"/>
              <a:t> </a:t>
            </a:r>
            <a:r>
              <a:rPr lang="fr-FR" sz="2400" dirty="0" err="1"/>
              <a:t>kelulusan</a:t>
            </a:r>
            <a:r>
              <a:rPr lang="fr-FR" sz="2400" dirty="0"/>
              <a:t> yang </a:t>
            </a:r>
            <a:r>
              <a:rPr lang="fr-FR" sz="2400" dirty="0" err="1"/>
              <a:t>ditetapkan</a:t>
            </a:r>
            <a:r>
              <a:rPr lang="fr-FR" sz="2400" dirty="0"/>
              <a:t> </a:t>
            </a:r>
            <a:r>
              <a:rPr lang="fr-FR" sz="2400" dirty="0" err="1"/>
              <a:t>oleh</a:t>
            </a:r>
            <a:r>
              <a:rPr lang="fr-FR" sz="2400" dirty="0"/>
              <a:t> </a:t>
            </a:r>
            <a:r>
              <a:rPr lang="fr-FR" sz="2400" dirty="0" err="1"/>
              <a:t>perguruan</a:t>
            </a:r>
            <a:r>
              <a:rPr lang="fr-FR" sz="2400" dirty="0"/>
              <a:t> </a:t>
            </a:r>
            <a:r>
              <a:rPr lang="fr-FR" sz="2400" dirty="0" err="1"/>
              <a:t>tinggi</a:t>
            </a:r>
            <a:r>
              <a:rPr lang="fr-FR" sz="2400" dirty="0"/>
              <a:t>. </a:t>
            </a:r>
            <a:r>
              <a:rPr lang="fr-FR" sz="2400" dirty="0" err="1"/>
              <a:t>Sebagai</a:t>
            </a:r>
            <a:r>
              <a:rPr lang="fr-FR" sz="2400" dirty="0"/>
              <a:t> </a:t>
            </a:r>
            <a:r>
              <a:rPr lang="fr-FR" sz="2400" dirty="0" err="1"/>
              <a:t>salah</a:t>
            </a:r>
            <a:r>
              <a:rPr lang="fr-FR" sz="2400" dirty="0"/>
              <a:t> </a:t>
            </a:r>
            <a:r>
              <a:rPr lang="fr-FR" sz="2400" dirty="0" err="1"/>
              <a:t>satu</a:t>
            </a:r>
            <a:r>
              <a:rPr lang="fr-FR" sz="2400" dirty="0"/>
              <a:t> </a:t>
            </a:r>
            <a:r>
              <a:rPr lang="fr-FR" sz="2400" dirty="0" err="1"/>
              <a:t>keluaran</a:t>
            </a:r>
            <a:r>
              <a:rPr lang="fr-FR" sz="2400" dirty="0"/>
              <a:t> </a:t>
            </a:r>
            <a:r>
              <a:rPr lang="fr-FR" sz="2400" dirty="0" err="1"/>
              <a:t>langsung</a:t>
            </a:r>
            <a:r>
              <a:rPr lang="fr-FR" sz="2400" dirty="0"/>
              <a:t> dari proses </a:t>
            </a:r>
            <a:r>
              <a:rPr lang="fr-FR" sz="2400" dirty="0" err="1"/>
              <a:t>pendidikan</a:t>
            </a:r>
            <a:r>
              <a:rPr lang="fr-FR" sz="2400" dirty="0"/>
              <a:t> yang </a:t>
            </a:r>
            <a:r>
              <a:rPr lang="fr-FR" sz="2400" dirty="0" err="1"/>
              <a:t>dilakukan</a:t>
            </a:r>
            <a:r>
              <a:rPr lang="fr-FR" sz="2400" dirty="0"/>
              <a:t> </a:t>
            </a:r>
            <a:r>
              <a:rPr lang="fr-FR" sz="2400" dirty="0" err="1"/>
              <a:t>oleh</a:t>
            </a:r>
            <a:r>
              <a:rPr lang="fr-FR" sz="2400" dirty="0"/>
              <a:t> </a:t>
            </a:r>
            <a:r>
              <a:rPr lang="fr-FR" sz="2400" dirty="0" err="1"/>
              <a:t>perguruan</a:t>
            </a:r>
            <a:r>
              <a:rPr lang="fr-FR" sz="2400" dirty="0"/>
              <a:t> </a:t>
            </a:r>
            <a:r>
              <a:rPr lang="fr-FR" sz="2400" dirty="0" err="1"/>
              <a:t>tinggi</a:t>
            </a:r>
            <a:r>
              <a:rPr lang="fr-FR" sz="2400" dirty="0"/>
              <a:t>, </a:t>
            </a:r>
            <a:r>
              <a:rPr lang="fr-FR" sz="2400" dirty="0" err="1"/>
              <a:t>lulusan</a:t>
            </a:r>
            <a:r>
              <a:rPr lang="fr-FR" sz="2400" dirty="0"/>
              <a:t> yang </a:t>
            </a:r>
            <a:r>
              <a:rPr lang="fr-FR" sz="2400" dirty="0" err="1"/>
              <a:t>bermutu</a:t>
            </a:r>
            <a:r>
              <a:rPr lang="fr-FR" sz="2400" dirty="0"/>
              <a:t> </a:t>
            </a:r>
            <a:r>
              <a:rPr lang="fr-FR" sz="2400" dirty="0" err="1"/>
              <a:t>memiliki</a:t>
            </a:r>
            <a:r>
              <a:rPr lang="fr-FR" sz="2400" dirty="0"/>
              <a:t> </a:t>
            </a:r>
            <a:r>
              <a:rPr lang="fr-FR" sz="2400" dirty="0" err="1"/>
              <a:t>ciri</a:t>
            </a:r>
            <a:r>
              <a:rPr lang="fr-FR" sz="2400" dirty="0"/>
              <a:t> </a:t>
            </a:r>
            <a:r>
              <a:rPr lang="fr-FR" sz="2400" dirty="0" err="1"/>
              <a:t>penguasaan</a:t>
            </a:r>
            <a:r>
              <a:rPr lang="fr-FR" sz="2400" dirty="0"/>
              <a:t> </a:t>
            </a:r>
            <a:r>
              <a:rPr lang="fr-FR" sz="2400" dirty="0" err="1"/>
              <a:t>kompetensi</a:t>
            </a:r>
            <a:r>
              <a:rPr lang="fr-FR" sz="2400" dirty="0"/>
              <a:t> </a:t>
            </a:r>
            <a:r>
              <a:rPr lang="fr-FR" sz="2400" dirty="0" err="1"/>
              <a:t>akademik</a:t>
            </a:r>
            <a:r>
              <a:rPr lang="fr-FR" sz="2400" dirty="0"/>
              <a:t> </a:t>
            </a:r>
            <a:r>
              <a:rPr lang="fr-FR" sz="2400" dirty="0" err="1"/>
              <a:t>termasuk</a:t>
            </a:r>
            <a:r>
              <a:rPr lang="fr-FR" sz="2400" dirty="0"/>
              <a:t> </a:t>
            </a:r>
            <a:r>
              <a:rPr lang="fr-FR" sz="2400" i="1" dirty="0"/>
              <a:t>hard </a:t>
            </a:r>
            <a:r>
              <a:rPr lang="fr-FR" sz="2400" i="1" dirty="0" err="1"/>
              <a:t>skills</a:t>
            </a:r>
            <a:r>
              <a:rPr lang="fr-FR" sz="2400" dirty="0"/>
              <a:t> dan </a:t>
            </a:r>
            <a:r>
              <a:rPr lang="fr-FR" sz="2400" i="1" dirty="0"/>
              <a:t>soft </a:t>
            </a:r>
            <a:r>
              <a:rPr lang="fr-FR" sz="2400" i="1" dirty="0" err="1"/>
              <a:t>skills</a:t>
            </a:r>
            <a:r>
              <a:rPr lang="fr-FR" sz="2400" dirty="0"/>
              <a:t> </a:t>
            </a:r>
            <a:r>
              <a:rPr lang="fr-FR" sz="2400" dirty="0" err="1"/>
              <a:t>sebagaimana</a:t>
            </a:r>
            <a:r>
              <a:rPr lang="fr-FR" sz="2400" dirty="0"/>
              <a:t> </a:t>
            </a:r>
            <a:r>
              <a:rPr lang="fr-FR" sz="2400" dirty="0" err="1"/>
              <a:t>dinyatakan</a:t>
            </a:r>
            <a:r>
              <a:rPr lang="fr-FR" sz="2400" dirty="0"/>
              <a:t> </a:t>
            </a:r>
            <a:r>
              <a:rPr lang="fr-FR" sz="2400" dirty="0" err="1"/>
              <a:t>dalam</a:t>
            </a:r>
            <a:r>
              <a:rPr lang="fr-FR" sz="2400" dirty="0"/>
              <a:t> </a:t>
            </a:r>
            <a:r>
              <a:rPr lang="fr-FR" sz="2400" dirty="0" err="1"/>
              <a:t>sasaran</a:t>
            </a:r>
            <a:r>
              <a:rPr lang="fr-FR" sz="2400" dirty="0"/>
              <a:t> </a:t>
            </a:r>
            <a:r>
              <a:rPr lang="fr-FR" sz="2400" dirty="0" err="1"/>
              <a:t>mutu</a:t>
            </a:r>
            <a:r>
              <a:rPr lang="fr-FR" sz="2400" dirty="0"/>
              <a:t> </a:t>
            </a:r>
            <a:r>
              <a:rPr lang="fr-FR" sz="2400" dirty="0" err="1"/>
              <a:t>serta</a:t>
            </a:r>
            <a:r>
              <a:rPr lang="fr-FR" sz="2400" dirty="0"/>
              <a:t> </a:t>
            </a:r>
            <a:r>
              <a:rPr lang="fr-FR" sz="2400" dirty="0" err="1"/>
              <a:t>dibuktikan</a:t>
            </a:r>
            <a:r>
              <a:rPr lang="fr-FR" sz="2400" dirty="0"/>
              <a:t> </a:t>
            </a:r>
            <a:r>
              <a:rPr lang="fr-FR" sz="2400" dirty="0" err="1"/>
              <a:t>dengan</a:t>
            </a:r>
            <a:r>
              <a:rPr lang="fr-FR" sz="2400" dirty="0"/>
              <a:t> </a:t>
            </a:r>
            <a:r>
              <a:rPr lang="fr-FR" sz="2400" dirty="0" err="1"/>
              <a:t>kinerja</a:t>
            </a:r>
            <a:r>
              <a:rPr lang="fr-FR" sz="2400" dirty="0"/>
              <a:t> </a:t>
            </a:r>
            <a:r>
              <a:rPr lang="fr-FR" sz="2400" dirty="0" err="1"/>
              <a:t>lulusan</a:t>
            </a:r>
            <a:r>
              <a:rPr lang="fr-FR" sz="2400" dirty="0"/>
              <a:t> di </a:t>
            </a:r>
            <a:r>
              <a:rPr lang="fr-FR" sz="2400" dirty="0" err="1"/>
              <a:t>masyarakat</a:t>
            </a:r>
            <a:r>
              <a:rPr lang="fr-FR" sz="2400" dirty="0"/>
              <a:t> </a:t>
            </a:r>
            <a:r>
              <a:rPr lang="fr-FR" sz="2400" dirty="0" err="1"/>
              <a:t>sesuai</a:t>
            </a:r>
            <a:r>
              <a:rPr lang="fr-FR" sz="2400" dirty="0"/>
              <a:t> </a:t>
            </a:r>
            <a:r>
              <a:rPr lang="fr-FR" sz="2400" dirty="0" err="1"/>
              <a:t>dengan</a:t>
            </a:r>
            <a:r>
              <a:rPr lang="fr-FR" sz="2400" dirty="0"/>
              <a:t> </a:t>
            </a:r>
            <a:r>
              <a:rPr lang="fr-FR" sz="2400" dirty="0" err="1"/>
              <a:t>profesi</a:t>
            </a:r>
            <a:r>
              <a:rPr lang="fr-FR" sz="2400" dirty="0"/>
              <a:t> dan </a:t>
            </a:r>
            <a:r>
              <a:rPr lang="fr-FR" sz="2400" dirty="0" err="1"/>
              <a:t>bidang</a:t>
            </a:r>
            <a:r>
              <a:rPr lang="fr-FR" sz="2400" dirty="0"/>
              <a:t> </a:t>
            </a:r>
            <a:r>
              <a:rPr lang="fr-FR" sz="2400" dirty="0" err="1"/>
              <a:t>ilmu</a:t>
            </a:r>
            <a:r>
              <a:rPr lang="fr-FR" sz="2400" dirty="0"/>
              <a:t>.</a:t>
            </a:r>
            <a:endParaRPr lang="id-ID" sz="2400" dirty="0"/>
          </a:p>
          <a:p>
            <a:pPr>
              <a:buNone/>
            </a:pPr>
            <a:endParaRPr lang="id-ID"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3.1.1 SISTEM PENERIMAAN  MAHASISWA BARU DISUSUN SECARA LENGKAP (KEBIJAKAN, KRITERIA, PROSEDUR, INSTRUMEN, SISTEM PENGAMBILAN KEPUTUSAN) DAN KONSISTENSI PELAKSANAANNYA</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Kebijakan  penerimaan mahasiswa baru dituangkan dalam</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a:p>
            <a:r>
              <a:rPr lang="id-ID" sz="1600" dirty="0">
                <a:solidFill>
                  <a:schemeClr val="tx1"/>
                </a:solidFill>
                <a:latin typeface="Book Antiqua" pitchFamily="18" charset="0"/>
              </a:rPr>
              <a:t>Peraturan rektor</a:t>
            </a:r>
            <a:endParaRPr lang="en-US" sz="1600" dirty="0">
              <a:solidFill>
                <a:schemeClr val="tx1"/>
              </a:solidFill>
              <a:latin typeface="Book Antiqua" pitchFamily="18" charset="0"/>
            </a:endParaRP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Buku panduan </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Pola seleksi</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Pengambilan keputusan berdasarka</a:t>
            </a:r>
            <a:r>
              <a:rPr lang="en-US" sz="1600" dirty="0">
                <a:solidFill>
                  <a:schemeClr val="tx1"/>
                </a:solidFill>
                <a:latin typeface="Book Antiqua" pitchFamily="18" charset="0"/>
              </a:rPr>
              <a:t>n</a:t>
            </a:r>
            <a:r>
              <a:rPr lang="id-ID" sz="1600" dirty="0">
                <a:solidFill>
                  <a:schemeClr val="tx1"/>
                </a:solidFill>
                <a:latin typeface="Book Antiqua" pitchFamily="18" charset="0"/>
              </a:rPr>
              <a:t> pada rapat Panitia</a:t>
            </a:r>
            <a:r>
              <a:rPr lang="en-US" sz="1600" dirty="0">
                <a:solidFill>
                  <a:schemeClr val="tx1"/>
                </a:solidFill>
                <a:latin typeface="Book Antiqua" pitchFamily="18" charset="0"/>
              </a:rPr>
              <a:t> </a:t>
            </a:r>
            <a:r>
              <a:rPr lang="en-US" sz="1600" dirty="0" err="1">
                <a:solidFill>
                  <a:schemeClr val="tx1"/>
                </a:solidFill>
                <a:latin typeface="Book Antiqua" pitchFamily="18" charset="0"/>
              </a:rPr>
              <a:t>Penerimaan</a:t>
            </a:r>
            <a:r>
              <a:rPr lang="en-US" sz="1600" dirty="0">
                <a:solidFill>
                  <a:schemeClr val="tx1"/>
                </a:solidFill>
                <a:latin typeface="Book Antiqua" pitchFamily="18" charset="0"/>
              </a:rPr>
              <a:t> </a:t>
            </a:r>
            <a:r>
              <a:rPr lang="en-US" sz="1600" dirty="0" err="1">
                <a:solidFill>
                  <a:schemeClr val="tx1"/>
                </a:solidFill>
                <a:latin typeface="Book Antiqua" pitchFamily="18" charset="0"/>
              </a:rPr>
              <a:t>Mahasiswa</a:t>
            </a:r>
            <a:r>
              <a:rPr lang="en-US" sz="1600" dirty="0">
                <a:solidFill>
                  <a:schemeClr val="tx1"/>
                </a:solidFill>
                <a:latin typeface="Book Antiqua" pitchFamily="18" charset="0"/>
              </a:rPr>
              <a:t> </a:t>
            </a:r>
            <a:r>
              <a:rPr lang="en-US" sz="1600" dirty="0" err="1">
                <a:solidFill>
                  <a:schemeClr val="tx1"/>
                </a:solidFill>
                <a:latin typeface="Book Antiqua" pitchFamily="18" charset="0"/>
              </a:rPr>
              <a:t>Baru</a:t>
            </a:r>
            <a:r>
              <a:rPr lang="id-ID" sz="1600" dirty="0">
                <a:solidFill>
                  <a:schemeClr val="tx1"/>
                </a:solidFill>
                <a:latin typeface="Book Antiqua" pitchFamily="18" charset="0"/>
              </a:rPr>
              <a:t> </a:t>
            </a:r>
            <a:r>
              <a:rPr lang="en-US" sz="1600" dirty="0">
                <a:solidFill>
                  <a:schemeClr val="tx1"/>
                </a:solidFill>
                <a:latin typeface="Book Antiqua" pitchFamily="18" charset="0"/>
              </a:rPr>
              <a:t>(</a:t>
            </a:r>
            <a:r>
              <a:rPr lang="id-ID" sz="1600" dirty="0">
                <a:solidFill>
                  <a:schemeClr val="tx1"/>
                </a:solidFill>
                <a:latin typeface="Book Antiqua" pitchFamily="18" charset="0"/>
              </a:rPr>
              <a:t>PMB</a:t>
            </a:r>
            <a:r>
              <a:rPr lang="en-US" sz="1600" dirty="0">
                <a:solidFill>
                  <a:schemeClr val="tx1"/>
                </a:solidFill>
                <a:latin typeface="Book Antiqua" pitchFamily="18" charset="0"/>
              </a:rPr>
              <a:t>)</a:t>
            </a:r>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id-ID" sz="1700" b="1" dirty="0">
                <a:solidFill>
                  <a:schemeClr val="tx1"/>
                </a:solidFill>
                <a:latin typeface="Arial" pitchFamily="34" charset="0"/>
                <a:cs typeface="Arial" pitchFamily="34" charset="0"/>
              </a:rPr>
              <a:t>Point (4)</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Dokumen mutu penerimaan mahasiswa baru yang memuat unsur-unsur berikut:</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(1)  Kebijakan/ pendekatan penerimaan mahasiswa baru</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(2)  kriteria penerimaan mahasiswa baru </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(3)  prosedur penerimaan mahasiswa baru</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(4)  instrumen; penerimaan mahasiswa baru </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(5)  sistem pengambilan keputusan</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dan dilaksanakan dengan konsisten.</a:t>
            </a:r>
            <a:endParaRPr lang="id-ID" sz="1700" dirty="0">
              <a:latin typeface="Arial" pitchFamily="34" charset="0"/>
              <a:cs typeface="Arial" pitchFamily="34" charset="0"/>
            </a:endParaRPr>
          </a:p>
          <a:p>
            <a:pPr lvl="0">
              <a:spcBef>
                <a:spcPts val="0"/>
              </a:spcBef>
              <a:buClrTx/>
              <a:buSzTx/>
              <a:buNone/>
              <a:defRPr/>
            </a:pPr>
            <a:endParaRPr lang="id-ID" sz="17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700" b="1" dirty="0">
                <a:solidFill>
                  <a:schemeClr val="tx1"/>
                </a:solidFill>
                <a:latin typeface="Arial" pitchFamily="34" charset="0"/>
                <a:ea typeface="Times New Roman"/>
                <a:cs typeface="Arial" pitchFamily="34" charset="0"/>
                <a:sym typeface="Wingdings" pitchFamily="2" charset="2"/>
              </a:rPr>
              <a:t>Point </a:t>
            </a:r>
            <a:r>
              <a:rPr lang="id-ID" sz="1700" b="1" dirty="0">
                <a:solidFill>
                  <a:schemeClr val="tx1"/>
                </a:solidFill>
                <a:latin typeface="Arial" pitchFamily="34" charset="0"/>
                <a:ea typeface="Times New Roman"/>
                <a:cs typeface="Arial" pitchFamily="34" charset="0"/>
              </a:rPr>
              <a:t>(3)</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Dokumen mutu penerimaan mahasiswa baru yang memuat unsur-unsur berikut:</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(1)  Kebijakan/ pendekatan penerimaan mahasiswa baru</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(2)  kriteria penerimaan mahasiswa baru </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(3)  prosedur penerimaan mahasiswa baru</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(4)  instrumen penerimaan mahasiswa baru</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(5)  sistem pengambilan keputusan</a:t>
            </a:r>
          </a:p>
          <a:p>
            <a:pPr lvl="0">
              <a:spcBef>
                <a:spcPts val="0"/>
              </a:spcBef>
              <a:buClrTx/>
              <a:buSzTx/>
              <a:buNone/>
              <a:defRPr/>
            </a:pPr>
            <a:r>
              <a:rPr lang="id-ID" sz="1700" dirty="0">
                <a:solidFill>
                  <a:srgbClr val="000000"/>
                </a:solidFill>
                <a:latin typeface="Arial" pitchFamily="34" charset="0"/>
                <a:ea typeface="Times New Roman"/>
                <a:cs typeface="Arial" pitchFamily="34" charset="0"/>
              </a:rPr>
              <a:t>	tetapi hanya empat diantaranya yang dilaksanakan secara konsisten.</a:t>
            </a:r>
            <a:endParaRPr lang="id-ID" sz="1700" dirty="0">
              <a:latin typeface="Arial" pitchFamily="34" charset="0"/>
              <a:cs typeface="Arial" pitchFamily="34" charset="0"/>
            </a:endParaRPr>
          </a:p>
          <a:p>
            <a:pPr>
              <a:spcBef>
                <a:spcPts val="0"/>
              </a:spcBef>
              <a:buNone/>
            </a:pPr>
            <a:endParaRPr lang="id-ID" sz="1700" dirty="0">
              <a:solidFill>
                <a:schemeClr val="tx1"/>
              </a:solidFill>
              <a:latin typeface="Arial" pitchFamily="34" charset="0"/>
              <a:cs typeface="Arial" pitchFamily="34" charset="0"/>
            </a:endParaRPr>
          </a:p>
          <a:p>
            <a:pPr>
              <a:spcBef>
                <a:spcPts val="0"/>
              </a:spcBef>
            </a:pPr>
            <a:endParaRPr lang="id-ID" sz="1700" dirty="0">
              <a:latin typeface="Arial" pitchFamily="34" charset="0"/>
              <a:cs typeface="Arial" pitchFamily="34" charset="0"/>
            </a:endParaRPr>
          </a:p>
        </p:txBody>
      </p:sp>
      <p:sp>
        <p:nvSpPr>
          <p:cNvPr id="6" name="Rectangle 5"/>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3.1.1 SISTEM PENERIMAAN  MAHASISWA BARU DISUSUN SECARA LENGKAP (KEBIJAKAN, KRITERIA, PROSEDUR, INSTRUMEN, SISTEM PENGAMBILAN KEPUTUSAN) DAN KONSISTENSI PELAKSANAANNYA</a:t>
            </a:r>
          </a:p>
        </p:txBody>
      </p:sp>
      <p:sp>
        <p:nvSpPr>
          <p:cNvPr id="16" name="Rectangle 15"/>
          <p:cNvSpPr/>
          <p:nvPr/>
        </p:nvSpPr>
        <p:spPr>
          <a:xfrm>
            <a:off x="7162800" y="1524000"/>
            <a:ext cx="19812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Kebijakan  penerimaan mahasiswa baru dituangkan dalam</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a:p>
            <a:r>
              <a:rPr lang="id-ID" sz="1600" dirty="0">
                <a:solidFill>
                  <a:schemeClr val="tx1"/>
                </a:solidFill>
                <a:latin typeface="Book Antiqua" pitchFamily="18" charset="0"/>
              </a:rPr>
              <a:t>Peraturan rektor</a:t>
            </a:r>
            <a:endParaRPr lang="en-US" sz="1600" dirty="0">
              <a:solidFill>
                <a:schemeClr val="tx1"/>
              </a:solidFill>
              <a:latin typeface="Book Antiqua" pitchFamily="18" charset="0"/>
            </a:endParaRP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Buku panduan </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Pola seleksi</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Pengambilan keputusan berdasarka</a:t>
            </a:r>
            <a:r>
              <a:rPr lang="en-US" sz="1600" dirty="0">
                <a:solidFill>
                  <a:schemeClr val="tx1"/>
                </a:solidFill>
                <a:latin typeface="Book Antiqua" pitchFamily="18" charset="0"/>
              </a:rPr>
              <a:t>n</a:t>
            </a:r>
            <a:r>
              <a:rPr lang="id-ID" sz="1600" dirty="0">
                <a:solidFill>
                  <a:schemeClr val="tx1"/>
                </a:solidFill>
                <a:latin typeface="Book Antiqua" pitchFamily="18" charset="0"/>
              </a:rPr>
              <a:t> pada rapat Panitia</a:t>
            </a:r>
            <a:r>
              <a:rPr lang="en-US" sz="1600" dirty="0">
                <a:solidFill>
                  <a:schemeClr val="tx1"/>
                </a:solidFill>
                <a:latin typeface="Book Antiqua" pitchFamily="18" charset="0"/>
              </a:rPr>
              <a:t> </a:t>
            </a:r>
            <a:r>
              <a:rPr lang="en-US" sz="1600" dirty="0" err="1">
                <a:solidFill>
                  <a:schemeClr val="tx1"/>
                </a:solidFill>
                <a:latin typeface="Book Antiqua" pitchFamily="18" charset="0"/>
              </a:rPr>
              <a:t>Penerimaan</a:t>
            </a:r>
            <a:r>
              <a:rPr lang="en-US" sz="1600" dirty="0">
                <a:solidFill>
                  <a:schemeClr val="tx1"/>
                </a:solidFill>
                <a:latin typeface="Book Antiqua" pitchFamily="18" charset="0"/>
              </a:rPr>
              <a:t> </a:t>
            </a:r>
            <a:r>
              <a:rPr lang="en-US" sz="1600" dirty="0" err="1">
                <a:solidFill>
                  <a:schemeClr val="tx1"/>
                </a:solidFill>
                <a:latin typeface="Book Antiqua" pitchFamily="18" charset="0"/>
              </a:rPr>
              <a:t>Mahasiswa</a:t>
            </a:r>
            <a:r>
              <a:rPr lang="en-US" sz="1600" dirty="0">
                <a:solidFill>
                  <a:schemeClr val="tx1"/>
                </a:solidFill>
                <a:latin typeface="Book Antiqua" pitchFamily="18" charset="0"/>
              </a:rPr>
              <a:t> </a:t>
            </a:r>
            <a:r>
              <a:rPr lang="en-US" sz="1600" dirty="0" err="1">
                <a:solidFill>
                  <a:schemeClr val="tx1"/>
                </a:solidFill>
                <a:latin typeface="Book Antiqua" pitchFamily="18" charset="0"/>
              </a:rPr>
              <a:t>Baru</a:t>
            </a:r>
            <a:r>
              <a:rPr lang="id-ID" sz="1600" dirty="0">
                <a:solidFill>
                  <a:schemeClr val="tx1"/>
                </a:solidFill>
                <a:latin typeface="Book Antiqua" pitchFamily="18" charset="0"/>
              </a:rPr>
              <a:t> </a:t>
            </a:r>
            <a:r>
              <a:rPr lang="en-US" sz="1600" dirty="0">
                <a:solidFill>
                  <a:schemeClr val="tx1"/>
                </a:solidFill>
                <a:latin typeface="Book Antiqua" pitchFamily="18" charset="0"/>
              </a:rPr>
              <a:t>(</a:t>
            </a:r>
            <a:r>
              <a:rPr lang="id-ID" sz="1600" dirty="0">
                <a:solidFill>
                  <a:schemeClr val="tx1"/>
                </a:solidFill>
                <a:latin typeface="Book Antiqua" pitchFamily="18" charset="0"/>
              </a:rPr>
              <a:t>PMB</a:t>
            </a:r>
            <a:r>
              <a:rPr lang="en-US" sz="1600" dirty="0">
                <a:solidFill>
                  <a:schemeClr val="tx1"/>
                </a:solidFill>
                <a:latin typeface="Book Antiqua" pitchFamily="18" charset="0"/>
              </a:rPr>
              <a:t>)</a:t>
            </a:r>
            <a:endParaRPr lang="id-ID" sz="1600" dirty="0">
              <a:solidFill>
                <a:schemeClr val="tx1"/>
              </a:solidFill>
              <a:latin typeface="Book Antiqua" pitchFamily="18" charset="0"/>
            </a:endParaRPr>
          </a:p>
        </p:txBody>
      </p:sp>
      <p:sp>
        <p:nvSpPr>
          <p:cNvPr id="18" name="Content Placeholder 17"/>
          <p:cNvSpPr>
            <a:spLocks noGrp="1"/>
          </p:cNvSpPr>
          <p:nvPr>
            <p:ph idx="1"/>
          </p:nvPr>
        </p:nvSpPr>
        <p:spPr>
          <a:xfrm>
            <a:off x="0" y="1524000"/>
            <a:ext cx="7162800" cy="5334000"/>
          </a:xfrm>
          <a:solidFill>
            <a:schemeClr val="bg1"/>
          </a:solidFill>
        </p:spPr>
        <p:txBody>
          <a:bodyPr>
            <a:noAutofit/>
          </a:bodyPr>
          <a:lstStyle/>
          <a:p>
            <a:pPr lvl="0">
              <a:spcBef>
                <a:spcPts val="0"/>
              </a:spcBef>
              <a:buClrTx/>
              <a:buSzTx/>
              <a:buFont typeface="Wingdings"/>
              <a:buChar char="à"/>
              <a:defRPr/>
            </a:pPr>
            <a:r>
              <a:rPr lang="en-US" sz="1700" b="1" dirty="0">
                <a:solidFill>
                  <a:schemeClr val="tx1"/>
                </a:solidFill>
                <a:latin typeface="Arial" pitchFamily="34" charset="0"/>
                <a:cs typeface="Arial" pitchFamily="34" charset="0"/>
              </a:rPr>
              <a:t>Point (2)</a:t>
            </a: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Dokumen mutu penerimaan mahasiswa baru yang memuat unsur-unsur berikut:</a:t>
            </a:r>
            <a:endParaRPr lang="en-US" sz="1700" dirty="0">
              <a:solidFill>
                <a:schemeClr val="tx1"/>
              </a:solidFill>
              <a:latin typeface="Times New Roman"/>
              <a:ea typeface="Times New Roman"/>
            </a:endParaRPr>
          </a:p>
          <a:p>
            <a:pPr lvl="0">
              <a:spcBef>
                <a:spcPts val="0"/>
              </a:spcBef>
              <a:buClrTx/>
              <a:buSzTx/>
              <a:buNone/>
              <a:defRPr/>
            </a:pPr>
            <a:r>
              <a:rPr lang="en-US" sz="1700" dirty="0">
                <a:solidFill>
                  <a:srgbClr val="000000"/>
                </a:solidFill>
                <a:latin typeface="Arial"/>
                <a:ea typeface="Times New Roman"/>
              </a:rPr>
              <a:t>	(1)  </a:t>
            </a:r>
            <a:r>
              <a:rPr lang="id-ID" sz="1700" dirty="0">
                <a:solidFill>
                  <a:srgbClr val="000000"/>
                </a:solidFill>
                <a:latin typeface="Arial"/>
                <a:ea typeface="Times New Roman"/>
              </a:rPr>
              <a:t>Kebijakan/ pendekatan penerimaan mahasiswa baru</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(2)  </a:t>
            </a:r>
            <a:r>
              <a:rPr lang="id-ID" sz="1700" dirty="0">
                <a:solidFill>
                  <a:srgbClr val="000000"/>
                </a:solidFill>
                <a:latin typeface="Arial"/>
                <a:ea typeface="Times New Roman"/>
              </a:rPr>
              <a:t>kriteria penerimaan mahasiswa baru </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(3)  </a:t>
            </a:r>
            <a:r>
              <a:rPr lang="id-ID" sz="1700" dirty="0">
                <a:solidFill>
                  <a:srgbClr val="000000"/>
                </a:solidFill>
                <a:latin typeface="Arial"/>
                <a:ea typeface="Times New Roman"/>
              </a:rPr>
              <a:t>prosedur penerimaan mahasiswa baru</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(4)  </a:t>
            </a:r>
            <a:r>
              <a:rPr lang="id-ID" sz="1700" dirty="0">
                <a:solidFill>
                  <a:srgbClr val="000000"/>
                </a:solidFill>
                <a:latin typeface="Arial"/>
                <a:ea typeface="Times New Roman"/>
              </a:rPr>
              <a:t>instrumen penerimaan mahasiswa baru</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(5)  </a:t>
            </a:r>
            <a:r>
              <a:rPr lang="id-ID" sz="1700" dirty="0">
                <a:solidFill>
                  <a:srgbClr val="000000"/>
                </a:solidFill>
                <a:latin typeface="Arial"/>
                <a:ea typeface="Times New Roman"/>
              </a:rPr>
              <a:t>sistem pengambilan keputusan</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a:t>
            </a:r>
            <a:r>
              <a:rPr lang="id-ID" sz="1700" dirty="0">
                <a:solidFill>
                  <a:srgbClr val="000000"/>
                </a:solidFill>
                <a:latin typeface="Arial"/>
                <a:ea typeface="Times New Roman"/>
              </a:rPr>
              <a:t>tetapi hanya tiga yang dilaksanakan secara konsisten.</a:t>
            </a:r>
            <a:endParaRPr lang="en-US" sz="1700" dirty="0">
              <a:solidFill>
                <a:schemeClr val="tx1"/>
              </a:solidFill>
            </a:endParaRPr>
          </a:p>
          <a:p>
            <a:pPr lvl="0">
              <a:spcBef>
                <a:spcPts val="0"/>
              </a:spcBef>
              <a:buClrTx/>
              <a:buSzTx/>
              <a:buNone/>
              <a:defRPr/>
            </a:pPr>
            <a:endParaRPr lang="en-US" sz="1700" b="1" dirty="0">
              <a:solidFill>
                <a:schemeClr val="tx1"/>
              </a:solidFill>
              <a:latin typeface="Arial" pitchFamily="34" charset="0"/>
              <a:cs typeface="Arial" pitchFamily="34" charset="0"/>
            </a:endParaRPr>
          </a:p>
          <a:p>
            <a:pPr lvl="0">
              <a:spcBef>
                <a:spcPts val="0"/>
              </a:spcBef>
              <a:buClrTx/>
              <a:buSzTx/>
              <a:buFont typeface="Wingdings"/>
              <a:buChar char="à"/>
              <a:defRPr/>
            </a:pPr>
            <a:r>
              <a:rPr lang="en-US" sz="1700" b="1" dirty="0">
                <a:solidFill>
                  <a:schemeClr val="tx1"/>
                </a:solidFill>
                <a:latin typeface="Arial" pitchFamily="34" charset="0"/>
                <a:cs typeface="Arial" pitchFamily="34" charset="0"/>
              </a:rPr>
              <a:t>Point (1)</a:t>
            </a: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Dokumen mutu penerimaan mahasiswa baru yang memuat unsur-unsur berikut:</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(1)  </a:t>
            </a:r>
            <a:r>
              <a:rPr lang="id-ID" sz="1700" dirty="0">
                <a:solidFill>
                  <a:srgbClr val="000000"/>
                </a:solidFill>
                <a:latin typeface="Arial"/>
                <a:ea typeface="Times New Roman"/>
              </a:rPr>
              <a:t>Kebijakan/ pendekatan penerimaan mahasiswa baru</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(2)  </a:t>
            </a:r>
            <a:r>
              <a:rPr lang="id-ID" sz="1700" dirty="0">
                <a:solidFill>
                  <a:srgbClr val="000000"/>
                </a:solidFill>
                <a:latin typeface="Arial"/>
                <a:ea typeface="Times New Roman"/>
              </a:rPr>
              <a:t>kriteria penerimaan mahasiswa baru </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(3)  </a:t>
            </a:r>
            <a:r>
              <a:rPr lang="id-ID" sz="1700" dirty="0">
                <a:solidFill>
                  <a:srgbClr val="000000"/>
                </a:solidFill>
                <a:latin typeface="Arial"/>
                <a:ea typeface="Times New Roman"/>
              </a:rPr>
              <a:t>prosedur penerimaan mahasiswa baru</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(4)  </a:t>
            </a:r>
            <a:r>
              <a:rPr lang="id-ID" sz="1700" dirty="0">
                <a:solidFill>
                  <a:srgbClr val="000000"/>
                </a:solidFill>
                <a:latin typeface="Arial"/>
                <a:ea typeface="Times New Roman"/>
              </a:rPr>
              <a:t>instrumen penerimaan mahasiswa baru</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(5)  </a:t>
            </a:r>
            <a:r>
              <a:rPr lang="id-ID" sz="1700" dirty="0">
                <a:solidFill>
                  <a:srgbClr val="000000"/>
                </a:solidFill>
                <a:latin typeface="Arial"/>
                <a:ea typeface="Times New Roman"/>
              </a:rPr>
              <a:t>sistem pengambilan keputusan</a:t>
            </a:r>
            <a:endParaRPr lang="en-US" sz="1700" dirty="0">
              <a:solidFill>
                <a:schemeClr val="tx1"/>
              </a:solidFill>
              <a:latin typeface="Times New Roman"/>
              <a:ea typeface="Times New Roman"/>
            </a:endParaRPr>
          </a:p>
          <a:p>
            <a:pPr lvl="0">
              <a:spcBef>
                <a:spcPts val="0"/>
              </a:spcBef>
              <a:buClrTx/>
              <a:buSzTx/>
              <a:buNone/>
              <a:defRPr/>
            </a:pPr>
            <a:r>
              <a:rPr lang="en-US" sz="1700" dirty="0">
                <a:solidFill>
                  <a:schemeClr val="tx1"/>
                </a:solidFill>
                <a:latin typeface="Times New Roman"/>
                <a:ea typeface="Times New Roman"/>
              </a:rPr>
              <a:t>	</a:t>
            </a:r>
            <a:r>
              <a:rPr lang="id-ID" sz="1700" dirty="0">
                <a:solidFill>
                  <a:srgbClr val="000000"/>
                </a:solidFill>
                <a:latin typeface="Arial"/>
                <a:ea typeface="Times New Roman"/>
              </a:rPr>
              <a:t>tetapi kurang atau sama dengan dua yang dilaksanakan dengan konsisten.</a:t>
            </a:r>
            <a:endParaRPr lang="en-US" sz="1700" b="1" dirty="0">
              <a:solidFill>
                <a:schemeClr val="tx1"/>
              </a:solidFill>
              <a:latin typeface="Arial" pitchFamily="34" charset="0"/>
              <a:cs typeface="Arial" pitchFamily="34" charset="0"/>
            </a:endParaRPr>
          </a:p>
          <a:p>
            <a:pPr>
              <a:spcBef>
                <a:spcPts val="0"/>
              </a:spcBef>
              <a:buClrTx/>
              <a:buSzTx/>
              <a:buNone/>
              <a:defRPr/>
            </a:pPr>
            <a:r>
              <a:rPr lang="en-US" sz="1700" dirty="0">
                <a:solidFill>
                  <a:schemeClr val="tx1"/>
                </a:solidFill>
                <a:latin typeface="Arial" pitchFamily="34" charset="0"/>
                <a:ea typeface="Times New Roman"/>
                <a:cs typeface="Arial" pitchFamily="34" charset="0"/>
              </a:rPr>
              <a:t>	</a:t>
            </a:r>
            <a:endParaRPr lang="en-US" sz="1700" dirty="0">
              <a:solidFill>
                <a:schemeClr val="tx1"/>
              </a:solidFill>
              <a:latin typeface="Arial" pitchFamily="34" charset="0"/>
              <a:cs typeface="Arial" pitchFamily="34" charset="0"/>
            </a:endParaRPr>
          </a:p>
          <a:p>
            <a:pPr>
              <a:spcBef>
                <a:spcPts val="0"/>
              </a:spcBef>
              <a:buNone/>
            </a:pPr>
            <a:endParaRPr lang="en-US" sz="1700" dirty="0">
              <a:solidFill>
                <a:schemeClr val="tx1"/>
              </a:solidFill>
              <a:latin typeface="Arial" pitchFamily="34" charset="0"/>
              <a:cs typeface="Arial" pitchFamily="34" charset="0"/>
            </a:endParaRPr>
          </a:p>
          <a:p>
            <a:pPr>
              <a:spcBef>
                <a:spcPts val="0"/>
              </a:spcBef>
            </a:pPr>
            <a:endParaRPr lang="en-US" sz="1700" dirty="0"/>
          </a:p>
        </p:txBody>
      </p:sp>
      <p:sp>
        <p:nvSpPr>
          <p:cNvPr id="7" name="Rectangle 6"/>
          <p:cNvSpPr/>
          <p:nvPr/>
        </p:nvSpPr>
        <p:spPr>
          <a:xfrm>
            <a:off x="7010400" y="0"/>
            <a:ext cx="2133600" cy="1524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p>
          <a:p>
            <a:pPr algn="ctr"/>
            <a:r>
              <a:rPr lang="id-ID" dirty="0"/>
              <a:t> </a:t>
            </a:r>
            <a:r>
              <a:rPr lang="id-ID" b="1" dirty="0">
                <a:solidFill>
                  <a:srgbClr val="FFFF00"/>
                </a:solidFill>
              </a:rPr>
              <a:t>0,82</a:t>
            </a:r>
            <a:endParaRPr lang="id-ID" dirty="0"/>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125000"/>
              </a:schemeClr>
              <a:schemeClr val="phClr">
                <a:tint val="92000"/>
                <a:shade val="70000"/>
                <a:satMod val="110000"/>
              </a:schemeClr>
            </a:duotone>
          </a:blip>
          <a:tile tx="0" ty="0" sx="22000" sy="2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E736489A-00C3-4E0A-AAA8-D4D3127BA5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1540</TotalTime>
  <Words>2489</Words>
  <Application>Microsoft Office PowerPoint</Application>
  <PresentationFormat>On-screen Show (4:3)</PresentationFormat>
  <Paragraphs>744</Paragraphs>
  <Slides>47</Slides>
  <Notes>0</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61" baseType="lpstr">
      <vt:lpstr>Aharoni</vt:lpstr>
      <vt:lpstr>Arial</vt:lpstr>
      <vt:lpstr>Arial Narrow</vt:lpstr>
      <vt:lpstr>Bauhaus 93</vt:lpstr>
      <vt:lpstr>Book Antiqua</vt:lpstr>
      <vt:lpstr>Calibri</vt:lpstr>
      <vt:lpstr>Cambria</vt:lpstr>
      <vt:lpstr>Times New Roman</vt:lpstr>
      <vt:lpstr>Tw Cen MT</vt:lpstr>
      <vt:lpstr>Tw Cen MT Condensed</vt:lpstr>
      <vt:lpstr>Wingdings</vt:lpstr>
      <vt:lpstr>Wingdings 3</vt:lpstr>
      <vt:lpstr>Integral</vt:lpstr>
      <vt:lpstr>Document</vt:lpstr>
      <vt:lpstr>PowerPoint Presentation</vt:lpstr>
      <vt:lpstr>PowerPoint Presentation</vt:lpstr>
      <vt:lpstr>PowerPoint Presentation</vt:lpstr>
      <vt:lpstr>Rambu-rambu STANDAR 3 :Mahasiswa dan lulusan </vt:lpstr>
      <vt:lpstr>Rambu-rambu STANDAR 3 :Mahasiswa dan lulusan </vt:lpstr>
      <vt:lpstr>Rambu-rambu STANDAR 3 :Mahasiswa dan lulusan </vt:lpstr>
      <vt:lpstr>Rambu-rambu STANDAR 3 :Mahasiswa dan lulusan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Kejelasan,  kerealistikan, dan keterkaitan antar visi, misi, tujuan dan sasaran perguruan tinggi, dan pemangku kepentingan yang terlibat.</dc:title>
  <dc:creator>BP UII</dc:creator>
  <cp:lastModifiedBy>Pupung</cp:lastModifiedBy>
  <cp:revision>250</cp:revision>
  <dcterms:created xsi:type="dcterms:W3CDTF">2013-04-29T02:58:39Z</dcterms:created>
  <dcterms:modified xsi:type="dcterms:W3CDTF">2016-11-09T14:00:43Z</dcterms:modified>
</cp:coreProperties>
</file>