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44" r:id="rId2"/>
  </p:sldMasterIdLst>
  <p:handoutMasterIdLst>
    <p:handoutMasterId r:id="rId39"/>
  </p:handoutMasterIdLst>
  <p:sldIdLst>
    <p:sldId id="598" r:id="rId3"/>
    <p:sldId id="599" r:id="rId4"/>
    <p:sldId id="600" r:id="rId5"/>
    <p:sldId id="607" r:id="rId6"/>
    <p:sldId id="608" r:id="rId7"/>
    <p:sldId id="610" r:id="rId8"/>
    <p:sldId id="611" r:id="rId9"/>
    <p:sldId id="296" r:id="rId10"/>
    <p:sldId id="575" r:id="rId11"/>
    <p:sldId id="574" r:id="rId12"/>
    <p:sldId id="576" r:id="rId13"/>
    <p:sldId id="578" r:id="rId14"/>
    <p:sldId id="579" r:id="rId15"/>
    <p:sldId id="577" r:id="rId16"/>
    <p:sldId id="580" r:id="rId17"/>
    <p:sldId id="581" r:id="rId18"/>
    <p:sldId id="582" r:id="rId19"/>
    <p:sldId id="583" r:id="rId20"/>
    <p:sldId id="584" r:id="rId21"/>
    <p:sldId id="585" r:id="rId22"/>
    <p:sldId id="588" r:id="rId23"/>
    <p:sldId id="587" r:id="rId24"/>
    <p:sldId id="589" r:id="rId25"/>
    <p:sldId id="590" r:id="rId26"/>
    <p:sldId id="594" r:id="rId27"/>
    <p:sldId id="591" r:id="rId28"/>
    <p:sldId id="595" r:id="rId29"/>
    <p:sldId id="592" r:id="rId30"/>
    <p:sldId id="596" r:id="rId31"/>
    <p:sldId id="593" r:id="rId32"/>
    <p:sldId id="597" r:id="rId33"/>
    <p:sldId id="613" r:id="rId34"/>
    <p:sldId id="604" r:id="rId35"/>
    <p:sldId id="615" r:id="rId36"/>
    <p:sldId id="616" r:id="rId37"/>
    <p:sldId id="618" r:id="rId38"/>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FF99"/>
    <a:srgbClr val="FF33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varScale="1">
        <p:scale>
          <a:sx n="68" d="100"/>
          <a:sy n="68" d="100"/>
        </p:scale>
        <p:origin x="144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231A3C22-AD9D-4248-90FC-1F17451F89A9}" type="datetimeFigureOut">
              <a:rPr lang="id-ID" smtClean="0"/>
              <a:pPr/>
              <a:t>09/11/2016</a:t>
            </a:fld>
            <a:endParaRPr lang="id-ID"/>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B28ECDC6-D568-4BD8-9AD0-19A712AF6D17}"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4DC4D39-074C-42DD-A250-CE7BE05C200E}" type="datetimeFigureOut">
              <a:rPr lang="en-US" smtClean="0"/>
              <a:pPr/>
              <a:t>11/9/2016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AD13EC7-88C5-4D3E-A5CE-CA4AF2A7EA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4DC4D39-074C-42DD-A250-CE7BE05C200E}"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4DC4D39-074C-42DD-A250-CE7BE05C200E}"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AD13EC7-88C5-4D3E-A5CE-CA4AF2A7EA7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DC4D39-074C-42DD-A250-CE7BE05C200E}"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DC4D39-074C-42DD-A250-CE7BE05C200E}"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C4D39-074C-42DD-A250-CE7BE05C200E}" type="datetimeFigureOut">
              <a:rPr lang="en-US" smtClean="0"/>
              <a:pPr/>
              <a:t>11/9/2016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13EC7-88C5-4D3E-A5CE-CA4AF2A7EA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4DC4D39-074C-42DD-A250-CE7BE05C200E}" type="datetimeFigureOut">
              <a:rPr lang="en-US" smtClean="0"/>
              <a:pPr/>
              <a:t>11/9/2016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D13EC7-88C5-4D3E-A5CE-CA4AF2A7EA7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70"/>
          <p:cNvGrpSpPr>
            <a:grpSpLocks/>
          </p:cNvGrpSpPr>
          <p:nvPr/>
        </p:nvGrpSpPr>
        <p:grpSpPr bwMode="auto">
          <a:xfrm>
            <a:off x="4191000" y="2783766"/>
            <a:ext cx="1219199" cy="1295400"/>
            <a:chOff x="3379" y="1026"/>
            <a:chExt cx="709" cy="660"/>
          </a:xfrm>
        </p:grpSpPr>
        <p:grpSp>
          <p:nvGrpSpPr>
            <p:cNvPr id="3" name="Group 264"/>
            <p:cNvGrpSpPr>
              <a:grpSpLocks/>
            </p:cNvGrpSpPr>
            <p:nvPr/>
          </p:nvGrpSpPr>
          <p:grpSpPr bwMode="auto">
            <a:xfrm>
              <a:off x="3379" y="1026"/>
              <a:ext cx="709" cy="455"/>
              <a:chOff x="3243" y="845"/>
              <a:chExt cx="709" cy="455"/>
            </a:xfrm>
          </p:grpSpPr>
          <p:grpSp>
            <p:nvGrpSpPr>
              <p:cNvPr id="4" name="Group 205"/>
              <p:cNvGrpSpPr>
                <a:grpSpLocks/>
              </p:cNvGrpSpPr>
              <p:nvPr/>
            </p:nvGrpSpPr>
            <p:grpSpPr bwMode="auto">
              <a:xfrm>
                <a:off x="3243" y="890"/>
                <a:ext cx="709" cy="410"/>
                <a:chOff x="885" y="698"/>
                <a:chExt cx="3990" cy="2376"/>
              </a:xfrm>
            </p:grpSpPr>
            <p:sp>
              <p:nvSpPr>
                <p:cNvPr id="55" name="Freeform 206"/>
                <p:cNvSpPr>
                  <a:spLocks/>
                </p:cNvSpPr>
                <p:nvPr/>
              </p:nvSpPr>
              <p:spPr bwMode="auto">
                <a:xfrm>
                  <a:off x="885" y="698"/>
                  <a:ext cx="3990" cy="2260"/>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chemeClr val="accent2"/>
                </a:solidFill>
                <a:ln w="9525">
                  <a:solidFill>
                    <a:schemeClr val="accent2"/>
                  </a:solidFill>
                  <a:round/>
                  <a:headEnd/>
                  <a:tailEnd/>
                </a:ln>
              </p:spPr>
              <p:txBody>
                <a:bodyPr/>
                <a:lstStyle/>
                <a:p>
                  <a:endParaRPr lang="id-ID"/>
                </a:p>
              </p:txBody>
            </p:sp>
            <p:sp>
              <p:nvSpPr>
                <p:cNvPr id="56" name="Freeform 207"/>
                <p:cNvSpPr>
                  <a:spLocks/>
                </p:cNvSpPr>
                <p:nvPr/>
              </p:nvSpPr>
              <p:spPr bwMode="auto">
                <a:xfrm>
                  <a:off x="1004" y="830"/>
                  <a:ext cx="3755" cy="1979"/>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rgbClr val="3FD6FF"/>
                </a:solidFill>
                <a:ln w="9525">
                  <a:noFill/>
                  <a:round/>
                  <a:headEnd/>
                  <a:tailEnd/>
                </a:ln>
              </p:spPr>
              <p:txBody>
                <a:bodyPr/>
                <a:lstStyle/>
                <a:p>
                  <a:endParaRPr lang="id-ID"/>
                </a:p>
              </p:txBody>
            </p:sp>
            <p:grpSp>
              <p:nvGrpSpPr>
                <p:cNvPr id="5" name="Group 208"/>
                <p:cNvGrpSpPr>
                  <a:grpSpLocks/>
                </p:cNvGrpSpPr>
                <p:nvPr/>
              </p:nvGrpSpPr>
              <p:grpSpPr bwMode="auto">
                <a:xfrm>
                  <a:off x="1115" y="934"/>
                  <a:ext cx="3444" cy="1760"/>
                  <a:chOff x="4141" y="2949"/>
                  <a:chExt cx="980" cy="424"/>
                </a:xfrm>
              </p:grpSpPr>
              <p:grpSp>
                <p:nvGrpSpPr>
                  <p:cNvPr id="6" name="Group 209"/>
                  <p:cNvGrpSpPr>
                    <a:grpSpLocks/>
                  </p:cNvGrpSpPr>
                  <p:nvPr/>
                </p:nvGrpSpPr>
                <p:grpSpPr bwMode="auto">
                  <a:xfrm>
                    <a:off x="4141" y="2962"/>
                    <a:ext cx="350" cy="399"/>
                    <a:chOff x="4132" y="2962"/>
                    <a:chExt cx="350" cy="399"/>
                  </a:xfrm>
                </p:grpSpPr>
                <p:sp>
                  <p:nvSpPr>
                    <p:cNvPr id="70" name="Freeform 210"/>
                    <p:cNvSpPr>
                      <a:spLocks/>
                    </p:cNvSpPr>
                    <p:nvPr/>
                  </p:nvSpPr>
                  <p:spPr bwMode="auto">
                    <a:xfrm>
                      <a:off x="4132" y="3050"/>
                      <a:ext cx="265" cy="96"/>
                    </a:xfrm>
                    <a:custGeom>
                      <a:avLst/>
                      <a:gdLst/>
                      <a:ahLst/>
                      <a:cxnLst>
                        <a:cxn ang="0">
                          <a:pos x="483" y="56"/>
                        </a:cxn>
                        <a:cxn ang="0">
                          <a:pos x="461" y="54"/>
                        </a:cxn>
                        <a:cxn ang="0">
                          <a:pos x="439" y="51"/>
                        </a:cxn>
                        <a:cxn ang="0">
                          <a:pos x="417" y="47"/>
                        </a:cxn>
                        <a:cxn ang="0">
                          <a:pos x="395" y="45"/>
                        </a:cxn>
                        <a:cxn ang="0">
                          <a:pos x="374" y="41"/>
                        </a:cxn>
                        <a:cxn ang="0">
                          <a:pos x="352" y="39"/>
                        </a:cxn>
                        <a:cxn ang="0">
                          <a:pos x="330" y="35"/>
                        </a:cxn>
                        <a:cxn ang="0">
                          <a:pos x="309" y="31"/>
                        </a:cxn>
                        <a:cxn ang="0">
                          <a:pos x="288" y="28"/>
                        </a:cxn>
                        <a:cxn ang="0">
                          <a:pos x="266" y="24"/>
                        </a:cxn>
                        <a:cxn ang="0">
                          <a:pos x="245" y="20"/>
                        </a:cxn>
                        <a:cxn ang="0">
                          <a:pos x="225" y="17"/>
                        </a:cxn>
                        <a:cxn ang="0">
                          <a:pos x="204" y="13"/>
                        </a:cxn>
                        <a:cxn ang="0">
                          <a:pos x="183" y="8"/>
                        </a:cxn>
                        <a:cxn ang="0">
                          <a:pos x="163" y="4"/>
                        </a:cxn>
                        <a:cxn ang="0">
                          <a:pos x="142" y="0"/>
                        </a:cxn>
                        <a:cxn ang="0">
                          <a:pos x="113" y="54"/>
                        </a:cxn>
                        <a:cxn ang="0">
                          <a:pos x="87" y="109"/>
                        </a:cxn>
                        <a:cxn ang="0">
                          <a:pos x="65" y="165"/>
                        </a:cxn>
                        <a:cxn ang="0">
                          <a:pos x="45" y="226"/>
                        </a:cxn>
                        <a:cxn ang="0">
                          <a:pos x="29" y="286"/>
                        </a:cxn>
                        <a:cxn ang="0">
                          <a:pos x="15" y="349"/>
                        </a:cxn>
                        <a:cxn ang="0">
                          <a:pos x="5" y="413"/>
                        </a:cxn>
                        <a:cxn ang="0">
                          <a:pos x="0" y="478"/>
                        </a:cxn>
                        <a:cxn ang="0">
                          <a:pos x="446" y="478"/>
                        </a:cxn>
                        <a:cxn ang="0">
                          <a:pos x="448" y="424"/>
                        </a:cxn>
                        <a:cxn ang="0">
                          <a:pos x="450" y="370"/>
                        </a:cxn>
                        <a:cxn ang="0">
                          <a:pos x="454" y="317"/>
                        </a:cxn>
                        <a:cxn ang="0">
                          <a:pos x="458" y="263"/>
                        </a:cxn>
                        <a:cxn ang="0">
                          <a:pos x="462" y="211"/>
                        </a:cxn>
                        <a:cxn ang="0">
                          <a:pos x="469" y="158"/>
                        </a:cxn>
                        <a:cxn ang="0">
                          <a:pos x="476" y="106"/>
                        </a:cxn>
                        <a:cxn ang="0">
                          <a:pos x="483" y="56"/>
                        </a:cxn>
                      </a:cxnLst>
                      <a:rect l="0" t="0" r="r" b="b"/>
                      <a:pathLst>
                        <a:path w="483" h="478">
                          <a:moveTo>
                            <a:pt x="483" y="56"/>
                          </a:moveTo>
                          <a:lnTo>
                            <a:pt x="461" y="54"/>
                          </a:lnTo>
                          <a:lnTo>
                            <a:pt x="439" y="51"/>
                          </a:lnTo>
                          <a:lnTo>
                            <a:pt x="417" y="47"/>
                          </a:lnTo>
                          <a:lnTo>
                            <a:pt x="395" y="45"/>
                          </a:lnTo>
                          <a:lnTo>
                            <a:pt x="374" y="41"/>
                          </a:lnTo>
                          <a:lnTo>
                            <a:pt x="352" y="39"/>
                          </a:lnTo>
                          <a:lnTo>
                            <a:pt x="330" y="35"/>
                          </a:lnTo>
                          <a:lnTo>
                            <a:pt x="309" y="31"/>
                          </a:lnTo>
                          <a:lnTo>
                            <a:pt x="288" y="28"/>
                          </a:lnTo>
                          <a:lnTo>
                            <a:pt x="266" y="24"/>
                          </a:lnTo>
                          <a:lnTo>
                            <a:pt x="245" y="20"/>
                          </a:lnTo>
                          <a:lnTo>
                            <a:pt x="225" y="17"/>
                          </a:lnTo>
                          <a:lnTo>
                            <a:pt x="204" y="13"/>
                          </a:lnTo>
                          <a:lnTo>
                            <a:pt x="183" y="8"/>
                          </a:lnTo>
                          <a:lnTo>
                            <a:pt x="163" y="4"/>
                          </a:lnTo>
                          <a:lnTo>
                            <a:pt x="142" y="0"/>
                          </a:lnTo>
                          <a:lnTo>
                            <a:pt x="113" y="54"/>
                          </a:lnTo>
                          <a:lnTo>
                            <a:pt x="87" y="109"/>
                          </a:lnTo>
                          <a:lnTo>
                            <a:pt x="65" y="165"/>
                          </a:lnTo>
                          <a:lnTo>
                            <a:pt x="45" y="226"/>
                          </a:lnTo>
                          <a:lnTo>
                            <a:pt x="29" y="286"/>
                          </a:lnTo>
                          <a:lnTo>
                            <a:pt x="15" y="349"/>
                          </a:lnTo>
                          <a:lnTo>
                            <a:pt x="5" y="413"/>
                          </a:lnTo>
                          <a:lnTo>
                            <a:pt x="0" y="478"/>
                          </a:lnTo>
                          <a:lnTo>
                            <a:pt x="446" y="478"/>
                          </a:lnTo>
                          <a:lnTo>
                            <a:pt x="448" y="424"/>
                          </a:lnTo>
                          <a:lnTo>
                            <a:pt x="450" y="370"/>
                          </a:lnTo>
                          <a:lnTo>
                            <a:pt x="454" y="317"/>
                          </a:lnTo>
                          <a:lnTo>
                            <a:pt x="458" y="263"/>
                          </a:lnTo>
                          <a:lnTo>
                            <a:pt x="462" y="211"/>
                          </a:lnTo>
                          <a:lnTo>
                            <a:pt x="469" y="158"/>
                          </a:lnTo>
                          <a:lnTo>
                            <a:pt x="476" y="106"/>
                          </a:lnTo>
                          <a:lnTo>
                            <a:pt x="483" y="56"/>
                          </a:lnTo>
                          <a:close/>
                        </a:path>
                      </a:pathLst>
                    </a:custGeom>
                    <a:solidFill>
                      <a:schemeClr val="folHlink"/>
                    </a:solidFill>
                    <a:ln w="9525">
                      <a:solidFill>
                        <a:schemeClr val="folHlink"/>
                      </a:solidFill>
                      <a:round/>
                      <a:headEnd/>
                      <a:tailEnd/>
                    </a:ln>
                  </p:spPr>
                  <p:txBody>
                    <a:bodyPr/>
                    <a:lstStyle/>
                    <a:p>
                      <a:endParaRPr lang="id-ID"/>
                    </a:p>
                  </p:txBody>
                </p:sp>
                <p:sp>
                  <p:nvSpPr>
                    <p:cNvPr id="71" name="Freeform 211"/>
                    <p:cNvSpPr>
                      <a:spLocks/>
                    </p:cNvSpPr>
                    <p:nvPr/>
                  </p:nvSpPr>
                  <p:spPr bwMode="auto">
                    <a:xfrm>
                      <a:off x="4257" y="2962"/>
                      <a:ext cx="225" cy="71"/>
                    </a:xfrm>
                    <a:custGeom>
                      <a:avLst/>
                      <a:gdLst/>
                      <a:ahLst/>
                      <a:cxnLst>
                        <a:cxn ang="0">
                          <a:pos x="412" y="0"/>
                        </a:cxn>
                        <a:cxn ang="0">
                          <a:pos x="383" y="11"/>
                        </a:cxn>
                        <a:cxn ang="0">
                          <a:pos x="353" y="25"/>
                        </a:cxn>
                        <a:cxn ang="0">
                          <a:pos x="325" y="39"/>
                        </a:cxn>
                        <a:cxn ang="0">
                          <a:pos x="297" y="55"/>
                        </a:cxn>
                        <a:cxn ang="0">
                          <a:pos x="269" y="72"/>
                        </a:cxn>
                        <a:cxn ang="0">
                          <a:pos x="241" y="91"/>
                        </a:cxn>
                        <a:cxn ang="0">
                          <a:pos x="213" y="109"/>
                        </a:cxn>
                        <a:cxn ang="0">
                          <a:pos x="187" y="130"/>
                        </a:cxn>
                        <a:cxn ang="0">
                          <a:pos x="161" y="151"/>
                        </a:cxn>
                        <a:cxn ang="0">
                          <a:pos x="135" y="173"/>
                        </a:cxn>
                        <a:cxn ang="0">
                          <a:pos x="111" y="195"/>
                        </a:cxn>
                        <a:cxn ang="0">
                          <a:pos x="87" y="219"/>
                        </a:cxn>
                        <a:cxn ang="0">
                          <a:pos x="64" y="243"/>
                        </a:cxn>
                        <a:cxn ang="0">
                          <a:pos x="42" y="268"/>
                        </a:cxn>
                        <a:cxn ang="0">
                          <a:pos x="20" y="293"/>
                        </a:cxn>
                        <a:cxn ang="0">
                          <a:pos x="0" y="317"/>
                        </a:cxn>
                        <a:cxn ang="0">
                          <a:pos x="16" y="321"/>
                        </a:cxn>
                        <a:cxn ang="0">
                          <a:pos x="34" y="323"/>
                        </a:cxn>
                        <a:cxn ang="0">
                          <a:pos x="52" y="327"/>
                        </a:cxn>
                        <a:cxn ang="0">
                          <a:pos x="68" y="329"/>
                        </a:cxn>
                        <a:cxn ang="0">
                          <a:pos x="86" y="332"/>
                        </a:cxn>
                        <a:cxn ang="0">
                          <a:pos x="103" y="336"/>
                        </a:cxn>
                        <a:cxn ang="0">
                          <a:pos x="121" y="338"/>
                        </a:cxn>
                        <a:cxn ang="0">
                          <a:pos x="139" y="340"/>
                        </a:cxn>
                        <a:cxn ang="0">
                          <a:pos x="156" y="343"/>
                        </a:cxn>
                        <a:cxn ang="0">
                          <a:pos x="174" y="345"/>
                        </a:cxn>
                        <a:cxn ang="0">
                          <a:pos x="191" y="348"/>
                        </a:cxn>
                        <a:cxn ang="0">
                          <a:pos x="210" y="350"/>
                        </a:cxn>
                        <a:cxn ang="0">
                          <a:pos x="228" y="353"/>
                        </a:cxn>
                        <a:cxn ang="0">
                          <a:pos x="246" y="355"/>
                        </a:cxn>
                        <a:cxn ang="0">
                          <a:pos x="264" y="356"/>
                        </a:cxn>
                        <a:cxn ang="0">
                          <a:pos x="283" y="359"/>
                        </a:cxn>
                        <a:cxn ang="0">
                          <a:pos x="295" y="311"/>
                        </a:cxn>
                        <a:cxn ang="0">
                          <a:pos x="308" y="262"/>
                        </a:cxn>
                        <a:cxn ang="0">
                          <a:pos x="324" y="214"/>
                        </a:cxn>
                        <a:cxn ang="0">
                          <a:pos x="340" y="166"/>
                        </a:cxn>
                        <a:cxn ang="0">
                          <a:pos x="358" y="120"/>
                        </a:cxn>
                        <a:cxn ang="0">
                          <a:pos x="375" y="77"/>
                        </a:cxn>
                        <a:cxn ang="0">
                          <a:pos x="394" y="37"/>
                        </a:cxn>
                        <a:cxn ang="0">
                          <a:pos x="412" y="0"/>
                        </a:cxn>
                      </a:cxnLst>
                      <a:rect l="0" t="0" r="r" b="b"/>
                      <a:pathLst>
                        <a:path w="412" h="359">
                          <a:moveTo>
                            <a:pt x="412" y="0"/>
                          </a:moveTo>
                          <a:lnTo>
                            <a:pt x="383" y="11"/>
                          </a:lnTo>
                          <a:lnTo>
                            <a:pt x="353" y="25"/>
                          </a:lnTo>
                          <a:lnTo>
                            <a:pt x="325" y="39"/>
                          </a:lnTo>
                          <a:lnTo>
                            <a:pt x="297" y="55"/>
                          </a:lnTo>
                          <a:lnTo>
                            <a:pt x="269" y="72"/>
                          </a:lnTo>
                          <a:lnTo>
                            <a:pt x="241" y="91"/>
                          </a:lnTo>
                          <a:lnTo>
                            <a:pt x="213" y="109"/>
                          </a:lnTo>
                          <a:lnTo>
                            <a:pt x="187" y="130"/>
                          </a:lnTo>
                          <a:lnTo>
                            <a:pt x="161" y="151"/>
                          </a:lnTo>
                          <a:lnTo>
                            <a:pt x="135" y="173"/>
                          </a:lnTo>
                          <a:lnTo>
                            <a:pt x="111" y="195"/>
                          </a:lnTo>
                          <a:lnTo>
                            <a:pt x="87" y="219"/>
                          </a:lnTo>
                          <a:lnTo>
                            <a:pt x="64" y="243"/>
                          </a:lnTo>
                          <a:lnTo>
                            <a:pt x="42" y="268"/>
                          </a:lnTo>
                          <a:lnTo>
                            <a:pt x="20" y="293"/>
                          </a:lnTo>
                          <a:lnTo>
                            <a:pt x="0" y="317"/>
                          </a:lnTo>
                          <a:lnTo>
                            <a:pt x="16" y="321"/>
                          </a:lnTo>
                          <a:lnTo>
                            <a:pt x="34" y="323"/>
                          </a:lnTo>
                          <a:lnTo>
                            <a:pt x="52" y="327"/>
                          </a:lnTo>
                          <a:lnTo>
                            <a:pt x="68" y="329"/>
                          </a:lnTo>
                          <a:lnTo>
                            <a:pt x="86" y="332"/>
                          </a:lnTo>
                          <a:lnTo>
                            <a:pt x="103" y="336"/>
                          </a:lnTo>
                          <a:lnTo>
                            <a:pt x="121" y="338"/>
                          </a:lnTo>
                          <a:lnTo>
                            <a:pt x="139" y="340"/>
                          </a:lnTo>
                          <a:lnTo>
                            <a:pt x="156" y="343"/>
                          </a:lnTo>
                          <a:lnTo>
                            <a:pt x="174" y="345"/>
                          </a:lnTo>
                          <a:lnTo>
                            <a:pt x="191" y="348"/>
                          </a:lnTo>
                          <a:lnTo>
                            <a:pt x="210" y="350"/>
                          </a:lnTo>
                          <a:lnTo>
                            <a:pt x="228" y="353"/>
                          </a:lnTo>
                          <a:lnTo>
                            <a:pt x="246" y="355"/>
                          </a:lnTo>
                          <a:lnTo>
                            <a:pt x="264" y="356"/>
                          </a:lnTo>
                          <a:lnTo>
                            <a:pt x="283" y="359"/>
                          </a:lnTo>
                          <a:lnTo>
                            <a:pt x="295" y="311"/>
                          </a:lnTo>
                          <a:lnTo>
                            <a:pt x="308" y="262"/>
                          </a:lnTo>
                          <a:lnTo>
                            <a:pt x="324" y="214"/>
                          </a:lnTo>
                          <a:lnTo>
                            <a:pt x="340" y="166"/>
                          </a:lnTo>
                          <a:lnTo>
                            <a:pt x="358" y="120"/>
                          </a:lnTo>
                          <a:lnTo>
                            <a:pt x="375" y="77"/>
                          </a:lnTo>
                          <a:lnTo>
                            <a:pt x="394" y="37"/>
                          </a:lnTo>
                          <a:lnTo>
                            <a:pt x="412" y="0"/>
                          </a:lnTo>
                          <a:close/>
                        </a:path>
                      </a:pathLst>
                    </a:custGeom>
                    <a:solidFill>
                      <a:schemeClr val="folHlink"/>
                    </a:solidFill>
                    <a:ln w="9525">
                      <a:solidFill>
                        <a:schemeClr val="folHlink"/>
                      </a:solidFill>
                      <a:round/>
                      <a:headEnd/>
                      <a:tailEnd/>
                    </a:ln>
                  </p:spPr>
                  <p:txBody>
                    <a:bodyPr/>
                    <a:lstStyle/>
                    <a:p>
                      <a:endParaRPr lang="id-ID"/>
                    </a:p>
                  </p:txBody>
                </p:sp>
                <p:sp>
                  <p:nvSpPr>
                    <p:cNvPr id="72" name="Freeform 212"/>
                    <p:cNvSpPr>
                      <a:spLocks/>
                    </p:cNvSpPr>
                    <p:nvPr/>
                  </p:nvSpPr>
                  <p:spPr bwMode="auto">
                    <a:xfrm>
                      <a:off x="4254" y="3286"/>
                      <a:ext cx="226" cy="75"/>
                    </a:xfrm>
                    <a:custGeom>
                      <a:avLst/>
                      <a:gdLst/>
                      <a:ahLst/>
                      <a:cxnLst>
                        <a:cxn ang="0">
                          <a:pos x="0" y="44"/>
                        </a:cxn>
                        <a:cxn ang="0">
                          <a:pos x="20" y="69"/>
                        </a:cxn>
                        <a:cxn ang="0">
                          <a:pos x="42" y="94"/>
                        </a:cxn>
                        <a:cxn ang="0">
                          <a:pos x="64" y="120"/>
                        </a:cxn>
                        <a:cxn ang="0">
                          <a:pos x="87" y="144"/>
                        </a:cxn>
                        <a:cxn ang="0">
                          <a:pos x="111" y="169"/>
                        </a:cxn>
                        <a:cxn ang="0">
                          <a:pos x="136" y="193"/>
                        </a:cxn>
                        <a:cxn ang="0">
                          <a:pos x="161" y="217"/>
                        </a:cxn>
                        <a:cxn ang="0">
                          <a:pos x="187" y="240"/>
                        </a:cxn>
                        <a:cxn ang="0">
                          <a:pos x="213" y="261"/>
                        </a:cxn>
                        <a:cxn ang="0">
                          <a:pos x="240" y="282"/>
                        </a:cxn>
                        <a:cxn ang="0">
                          <a:pos x="268" y="302"/>
                        </a:cxn>
                        <a:cxn ang="0">
                          <a:pos x="297" y="320"/>
                        </a:cxn>
                        <a:cxn ang="0">
                          <a:pos x="324" y="337"/>
                        </a:cxn>
                        <a:cxn ang="0">
                          <a:pos x="353" y="352"/>
                        </a:cxn>
                        <a:cxn ang="0">
                          <a:pos x="383" y="366"/>
                        </a:cxn>
                        <a:cxn ang="0">
                          <a:pos x="411" y="378"/>
                        </a:cxn>
                        <a:cxn ang="0">
                          <a:pos x="394" y="340"/>
                        </a:cxn>
                        <a:cxn ang="0">
                          <a:pos x="376" y="297"/>
                        </a:cxn>
                        <a:cxn ang="0">
                          <a:pos x="358" y="251"/>
                        </a:cxn>
                        <a:cxn ang="0">
                          <a:pos x="341" y="202"/>
                        </a:cxn>
                        <a:cxn ang="0">
                          <a:pos x="324" y="152"/>
                        </a:cxn>
                        <a:cxn ang="0">
                          <a:pos x="310" y="100"/>
                        </a:cxn>
                        <a:cxn ang="0">
                          <a:pos x="297" y="50"/>
                        </a:cxn>
                        <a:cxn ang="0">
                          <a:pos x="285" y="0"/>
                        </a:cxn>
                        <a:cxn ang="0">
                          <a:pos x="266" y="3"/>
                        </a:cxn>
                        <a:cxn ang="0">
                          <a:pos x="248" y="4"/>
                        </a:cxn>
                        <a:cxn ang="0">
                          <a:pos x="229" y="7"/>
                        </a:cxn>
                        <a:cxn ang="0">
                          <a:pos x="212" y="9"/>
                        </a:cxn>
                        <a:cxn ang="0">
                          <a:pos x="193" y="12"/>
                        </a:cxn>
                        <a:cxn ang="0">
                          <a:pos x="176" y="14"/>
                        </a:cxn>
                        <a:cxn ang="0">
                          <a:pos x="158" y="16"/>
                        </a:cxn>
                        <a:cxn ang="0">
                          <a:pos x="140" y="19"/>
                        </a:cxn>
                        <a:cxn ang="0">
                          <a:pos x="123" y="21"/>
                        </a:cxn>
                        <a:cxn ang="0">
                          <a:pos x="105" y="24"/>
                        </a:cxn>
                        <a:cxn ang="0">
                          <a:pos x="87" y="28"/>
                        </a:cxn>
                        <a:cxn ang="0">
                          <a:pos x="70" y="30"/>
                        </a:cxn>
                        <a:cxn ang="0">
                          <a:pos x="52" y="34"/>
                        </a:cxn>
                        <a:cxn ang="0">
                          <a:pos x="35" y="37"/>
                        </a:cxn>
                        <a:cxn ang="0">
                          <a:pos x="18" y="40"/>
                        </a:cxn>
                        <a:cxn ang="0">
                          <a:pos x="0" y="44"/>
                        </a:cxn>
                      </a:cxnLst>
                      <a:rect l="0" t="0" r="r" b="b"/>
                      <a:pathLst>
                        <a:path w="411" h="378">
                          <a:moveTo>
                            <a:pt x="0" y="44"/>
                          </a:moveTo>
                          <a:lnTo>
                            <a:pt x="20" y="69"/>
                          </a:lnTo>
                          <a:lnTo>
                            <a:pt x="42" y="94"/>
                          </a:lnTo>
                          <a:lnTo>
                            <a:pt x="64" y="120"/>
                          </a:lnTo>
                          <a:lnTo>
                            <a:pt x="87" y="144"/>
                          </a:lnTo>
                          <a:lnTo>
                            <a:pt x="111" y="169"/>
                          </a:lnTo>
                          <a:lnTo>
                            <a:pt x="136" y="193"/>
                          </a:lnTo>
                          <a:lnTo>
                            <a:pt x="161" y="217"/>
                          </a:lnTo>
                          <a:lnTo>
                            <a:pt x="187" y="240"/>
                          </a:lnTo>
                          <a:lnTo>
                            <a:pt x="213" y="261"/>
                          </a:lnTo>
                          <a:lnTo>
                            <a:pt x="240" y="282"/>
                          </a:lnTo>
                          <a:lnTo>
                            <a:pt x="268" y="302"/>
                          </a:lnTo>
                          <a:lnTo>
                            <a:pt x="297" y="320"/>
                          </a:lnTo>
                          <a:lnTo>
                            <a:pt x="324" y="337"/>
                          </a:lnTo>
                          <a:lnTo>
                            <a:pt x="353" y="352"/>
                          </a:lnTo>
                          <a:lnTo>
                            <a:pt x="383" y="366"/>
                          </a:lnTo>
                          <a:lnTo>
                            <a:pt x="411" y="378"/>
                          </a:lnTo>
                          <a:lnTo>
                            <a:pt x="394" y="340"/>
                          </a:lnTo>
                          <a:lnTo>
                            <a:pt x="376" y="297"/>
                          </a:lnTo>
                          <a:lnTo>
                            <a:pt x="358" y="251"/>
                          </a:lnTo>
                          <a:lnTo>
                            <a:pt x="341" y="202"/>
                          </a:lnTo>
                          <a:lnTo>
                            <a:pt x="324" y="152"/>
                          </a:lnTo>
                          <a:lnTo>
                            <a:pt x="310" y="100"/>
                          </a:lnTo>
                          <a:lnTo>
                            <a:pt x="297" y="50"/>
                          </a:lnTo>
                          <a:lnTo>
                            <a:pt x="285" y="0"/>
                          </a:lnTo>
                          <a:lnTo>
                            <a:pt x="266" y="3"/>
                          </a:lnTo>
                          <a:lnTo>
                            <a:pt x="248" y="4"/>
                          </a:lnTo>
                          <a:lnTo>
                            <a:pt x="229" y="7"/>
                          </a:lnTo>
                          <a:lnTo>
                            <a:pt x="212" y="9"/>
                          </a:lnTo>
                          <a:lnTo>
                            <a:pt x="193" y="12"/>
                          </a:lnTo>
                          <a:lnTo>
                            <a:pt x="176" y="14"/>
                          </a:lnTo>
                          <a:lnTo>
                            <a:pt x="158" y="16"/>
                          </a:lnTo>
                          <a:lnTo>
                            <a:pt x="140" y="19"/>
                          </a:lnTo>
                          <a:lnTo>
                            <a:pt x="123" y="21"/>
                          </a:lnTo>
                          <a:lnTo>
                            <a:pt x="105" y="24"/>
                          </a:lnTo>
                          <a:lnTo>
                            <a:pt x="87" y="28"/>
                          </a:lnTo>
                          <a:lnTo>
                            <a:pt x="70" y="30"/>
                          </a:lnTo>
                          <a:lnTo>
                            <a:pt x="52" y="34"/>
                          </a:lnTo>
                          <a:lnTo>
                            <a:pt x="35" y="37"/>
                          </a:lnTo>
                          <a:lnTo>
                            <a:pt x="18" y="40"/>
                          </a:lnTo>
                          <a:lnTo>
                            <a:pt x="0" y="44"/>
                          </a:lnTo>
                          <a:close/>
                        </a:path>
                      </a:pathLst>
                    </a:custGeom>
                    <a:solidFill>
                      <a:schemeClr val="folHlink"/>
                    </a:solidFill>
                    <a:ln w="9525">
                      <a:solidFill>
                        <a:schemeClr val="folHlink"/>
                      </a:solidFill>
                      <a:round/>
                      <a:headEnd/>
                      <a:tailEnd/>
                    </a:ln>
                  </p:spPr>
                  <p:txBody>
                    <a:bodyPr/>
                    <a:lstStyle/>
                    <a:p>
                      <a:endParaRPr lang="id-ID"/>
                    </a:p>
                  </p:txBody>
                </p:sp>
                <p:sp>
                  <p:nvSpPr>
                    <p:cNvPr id="73" name="Freeform 213"/>
                    <p:cNvSpPr>
                      <a:spLocks/>
                    </p:cNvSpPr>
                    <p:nvPr/>
                  </p:nvSpPr>
                  <p:spPr bwMode="auto">
                    <a:xfrm>
                      <a:off x="4132" y="3174"/>
                      <a:ext cx="263" cy="95"/>
                    </a:xfrm>
                    <a:custGeom>
                      <a:avLst/>
                      <a:gdLst/>
                      <a:ahLst/>
                      <a:cxnLst>
                        <a:cxn ang="0">
                          <a:pos x="445" y="0"/>
                        </a:cxn>
                        <a:cxn ang="0">
                          <a:pos x="0" y="0"/>
                        </a:cxn>
                        <a:cxn ang="0">
                          <a:pos x="5" y="65"/>
                        </a:cxn>
                        <a:cxn ang="0">
                          <a:pos x="14" y="129"/>
                        </a:cxn>
                        <a:cxn ang="0">
                          <a:pos x="27" y="190"/>
                        </a:cxn>
                        <a:cxn ang="0">
                          <a:pos x="43" y="252"/>
                        </a:cxn>
                        <a:cxn ang="0">
                          <a:pos x="63" y="311"/>
                        </a:cxn>
                        <a:cxn ang="0">
                          <a:pos x="85" y="369"/>
                        </a:cxn>
                        <a:cxn ang="0">
                          <a:pos x="110" y="424"/>
                        </a:cxn>
                        <a:cxn ang="0">
                          <a:pos x="139" y="478"/>
                        </a:cxn>
                        <a:cxn ang="0">
                          <a:pos x="160" y="473"/>
                        </a:cxn>
                        <a:cxn ang="0">
                          <a:pos x="179" y="470"/>
                        </a:cxn>
                        <a:cxn ang="0">
                          <a:pos x="200" y="465"/>
                        </a:cxn>
                        <a:cxn ang="0">
                          <a:pos x="221" y="461"/>
                        </a:cxn>
                        <a:cxn ang="0">
                          <a:pos x="242" y="456"/>
                        </a:cxn>
                        <a:cxn ang="0">
                          <a:pos x="263" y="452"/>
                        </a:cxn>
                        <a:cxn ang="0">
                          <a:pos x="285" y="449"/>
                        </a:cxn>
                        <a:cxn ang="0">
                          <a:pos x="306" y="445"/>
                        </a:cxn>
                        <a:cxn ang="0">
                          <a:pos x="328" y="441"/>
                        </a:cxn>
                        <a:cxn ang="0">
                          <a:pos x="349" y="439"/>
                        </a:cxn>
                        <a:cxn ang="0">
                          <a:pos x="371" y="435"/>
                        </a:cxn>
                        <a:cxn ang="0">
                          <a:pos x="393" y="433"/>
                        </a:cxn>
                        <a:cxn ang="0">
                          <a:pos x="415" y="429"/>
                        </a:cxn>
                        <a:cxn ang="0">
                          <a:pos x="437" y="426"/>
                        </a:cxn>
                        <a:cxn ang="0">
                          <a:pos x="459" y="424"/>
                        </a:cxn>
                        <a:cxn ang="0">
                          <a:pos x="481" y="422"/>
                        </a:cxn>
                        <a:cxn ang="0">
                          <a:pos x="473" y="370"/>
                        </a:cxn>
                        <a:cxn ang="0">
                          <a:pos x="467" y="318"/>
                        </a:cxn>
                        <a:cxn ang="0">
                          <a:pos x="461" y="267"/>
                        </a:cxn>
                        <a:cxn ang="0">
                          <a:pos x="457" y="214"/>
                        </a:cxn>
                        <a:cxn ang="0">
                          <a:pos x="452" y="160"/>
                        </a:cxn>
                        <a:cxn ang="0">
                          <a:pos x="449" y="107"/>
                        </a:cxn>
                        <a:cxn ang="0">
                          <a:pos x="447" y="54"/>
                        </a:cxn>
                        <a:cxn ang="0">
                          <a:pos x="445" y="0"/>
                        </a:cxn>
                      </a:cxnLst>
                      <a:rect l="0" t="0" r="r" b="b"/>
                      <a:pathLst>
                        <a:path w="481" h="478">
                          <a:moveTo>
                            <a:pt x="445" y="0"/>
                          </a:moveTo>
                          <a:lnTo>
                            <a:pt x="0" y="0"/>
                          </a:lnTo>
                          <a:lnTo>
                            <a:pt x="5" y="65"/>
                          </a:lnTo>
                          <a:lnTo>
                            <a:pt x="14" y="129"/>
                          </a:lnTo>
                          <a:lnTo>
                            <a:pt x="27" y="190"/>
                          </a:lnTo>
                          <a:lnTo>
                            <a:pt x="43" y="252"/>
                          </a:lnTo>
                          <a:lnTo>
                            <a:pt x="63" y="311"/>
                          </a:lnTo>
                          <a:lnTo>
                            <a:pt x="85" y="369"/>
                          </a:lnTo>
                          <a:lnTo>
                            <a:pt x="110" y="424"/>
                          </a:lnTo>
                          <a:lnTo>
                            <a:pt x="139" y="478"/>
                          </a:lnTo>
                          <a:lnTo>
                            <a:pt x="160" y="473"/>
                          </a:lnTo>
                          <a:lnTo>
                            <a:pt x="179" y="470"/>
                          </a:lnTo>
                          <a:lnTo>
                            <a:pt x="200" y="465"/>
                          </a:lnTo>
                          <a:lnTo>
                            <a:pt x="221" y="461"/>
                          </a:lnTo>
                          <a:lnTo>
                            <a:pt x="242" y="456"/>
                          </a:lnTo>
                          <a:lnTo>
                            <a:pt x="263" y="452"/>
                          </a:lnTo>
                          <a:lnTo>
                            <a:pt x="285" y="449"/>
                          </a:lnTo>
                          <a:lnTo>
                            <a:pt x="306" y="445"/>
                          </a:lnTo>
                          <a:lnTo>
                            <a:pt x="328" y="441"/>
                          </a:lnTo>
                          <a:lnTo>
                            <a:pt x="349" y="439"/>
                          </a:lnTo>
                          <a:lnTo>
                            <a:pt x="371" y="435"/>
                          </a:lnTo>
                          <a:lnTo>
                            <a:pt x="393" y="433"/>
                          </a:lnTo>
                          <a:lnTo>
                            <a:pt x="415" y="429"/>
                          </a:lnTo>
                          <a:lnTo>
                            <a:pt x="437" y="426"/>
                          </a:lnTo>
                          <a:lnTo>
                            <a:pt x="459" y="424"/>
                          </a:lnTo>
                          <a:lnTo>
                            <a:pt x="481" y="422"/>
                          </a:lnTo>
                          <a:lnTo>
                            <a:pt x="473" y="370"/>
                          </a:lnTo>
                          <a:lnTo>
                            <a:pt x="467" y="318"/>
                          </a:lnTo>
                          <a:lnTo>
                            <a:pt x="461" y="267"/>
                          </a:lnTo>
                          <a:lnTo>
                            <a:pt x="457" y="214"/>
                          </a:lnTo>
                          <a:lnTo>
                            <a:pt x="452" y="160"/>
                          </a:lnTo>
                          <a:lnTo>
                            <a:pt x="449" y="107"/>
                          </a:lnTo>
                          <a:lnTo>
                            <a:pt x="447" y="54"/>
                          </a:lnTo>
                          <a:lnTo>
                            <a:pt x="445" y="0"/>
                          </a:lnTo>
                          <a:close/>
                        </a:path>
                      </a:pathLst>
                    </a:custGeom>
                    <a:solidFill>
                      <a:schemeClr val="folHlink"/>
                    </a:solidFill>
                    <a:ln w="9525">
                      <a:solidFill>
                        <a:schemeClr val="folHlink"/>
                      </a:solidFill>
                      <a:round/>
                      <a:headEnd/>
                      <a:tailEnd/>
                    </a:ln>
                  </p:spPr>
                  <p:txBody>
                    <a:bodyPr/>
                    <a:lstStyle/>
                    <a:p>
                      <a:endParaRPr lang="id-ID"/>
                    </a:p>
                  </p:txBody>
                </p:sp>
              </p:grpSp>
              <p:grpSp>
                <p:nvGrpSpPr>
                  <p:cNvPr id="7" name="Group 214"/>
                  <p:cNvGrpSpPr>
                    <a:grpSpLocks/>
                  </p:cNvGrpSpPr>
                  <p:nvPr/>
                </p:nvGrpSpPr>
                <p:grpSpPr bwMode="auto">
                  <a:xfrm>
                    <a:off x="4422" y="2949"/>
                    <a:ext cx="408" cy="424"/>
                    <a:chOff x="4445" y="2949"/>
                    <a:chExt cx="358" cy="424"/>
                  </a:xfrm>
                </p:grpSpPr>
                <p:sp>
                  <p:nvSpPr>
                    <p:cNvPr id="66" name="Freeform 215"/>
                    <p:cNvSpPr>
                      <a:spLocks/>
                    </p:cNvSpPr>
                    <p:nvPr/>
                  </p:nvSpPr>
                  <p:spPr bwMode="auto">
                    <a:xfrm>
                      <a:off x="4481" y="2949"/>
                      <a:ext cx="286" cy="88"/>
                    </a:xfrm>
                    <a:custGeom>
                      <a:avLst/>
                      <a:gdLst/>
                      <a:ahLst/>
                      <a:cxnLst>
                        <a:cxn ang="0">
                          <a:pos x="336" y="31"/>
                        </a:cxn>
                        <a:cxn ang="0">
                          <a:pos x="315" y="16"/>
                        </a:cxn>
                        <a:cxn ang="0">
                          <a:pos x="294" y="6"/>
                        </a:cxn>
                        <a:cxn ang="0">
                          <a:pos x="274" y="1"/>
                        </a:cxn>
                        <a:cxn ang="0">
                          <a:pos x="253" y="1"/>
                        </a:cxn>
                        <a:cxn ang="0">
                          <a:pos x="231" y="6"/>
                        </a:cxn>
                        <a:cxn ang="0">
                          <a:pos x="210" y="17"/>
                        </a:cxn>
                        <a:cxn ang="0">
                          <a:pos x="188" y="33"/>
                        </a:cxn>
                        <a:cxn ang="0">
                          <a:pos x="165" y="56"/>
                        </a:cxn>
                        <a:cxn ang="0">
                          <a:pos x="139" y="87"/>
                        </a:cxn>
                        <a:cxn ang="0">
                          <a:pos x="115" y="124"/>
                        </a:cxn>
                        <a:cxn ang="0">
                          <a:pos x="92" y="168"/>
                        </a:cxn>
                        <a:cxn ang="0">
                          <a:pos x="70" y="217"/>
                        </a:cxn>
                        <a:cxn ang="0">
                          <a:pos x="48" y="273"/>
                        </a:cxn>
                        <a:cxn ang="0">
                          <a:pos x="28" y="334"/>
                        </a:cxn>
                        <a:cxn ang="0">
                          <a:pos x="9" y="401"/>
                        </a:cxn>
                        <a:cxn ang="0">
                          <a:pos x="15" y="436"/>
                        </a:cxn>
                        <a:cxn ang="0">
                          <a:pos x="43" y="437"/>
                        </a:cxn>
                        <a:cxn ang="0">
                          <a:pos x="73" y="439"/>
                        </a:cxn>
                        <a:cxn ang="0">
                          <a:pos x="102" y="441"/>
                        </a:cxn>
                        <a:cxn ang="0">
                          <a:pos x="130" y="441"/>
                        </a:cxn>
                        <a:cxn ang="0">
                          <a:pos x="160" y="442"/>
                        </a:cxn>
                        <a:cxn ang="0">
                          <a:pos x="189" y="444"/>
                        </a:cxn>
                        <a:cxn ang="0">
                          <a:pos x="218" y="444"/>
                        </a:cxn>
                        <a:cxn ang="0">
                          <a:pos x="251" y="444"/>
                        </a:cxn>
                        <a:cxn ang="0">
                          <a:pos x="288" y="444"/>
                        </a:cxn>
                        <a:cxn ang="0">
                          <a:pos x="325" y="442"/>
                        </a:cxn>
                        <a:cxn ang="0">
                          <a:pos x="362" y="441"/>
                        </a:cxn>
                        <a:cxn ang="0">
                          <a:pos x="398" y="440"/>
                        </a:cxn>
                        <a:cxn ang="0">
                          <a:pos x="434" y="437"/>
                        </a:cxn>
                        <a:cxn ang="0">
                          <a:pos x="471" y="435"/>
                        </a:cxn>
                        <a:cxn ang="0">
                          <a:pos x="506" y="433"/>
                        </a:cxn>
                        <a:cxn ang="0">
                          <a:pos x="515" y="396"/>
                        </a:cxn>
                        <a:cxn ang="0">
                          <a:pos x="496" y="329"/>
                        </a:cxn>
                        <a:cxn ang="0">
                          <a:pos x="476" y="269"/>
                        </a:cxn>
                        <a:cxn ang="0">
                          <a:pos x="455" y="214"/>
                        </a:cxn>
                        <a:cxn ang="0">
                          <a:pos x="432" y="163"/>
                        </a:cxn>
                        <a:cxn ang="0">
                          <a:pos x="409" y="120"/>
                        </a:cxn>
                        <a:cxn ang="0">
                          <a:pos x="385" y="83"/>
                        </a:cxn>
                        <a:cxn ang="0">
                          <a:pos x="359" y="53"/>
                        </a:cxn>
                      </a:cxnLst>
                      <a:rect l="0" t="0" r="r" b="b"/>
                      <a:pathLst>
                        <a:path w="523" h="444">
                          <a:moveTo>
                            <a:pt x="347" y="40"/>
                          </a:moveTo>
                          <a:lnTo>
                            <a:pt x="336" y="31"/>
                          </a:lnTo>
                          <a:lnTo>
                            <a:pt x="326" y="23"/>
                          </a:lnTo>
                          <a:lnTo>
                            <a:pt x="315" y="16"/>
                          </a:lnTo>
                          <a:lnTo>
                            <a:pt x="305" y="10"/>
                          </a:lnTo>
                          <a:lnTo>
                            <a:pt x="294" y="6"/>
                          </a:lnTo>
                          <a:lnTo>
                            <a:pt x="285" y="2"/>
                          </a:lnTo>
                          <a:lnTo>
                            <a:pt x="274" y="1"/>
                          </a:lnTo>
                          <a:lnTo>
                            <a:pt x="264" y="0"/>
                          </a:lnTo>
                          <a:lnTo>
                            <a:pt x="253" y="1"/>
                          </a:lnTo>
                          <a:lnTo>
                            <a:pt x="242" y="2"/>
                          </a:lnTo>
                          <a:lnTo>
                            <a:pt x="231" y="6"/>
                          </a:lnTo>
                          <a:lnTo>
                            <a:pt x="221" y="11"/>
                          </a:lnTo>
                          <a:lnTo>
                            <a:pt x="210" y="17"/>
                          </a:lnTo>
                          <a:lnTo>
                            <a:pt x="199" y="24"/>
                          </a:lnTo>
                          <a:lnTo>
                            <a:pt x="188" y="33"/>
                          </a:lnTo>
                          <a:lnTo>
                            <a:pt x="177" y="43"/>
                          </a:lnTo>
                          <a:lnTo>
                            <a:pt x="165" y="56"/>
                          </a:lnTo>
                          <a:lnTo>
                            <a:pt x="151" y="71"/>
                          </a:lnTo>
                          <a:lnTo>
                            <a:pt x="139" y="87"/>
                          </a:lnTo>
                          <a:lnTo>
                            <a:pt x="127" y="106"/>
                          </a:lnTo>
                          <a:lnTo>
                            <a:pt x="115" y="124"/>
                          </a:lnTo>
                          <a:lnTo>
                            <a:pt x="104" y="146"/>
                          </a:lnTo>
                          <a:lnTo>
                            <a:pt x="92" y="168"/>
                          </a:lnTo>
                          <a:lnTo>
                            <a:pt x="81" y="193"/>
                          </a:lnTo>
                          <a:lnTo>
                            <a:pt x="70" y="217"/>
                          </a:lnTo>
                          <a:lnTo>
                            <a:pt x="59" y="244"/>
                          </a:lnTo>
                          <a:lnTo>
                            <a:pt x="48" y="273"/>
                          </a:lnTo>
                          <a:lnTo>
                            <a:pt x="38" y="303"/>
                          </a:lnTo>
                          <a:lnTo>
                            <a:pt x="28" y="334"/>
                          </a:lnTo>
                          <a:lnTo>
                            <a:pt x="18" y="366"/>
                          </a:lnTo>
                          <a:lnTo>
                            <a:pt x="9" y="401"/>
                          </a:lnTo>
                          <a:lnTo>
                            <a:pt x="0" y="435"/>
                          </a:lnTo>
                          <a:lnTo>
                            <a:pt x="15" y="436"/>
                          </a:lnTo>
                          <a:lnTo>
                            <a:pt x="29" y="436"/>
                          </a:lnTo>
                          <a:lnTo>
                            <a:pt x="43" y="437"/>
                          </a:lnTo>
                          <a:lnTo>
                            <a:pt x="59" y="439"/>
                          </a:lnTo>
                          <a:lnTo>
                            <a:pt x="73" y="439"/>
                          </a:lnTo>
                          <a:lnTo>
                            <a:pt x="87" y="440"/>
                          </a:lnTo>
                          <a:lnTo>
                            <a:pt x="102" y="441"/>
                          </a:lnTo>
                          <a:lnTo>
                            <a:pt x="116" y="441"/>
                          </a:lnTo>
                          <a:lnTo>
                            <a:pt x="130" y="441"/>
                          </a:lnTo>
                          <a:lnTo>
                            <a:pt x="145" y="442"/>
                          </a:lnTo>
                          <a:lnTo>
                            <a:pt x="160" y="442"/>
                          </a:lnTo>
                          <a:lnTo>
                            <a:pt x="174" y="442"/>
                          </a:lnTo>
                          <a:lnTo>
                            <a:pt x="189" y="444"/>
                          </a:lnTo>
                          <a:lnTo>
                            <a:pt x="203" y="444"/>
                          </a:lnTo>
                          <a:lnTo>
                            <a:pt x="218" y="444"/>
                          </a:lnTo>
                          <a:lnTo>
                            <a:pt x="233" y="444"/>
                          </a:lnTo>
                          <a:lnTo>
                            <a:pt x="251" y="444"/>
                          </a:lnTo>
                          <a:lnTo>
                            <a:pt x="270" y="444"/>
                          </a:lnTo>
                          <a:lnTo>
                            <a:pt x="288" y="444"/>
                          </a:lnTo>
                          <a:lnTo>
                            <a:pt x="307" y="442"/>
                          </a:lnTo>
                          <a:lnTo>
                            <a:pt x="325" y="442"/>
                          </a:lnTo>
                          <a:lnTo>
                            <a:pt x="344" y="441"/>
                          </a:lnTo>
                          <a:lnTo>
                            <a:pt x="362" y="441"/>
                          </a:lnTo>
                          <a:lnTo>
                            <a:pt x="380" y="440"/>
                          </a:lnTo>
                          <a:lnTo>
                            <a:pt x="398" y="440"/>
                          </a:lnTo>
                          <a:lnTo>
                            <a:pt x="417" y="439"/>
                          </a:lnTo>
                          <a:lnTo>
                            <a:pt x="434" y="437"/>
                          </a:lnTo>
                          <a:lnTo>
                            <a:pt x="453" y="436"/>
                          </a:lnTo>
                          <a:lnTo>
                            <a:pt x="471" y="435"/>
                          </a:lnTo>
                          <a:lnTo>
                            <a:pt x="488" y="434"/>
                          </a:lnTo>
                          <a:lnTo>
                            <a:pt x="506" y="433"/>
                          </a:lnTo>
                          <a:lnTo>
                            <a:pt x="523" y="431"/>
                          </a:lnTo>
                          <a:lnTo>
                            <a:pt x="515" y="396"/>
                          </a:lnTo>
                          <a:lnTo>
                            <a:pt x="506" y="362"/>
                          </a:lnTo>
                          <a:lnTo>
                            <a:pt x="496" y="329"/>
                          </a:lnTo>
                          <a:lnTo>
                            <a:pt x="486" y="299"/>
                          </a:lnTo>
                          <a:lnTo>
                            <a:pt x="476" y="269"/>
                          </a:lnTo>
                          <a:lnTo>
                            <a:pt x="465" y="241"/>
                          </a:lnTo>
                          <a:lnTo>
                            <a:pt x="455" y="214"/>
                          </a:lnTo>
                          <a:lnTo>
                            <a:pt x="444" y="188"/>
                          </a:lnTo>
                          <a:lnTo>
                            <a:pt x="432" y="163"/>
                          </a:lnTo>
                          <a:lnTo>
                            <a:pt x="421" y="141"/>
                          </a:lnTo>
                          <a:lnTo>
                            <a:pt x="409" y="120"/>
                          </a:lnTo>
                          <a:lnTo>
                            <a:pt x="397" y="101"/>
                          </a:lnTo>
                          <a:lnTo>
                            <a:pt x="385" y="83"/>
                          </a:lnTo>
                          <a:lnTo>
                            <a:pt x="373" y="67"/>
                          </a:lnTo>
                          <a:lnTo>
                            <a:pt x="359" y="53"/>
                          </a:lnTo>
                          <a:lnTo>
                            <a:pt x="347" y="40"/>
                          </a:lnTo>
                          <a:close/>
                        </a:path>
                      </a:pathLst>
                    </a:custGeom>
                    <a:solidFill>
                      <a:schemeClr val="folHlink"/>
                    </a:solidFill>
                    <a:ln w="9525">
                      <a:solidFill>
                        <a:schemeClr val="folHlink"/>
                      </a:solidFill>
                      <a:round/>
                      <a:headEnd/>
                      <a:tailEnd/>
                    </a:ln>
                  </p:spPr>
                  <p:txBody>
                    <a:bodyPr/>
                    <a:lstStyle/>
                    <a:p>
                      <a:endParaRPr lang="id-ID"/>
                    </a:p>
                  </p:txBody>
                </p:sp>
                <p:sp>
                  <p:nvSpPr>
                    <p:cNvPr id="67" name="Freeform 216"/>
                    <p:cNvSpPr>
                      <a:spLocks/>
                    </p:cNvSpPr>
                    <p:nvPr/>
                  </p:nvSpPr>
                  <p:spPr bwMode="auto">
                    <a:xfrm>
                      <a:off x="4446" y="3063"/>
                      <a:ext cx="357" cy="83"/>
                    </a:xfrm>
                    <a:custGeom>
                      <a:avLst/>
                      <a:gdLst/>
                      <a:ahLst/>
                      <a:cxnLst>
                        <a:cxn ang="0">
                          <a:pos x="617" y="0"/>
                        </a:cxn>
                        <a:cxn ang="0">
                          <a:pos x="597" y="1"/>
                        </a:cxn>
                        <a:cxn ang="0">
                          <a:pos x="579" y="4"/>
                        </a:cxn>
                        <a:cxn ang="0">
                          <a:pos x="559" y="5"/>
                        </a:cxn>
                        <a:cxn ang="0">
                          <a:pos x="539" y="6"/>
                        </a:cxn>
                        <a:cxn ang="0">
                          <a:pos x="519" y="8"/>
                        </a:cxn>
                        <a:cxn ang="0">
                          <a:pos x="499" y="9"/>
                        </a:cxn>
                        <a:cxn ang="0">
                          <a:pos x="479" y="10"/>
                        </a:cxn>
                        <a:cxn ang="0">
                          <a:pos x="460" y="11"/>
                        </a:cxn>
                        <a:cxn ang="0">
                          <a:pos x="440" y="13"/>
                        </a:cxn>
                        <a:cxn ang="0">
                          <a:pos x="419" y="13"/>
                        </a:cxn>
                        <a:cxn ang="0">
                          <a:pos x="399" y="14"/>
                        </a:cxn>
                        <a:cxn ang="0">
                          <a:pos x="379" y="14"/>
                        </a:cxn>
                        <a:cxn ang="0">
                          <a:pos x="358" y="15"/>
                        </a:cxn>
                        <a:cxn ang="0">
                          <a:pos x="339" y="15"/>
                        </a:cxn>
                        <a:cxn ang="0">
                          <a:pos x="319" y="15"/>
                        </a:cxn>
                        <a:cxn ang="0">
                          <a:pos x="298" y="15"/>
                        </a:cxn>
                        <a:cxn ang="0">
                          <a:pos x="281" y="15"/>
                        </a:cxn>
                        <a:cxn ang="0">
                          <a:pos x="265" y="15"/>
                        </a:cxn>
                        <a:cxn ang="0">
                          <a:pos x="248" y="15"/>
                        </a:cxn>
                        <a:cxn ang="0">
                          <a:pos x="232" y="14"/>
                        </a:cxn>
                        <a:cxn ang="0">
                          <a:pos x="215" y="14"/>
                        </a:cxn>
                        <a:cxn ang="0">
                          <a:pos x="199" y="14"/>
                        </a:cxn>
                        <a:cxn ang="0">
                          <a:pos x="183" y="13"/>
                        </a:cxn>
                        <a:cxn ang="0">
                          <a:pos x="167" y="13"/>
                        </a:cxn>
                        <a:cxn ang="0">
                          <a:pos x="150" y="11"/>
                        </a:cxn>
                        <a:cxn ang="0">
                          <a:pos x="134" y="11"/>
                        </a:cxn>
                        <a:cxn ang="0">
                          <a:pos x="118" y="10"/>
                        </a:cxn>
                        <a:cxn ang="0">
                          <a:pos x="102" y="9"/>
                        </a:cxn>
                        <a:cxn ang="0">
                          <a:pos x="86" y="9"/>
                        </a:cxn>
                        <a:cxn ang="0">
                          <a:pos x="70" y="8"/>
                        </a:cxn>
                        <a:cxn ang="0">
                          <a:pos x="53" y="6"/>
                        </a:cxn>
                        <a:cxn ang="0">
                          <a:pos x="38" y="5"/>
                        </a:cxn>
                        <a:cxn ang="0">
                          <a:pos x="30" y="52"/>
                        </a:cxn>
                        <a:cxn ang="0">
                          <a:pos x="24" y="100"/>
                        </a:cxn>
                        <a:cxn ang="0">
                          <a:pos x="18" y="149"/>
                        </a:cxn>
                        <a:cxn ang="0">
                          <a:pos x="13" y="199"/>
                        </a:cxn>
                        <a:cxn ang="0">
                          <a:pos x="8" y="252"/>
                        </a:cxn>
                        <a:cxn ang="0">
                          <a:pos x="5" y="305"/>
                        </a:cxn>
                        <a:cxn ang="0">
                          <a:pos x="3" y="360"/>
                        </a:cxn>
                        <a:cxn ang="0">
                          <a:pos x="0" y="416"/>
                        </a:cxn>
                        <a:cxn ang="0">
                          <a:pos x="656" y="416"/>
                        </a:cxn>
                        <a:cxn ang="0">
                          <a:pos x="653" y="359"/>
                        </a:cxn>
                        <a:cxn ang="0">
                          <a:pos x="651" y="304"/>
                        </a:cxn>
                        <a:cxn ang="0">
                          <a:pos x="648" y="250"/>
                        </a:cxn>
                        <a:cxn ang="0">
                          <a:pos x="643" y="197"/>
                        </a:cxn>
                        <a:cxn ang="0">
                          <a:pos x="638" y="147"/>
                        </a:cxn>
                        <a:cxn ang="0">
                          <a:pos x="631" y="96"/>
                        </a:cxn>
                        <a:cxn ang="0">
                          <a:pos x="625" y="47"/>
                        </a:cxn>
                        <a:cxn ang="0">
                          <a:pos x="617" y="0"/>
                        </a:cxn>
                      </a:cxnLst>
                      <a:rect l="0" t="0" r="r" b="b"/>
                      <a:pathLst>
                        <a:path w="656" h="416">
                          <a:moveTo>
                            <a:pt x="617" y="0"/>
                          </a:moveTo>
                          <a:lnTo>
                            <a:pt x="597" y="1"/>
                          </a:lnTo>
                          <a:lnTo>
                            <a:pt x="579" y="4"/>
                          </a:lnTo>
                          <a:lnTo>
                            <a:pt x="559" y="5"/>
                          </a:lnTo>
                          <a:lnTo>
                            <a:pt x="539" y="6"/>
                          </a:lnTo>
                          <a:lnTo>
                            <a:pt x="519" y="8"/>
                          </a:lnTo>
                          <a:lnTo>
                            <a:pt x="499" y="9"/>
                          </a:lnTo>
                          <a:lnTo>
                            <a:pt x="479" y="10"/>
                          </a:lnTo>
                          <a:lnTo>
                            <a:pt x="460" y="11"/>
                          </a:lnTo>
                          <a:lnTo>
                            <a:pt x="440" y="13"/>
                          </a:lnTo>
                          <a:lnTo>
                            <a:pt x="419" y="13"/>
                          </a:lnTo>
                          <a:lnTo>
                            <a:pt x="399" y="14"/>
                          </a:lnTo>
                          <a:lnTo>
                            <a:pt x="379" y="14"/>
                          </a:lnTo>
                          <a:lnTo>
                            <a:pt x="358" y="15"/>
                          </a:lnTo>
                          <a:lnTo>
                            <a:pt x="339" y="15"/>
                          </a:lnTo>
                          <a:lnTo>
                            <a:pt x="319" y="15"/>
                          </a:lnTo>
                          <a:lnTo>
                            <a:pt x="298" y="15"/>
                          </a:lnTo>
                          <a:lnTo>
                            <a:pt x="281" y="15"/>
                          </a:lnTo>
                          <a:lnTo>
                            <a:pt x="265" y="15"/>
                          </a:lnTo>
                          <a:lnTo>
                            <a:pt x="248" y="15"/>
                          </a:lnTo>
                          <a:lnTo>
                            <a:pt x="232" y="14"/>
                          </a:lnTo>
                          <a:lnTo>
                            <a:pt x="215" y="14"/>
                          </a:lnTo>
                          <a:lnTo>
                            <a:pt x="199" y="14"/>
                          </a:lnTo>
                          <a:lnTo>
                            <a:pt x="183" y="13"/>
                          </a:lnTo>
                          <a:lnTo>
                            <a:pt x="167" y="13"/>
                          </a:lnTo>
                          <a:lnTo>
                            <a:pt x="150" y="11"/>
                          </a:lnTo>
                          <a:lnTo>
                            <a:pt x="134" y="11"/>
                          </a:lnTo>
                          <a:lnTo>
                            <a:pt x="118" y="10"/>
                          </a:lnTo>
                          <a:lnTo>
                            <a:pt x="102" y="9"/>
                          </a:lnTo>
                          <a:lnTo>
                            <a:pt x="86" y="9"/>
                          </a:lnTo>
                          <a:lnTo>
                            <a:pt x="70" y="8"/>
                          </a:lnTo>
                          <a:lnTo>
                            <a:pt x="53" y="6"/>
                          </a:lnTo>
                          <a:lnTo>
                            <a:pt x="38" y="5"/>
                          </a:lnTo>
                          <a:lnTo>
                            <a:pt x="30" y="52"/>
                          </a:lnTo>
                          <a:lnTo>
                            <a:pt x="24" y="100"/>
                          </a:lnTo>
                          <a:lnTo>
                            <a:pt x="18" y="149"/>
                          </a:lnTo>
                          <a:lnTo>
                            <a:pt x="13" y="199"/>
                          </a:lnTo>
                          <a:lnTo>
                            <a:pt x="8" y="252"/>
                          </a:lnTo>
                          <a:lnTo>
                            <a:pt x="5" y="305"/>
                          </a:lnTo>
                          <a:lnTo>
                            <a:pt x="3" y="360"/>
                          </a:lnTo>
                          <a:lnTo>
                            <a:pt x="0" y="416"/>
                          </a:lnTo>
                          <a:lnTo>
                            <a:pt x="656" y="416"/>
                          </a:lnTo>
                          <a:lnTo>
                            <a:pt x="653" y="359"/>
                          </a:lnTo>
                          <a:lnTo>
                            <a:pt x="651" y="304"/>
                          </a:lnTo>
                          <a:lnTo>
                            <a:pt x="648" y="250"/>
                          </a:lnTo>
                          <a:lnTo>
                            <a:pt x="643" y="197"/>
                          </a:lnTo>
                          <a:lnTo>
                            <a:pt x="638" y="147"/>
                          </a:lnTo>
                          <a:lnTo>
                            <a:pt x="631" y="96"/>
                          </a:lnTo>
                          <a:lnTo>
                            <a:pt x="625" y="47"/>
                          </a:lnTo>
                          <a:lnTo>
                            <a:pt x="617" y="0"/>
                          </a:lnTo>
                          <a:close/>
                        </a:path>
                      </a:pathLst>
                    </a:custGeom>
                    <a:solidFill>
                      <a:schemeClr val="folHlink"/>
                    </a:solidFill>
                    <a:ln w="9525">
                      <a:solidFill>
                        <a:schemeClr val="folHlink"/>
                      </a:solidFill>
                      <a:round/>
                      <a:headEnd/>
                      <a:tailEnd/>
                    </a:ln>
                  </p:spPr>
                  <p:txBody>
                    <a:bodyPr/>
                    <a:lstStyle/>
                    <a:p>
                      <a:endParaRPr lang="id-ID"/>
                    </a:p>
                  </p:txBody>
                </p:sp>
                <p:sp>
                  <p:nvSpPr>
                    <p:cNvPr id="68" name="Freeform 217"/>
                    <p:cNvSpPr>
                      <a:spLocks/>
                    </p:cNvSpPr>
                    <p:nvPr/>
                  </p:nvSpPr>
                  <p:spPr bwMode="auto">
                    <a:xfrm>
                      <a:off x="4445" y="3174"/>
                      <a:ext cx="358" cy="83"/>
                    </a:xfrm>
                    <a:custGeom>
                      <a:avLst/>
                      <a:gdLst/>
                      <a:ahLst/>
                      <a:cxnLst>
                        <a:cxn ang="0">
                          <a:pos x="37" y="409"/>
                        </a:cxn>
                        <a:cxn ang="0">
                          <a:pos x="53" y="408"/>
                        </a:cxn>
                        <a:cxn ang="0">
                          <a:pos x="69" y="407"/>
                        </a:cxn>
                        <a:cxn ang="0">
                          <a:pos x="85" y="406"/>
                        </a:cxn>
                        <a:cxn ang="0">
                          <a:pos x="102" y="406"/>
                        </a:cxn>
                        <a:cxn ang="0">
                          <a:pos x="118" y="404"/>
                        </a:cxn>
                        <a:cxn ang="0">
                          <a:pos x="134" y="403"/>
                        </a:cxn>
                        <a:cxn ang="0">
                          <a:pos x="150" y="403"/>
                        </a:cxn>
                        <a:cxn ang="0">
                          <a:pos x="167" y="402"/>
                        </a:cxn>
                        <a:cxn ang="0">
                          <a:pos x="183" y="402"/>
                        </a:cxn>
                        <a:cxn ang="0">
                          <a:pos x="200" y="401"/>
                        </a:cxn>
                        <a:cxn ang="0">
                          <a:pos x="216" y="401"/>
                        </a:cxn>
                        <a:cxn ang="0">
                          <a:pos x="233" y="401"/>
                        </a:cxn>
                        <a:cxn ang="0">
                          <a:pos x="249" y="399"/>
                        </a:cxn>
                        <a:cxn ang="0">
                          <a:pos x="266" y="399"/>
                        </a:cxn>
                        <a:cxn ang="0">
                          <a:pos x="282" y="399"/>
                        </a:cxn>
                        <a:cxn ang="0">
                          <a:pos x="299" y="399"/>
                        </a:cxn>
                        <a:cxn ang="0">
                          <a:pos x="320" y="399"/>
                        </a:cxn>
                        <a:cxn ang="0">
                          <a:pos x="340" y="399"/>
                        </a:cxn>
                        <a:cxn ang="0">
                          <a:pos x="360" y="401"/>
                        </a:cxn>
                        <a:cxn ang="0">
                          <a:pos x="380" y="401"/>
                        </a:cxn>
                        <a:cxn ang="0">
                          <a:pos x="400" y="401"/>
                        </a:cxn>
                        <a:cxn ang="0">
                          <a:pos x="421" y="402"/>
                        </a:cxn>
                        <a:cxn ang="0">
                          <a:pos x="441" y="403"/>
                        </a:cxn>
                        <a:cxn ang="0">
                          <a:pos x="462" y="403"/>
                        </a:cxn>
                        <a:cxn ang="0">
                          <a:pos x="482" y="404"/>
                        </a:cxn>
                        <a:cxn ang="0">
                          <a:pos x="501" y="406"/>
                        </a:cxn>
                        <a:cxn ang="0">
                          <a:pos x="521" y="407"/>
                        </a:cxn>
                        <a:cxn ang="0">
                          <a:pos x="541" y="408"/>
                        </a:cxn>
                        <a:cxn ang="0">
                          <a:pos x="561" y="409"/>
                        </a:cxn>
                        <a:cxn ang="0">
                          <a:pos x="581" y="411"/>
                        </a:cxn>
                        <a:cxn ang="0">
                          <a:pos x="600" y="413"/>
                        </a:cxn>
                        <a:cxn ang="0">
                          <a:pos x="620" y="414"/>
                        </a:cxn>
                        <a:cxn ang="0">
                          <a:pos x="627" y="367"/>
                        </a:cxn>
                        <a:cxn ang="0">
                          <a:pos x="633" y="318"/>
                        </a:cxn>
                        <a:cxn ang="0">
                          <a:pos x="640" y="269"/>
                        </a:cxn>
                        <a:cxn ang="0">
                          <a:pos x="644" y="217"/>
                        </a:cxn>
                        <a:cxn ang="0">
                          <a:pos x="649" y="165"/>
                        </a:cxn>
                        <a:cxn ang="0">
                          <a:pos x="652" y="111"/>
                        </a:cxn>
                        <a:cxn ang="0">
                          <a:pos x="654" y="56"/>
                        </a:cxn>
                        <a:cxn ang="0">
                          <a:pos x="657" y="0"/>
                        </a:cxn>
                        <a:cxn ang="0">
                          <a:pos x="0" y="0"/>
                        </a:cxn>
                        <a:cxn ang="0">
                          <a:pos x="3" y="55"/>
                        </a:cxn>
                        <a:cxn ang="0">
                          <a:pos x="5" y="111"/>
                        </a:cxn>
                        <a:cxn ang="0">
                          <a:pos x="8" y="163"/>
                        </a:cxn>
                        <a:cxn ang="0">
                          <a:pos x="12" y="215"/>
                        </a:cxn>
                        <a:cxn ang="0">
                          <a:pos x="17" y="265"/>
                        </a:cxn>
                        <a:cxn ang="0">
                          <a:pos x="24" y="315"/>
                        </a:cxn>
                        <a:cxn ang="0">
                          <a:pos x="30" y="363"/>
                        </a:cxn>
                        <a:cxn ang="0">
                          <a:pos x="37" y="409"/>
                        </a:cxn>
                      </a:cxnLst>
                      <a:rect l="0" t="0" r="r" b="b"/>
                      <a:pathLst>
                        <a:path w="657" h="414">
                          <a:moveTo>
                            <a:pt x="37" y="409"/>
                          </a:moveTo>
                          <a:lnTo>
                            <a:pt x="53" y="408"/>
                          </a:lnTo>
                          <a:lnTo>
                            <a:pt x="69" y="407"/>
                          </a:lnTo>
                          <a:lnTo>
                            <a:pt x="85" y="406"/>
                          </a:lnTo>
                          <a:lnTo>
                            <a:pt x="102" y="406"/>
                          </a:lnTo>
                          <a:lnTo>
                            <a:pt x="118" y="404"/>
                          </a:lnTo>
                          <a:lnTo>
                            <a:pt x="134" y="403"/>
                          </a:lnTo>
                          <a:lnTo>
                            <a:pt x="150" y="403"/>
                          </a:lnTo>
                          <a:lnTo>
                            <a:pt x="167" y="402"/>
                          </a:lnTo>
                          <a:lnTo>
                            <a:pt x="183" y="402"/>
                          </a:lnTo>
                          <a:lnTo>
                            <a:pt x="200" y="401"/>
                          </a:lnTo>
                          <a:lnTo>
                            <a:pt x="216" y="401"/>
                          </a:lnTo>
                          <a:lnTo>
                            <a:pt x="233" y="401"/>
                          </a:lnTo>
                          <a:lnTo>
                            <a:pt x="249" y="399"/>
                          </a:lnTo>
                          <a:lnTo>
                            <a:pt x="266" y="399"/>
                          </a:lnTo>
                          <a:lnTo>
                            <a:pt x="282" y="399"/>
                          </a:lnTo>
                          <a:lnTo>
                            <a:pt x="299" y="399"/>
                          </a:lnTo>
                          <a:lnTo>
                            <a:pt x="320" y="399"/>
                          </a:lnTo>
                          <a:lnTo>
                            <a:pt x="340" y="399"/>
                          </a:lnTo>
                          <a:lnTo>
                            <a:pt x="360" y="401"/>
                          </a:lnTo>
                          <a:lnTo>
                            <a:pt x="380" y="401"/>
                          </a:lnTo>
                          <a:lnTo>
                            <a:pt x="400" y="401"/>
                          </a:lnTo>
                          <a:lnTo>
                            <a:pt x="421" y="402"/>
                          </a:lnTo>
                          <a:lnTo>
                            <a:pt x="441" y="403"/>
                          </a:lnTo>
                          <a:lnTo>
                            <a:pt x="462" y="403"/>
                          </a:lnTo>
                          <a:lnTo>
                            <a:pt x="482" y="404"/>
                          </a:lnTo>
                          <a:lnTo>
                            <a:pt x="501" y="406"/>
                          </a:lnTo>
                          <a:lnTo>
                            <a:pt x="521" y="407"/>
                          </a:lnTo>
                          <a:lnTo>
                            <a:pt x="541" y="408"/>
                          </a:lnTo>
                          <a:lnTo>
                            <a:pt x="561" y="409"/>
                          </a:lnTo>
                          <a:lnTo>
                            <a:pt x="581" y="411"/>
                          </a:lnTo>
                          <a:lnTo>
                            <a:pt x="600" y="413"/>
                          </a:lnTo>
                          <a:lnTo>
                            <a:pt x="620" y="414"/>
                          </a:lnTo>
                          <a:lnTo>
                            <a:pt x="627" y="367"/>
                          </a:lnTo>
                          <a:lnTo>
                            <a:pt x="633" y="318"/>
                          </a:lnTo>
                          <a:lnTo>
                            <a:pt x="640" y="269"/>
                          </a:lnTo>
                          <a:lnTo>
                            <a:pt x="644" y="217"/>
                          </a:lnTo>
                          <a:lnTo>
                            <a:pt x="649" y="165"/>
                          </a:lnTo>
                          <a:lnTo>
                            <a:pt x="652" y="111"/>
                          </a:lnTo>
                          <a:lnTo>
                            <a:pt x="654" y="56"/>
                          </a:lnTo>
                          <a:lnTo>
                            <a:pt x="657" y="0"/>
                          </a:lnTo>
                          <a:lnTo>
                            <a:pt x="0" y="0"/>
                          </a:lnTo>
                          <a:lnTo>
                            <a:pt x="3" y="55"/>
                          </a:lnTo>
                          <a:lnTo>
                            <a:pt x="5" y="111"/>
                          </a:lnTo>
                          <a:lnTo>
                            <a:pt x="8" y="163"/>
                          </a:lnTo>
                          <a:lnTo>
                            <a:pt x="12" y="215"/>
                          </a:lnTo>
                          <a:lnTo>
                            <a:pt x="17" y="265"/>
                          </a:lnTo>
                          <a:lnTo>
                            <a:pt x="24" y="315"/>
                          </a:lnTo>
                          <a:lnTo>
                            <a:pt x="30" y="363"/>
                          </a:lnTo>
                          <a:lnTo>
                            <a:pt x="37" y="409"/>
                          </a:lnTo>
                          <a:close/>
                        </a:path>
                      </a:pathLst>
                    </a:custGeom>
                    <a:solidFill>
                      <a:schemeClr val="folHlink"/>
                    </a:solidFill>
                    <a:ln w="9525">
                      <a:solidFill>
                        <a:schemeClr val="folHlink"/>
                      </a:solidFill>
                      <a:round/>
                      <a:headEnd/>
                      <a:tailEnd/>
                    </a:ln>
                  </p:spPr>
                  <p:txBody>
                    <a:bodyPr/>
                    <a:lstStyle/>
                    <a:p>
                      <a:endParaRPr lang="id-ID"/>
                    </a:p>
                  </p:txBody>
                </p:sp>
                <p:sp>
                  <p:nvSpPr>
                    <p:cNvPr id="69" name="Freeform 218"/>
                    <p:cNvSpPr>
                      <a:spLocks/>
                    </p:cNvSpPr>
                    <p:nvPr/>
                  </p:nvSpPr>
                  <p:spPr bwMode="auto">
                    <a:xfrm>
                      <a:off x="4480" y="3282"/>
                      <a:ext cx="288" cy="91"/>
                    </a:xfrm>
                    <a:custGeom>
                      <a:avLst/>
                      <a:gdLst/>
                      <a:ahLst/>
                      <a:cxnLst>
                        <a:cxn ang="0">
                          <a:pos x="220" y="0"/>
                        </a:cxn>
                        <a:cxn ang="0">
                          <a:pos x="191" y="0"/>
                        </a:cxn>
                        <a:cxn ang="0">
                          <a:pos x="161" y="1"/>
                        </a:cxn>
                        <a:cxn ang="0">
                          <a:pos x="131" y="1"/>
                        </a:cxn>
                        <a:cxn ang="0">
                          <a:pos x="102" y="3"/>
                        </a:cxn>
                        <a:cxn ang="0">
                          <a:pos x="73" y="4"/>
                        </a:cxn>
                        <a:cxn ang="0">
                          <a:pos x="43" y="5"/>
                        </a:cxn>
                        <a:cxn ang="0">
                          <a:pos x="15" y="6"/>
                        </a:cxn>
                        <a:cxn ang="0">
                          <a:pos x="17" y="76"/>
                        </a:cxn>
                        <a:cxn ang="0">
                          <a:pos x="55" y="198"/>
                        </a:cxn>
                        <a:cxn ang="0">
                          <a:pos x="99" y="299"/>
                        </a:cxn>
                        <a:cxn ang="0">
                          <a:pos x="147" y="376"/>
                        </a:cxn>
                        <a:cxn ang="0">
                          <a:pos x="183" y="418"/>
                        </a:cxn>
                        <a:cxn ang="0">
                          <a:pos x="206" y="436"/>
                        </a:cxn>
                        <a:cxn ang="0">
                          <a:pos x="229" y="449"/>
                        </a:cxn>
                        <a:cxn ang="0">
                          <a:pos x="253" y="455"/>
                        </a:cxn>
                        <a:cxn ang="0">
                          <a:pos x="277" y="455"/>
                        </a:cxn>
                        <a:cxn ang="0">
                          <a:pos x="300" y="450"/>
                        </a:cxn>
                        <a:cxn ang="0">
                          <a:pos x="323" y="438"/>
                        </a:cxn>
                        <a:cxn ang="0">
                          <a:pos x="346" y="419"/>
                        </a:cxn>
                        <a:cxn ang="0">
                          <a:pos x="381" y="380"/>
                        </a:cxn>
                        <a:cxn ang="0">
                          <a:pos x="429" y="304"/>
                        </a:cxn>
                        <a:cxn ang="0">
                          <a:pos x="473" y="203"/>
                        </a:cxn>
                        <a:cxn ang="0">
                          <a:pos x="512" y="81"/>
                        </a:cxn>
                        <a:cxn ang="0">
                          <a:pos x="511" y="11"/>
                        </a:cxn>
                        <a:cxn ang="0">
                          <a:pos x="475" y="7"/>
                        </a:cxn>
                        <a:cxn ang="0">
                          <a:pos x="438" y="6"/>
                        </a:cxn>
                        <a:cxn ang="0">
                          <a:pos x="402" y="4"/>
                        </a:cxn>
                        <a:cxn ang="0">
                          <a:pos x="366" y="3"/>
                        </a:cxn>
                        <a:cxn ang="0">
                          <a:pos x="328" y="1"/>
                        </a:cxn>
                        <a:cxn ang="0">
                          <a:pos x="291" y="0"/>
                        </a:cxn>
                        <a:cxn ang="0">
                          <a:pos x="253" y="0"/>
                        </a:cxn>
                      </a:cxnLst>
                      <a:rect l="0" t="0" r="r" b="b"/>
                      <a:pathLst>
                        <a:path w="529" h="456">
                          <a:moveTo>
                            <a:pt x="235" y="0"/>
                          </a:moveTo>
                          <a:lnTo>
                            <a:pt x="220" y="0"/>
                          </a:lnTo>
                          <a:lnTo>
                            <a:pt x="205" y="0"/>
                          </a:lnTo>
                          <a:lnTo>
                            <a:pt x="191" y="0"/>
                          </a:lnTo>
                          <a:lnTo>
                            <a:pt x="175" y="0"/>
                          </a:lnTo>
                          <a:lnTo>
                            <a:pt x="161" y="1"/>
                          </a:lnTo>
                          <a:lnTo>
                            <a:pt x="146" y="1"/>
                          </a:lnTo>
                          <a:lnTo>
                            <a:pt x="131" y="1"/>
                          </a:lnTo>
                          <a:lnTo>
                            <a:pt x="117" y="1"/>
                          </a:lnTo>
                          <a:lnTo>
                            <a:pt x="102" y="3"/>
                          </a:lnTo>
                          <a:lnTo>
                            <a:pt x="87" y="3"/>
                          </a:lnTo>
                          <a:lnTo>
                            <a:pt x="73" y="4"/>
                          </a:lnTo>
                          <a:lnTo>
                            <a:pt x="59" y="4"/>
                          </a:lnTo>
                          <a:lnTo>
                            <a:pt x="43" y="5"/>
                          </a:lnTo>
                          <a:lnTo>
                            <a:pt x="29" y="6"/>
                          </a:lnTo>
                          <a:lnTo>
                            <a:pt x="15" y="6"/>
                          </a:lnTo>
                          <a:lnTo>
                            <a:pt x="0" y="7"/>
                          </a:lnTo>
                          <a:lnTo>
                            <a:pt x="17" y="76"/>
                          </a:lnTo>
                          <a:lnTo>
                            <a:pt x="35" y="140"/>
                          </a:lnTo>
                          <a:lnTo>
                            <a:pt x="55" y="198"/>
                          </a:lnTo>
                          <a:lnTo>
                            <a:pt x="77" y="251"/>
                          </a:lnTo>
                          <a:lnTo>
                            <a:pt x="99" y="299"/>
                          </a:lnTo>
                          <a:lnTo>
                            <a:pt x="122" y="341"/>
                          </a:lnTo>
                          <a:lnTo>
                            <a:pt x="147" y="376"/>
                          </a:lnTo>
                          <a:lnTo>
                            <a:pt x="171" y="406"/>
                          </a:lnTo>
                          <a:lnTo>
                            <a:pt x="183" y="418"/>
                          </a:lnTo>
                          <a:lnTo>
                            <a:pt x="194" y="428"/>
                          </a:lnTo>
                          <a:lnTo>
                            <a:pt x="206" y="436"/>
                          </a:lnTo>
                          <a:lnTo>
                            <a:pt x="218" y="444"/>
                          </a:lnTo>
                          <a:lnTo>
                            <a:pt x="229" y="449"/>
                          </a:lnTo>
                          <a:lnTo>
                            <a:pt x="241" y="452"/>
                          </a:lnTo>
                          <a:lnTo>
                            <a:pt x="253" y="455"/>
                          </a:lnTo>
                          <a:lnTo>
                            <a:pt x="266" y="456"/>
                          </a:lnTo>
                          <a:lnTo>
                            <a:pt x="277" y="455"/>
                          </a:lnTo>
                          <a:lnTo>
                            <a:pt x="288" y="454"/>
                          </a:lnTo>
                          <a:lnTo>
                            <a:pt x="300" y="450"/>
                          </a:lnTo>
                          <a:lnTo>
                            <a:pt x="311" y="444"/>
                          </a:lnTo>
                          <a:lnTo>
                            <a:pt x="323" y="438"/>
                          </a:lnTo>
                          <a:lnTo>
                            <a:pt x="334" y="429"/>
                          </a:lnTo>
                          <a:lnTo>
                            <a:pt x="346" y="419"/>
                          </a:lnTo>
                          <a:lnTo>
                            <a:pt x="357" y="408"/>
                          </a:lnTo>
                          <a:lnTo>
                            <a:pt x="381" y="380"/>
                          </a:lnTo>
                          <a:lnTo>
                            <a:pt x="405" y="344"/>
                          </a:lnTo>
                          <a:lnTo>
                            <a:pt x="429" y="304"/>
                          </a:lnTo>
                          <a:lnTo>
                            <a:pt x="452" y="256"/>
                          </a:lnTo>
                          <a:lnTo>
                            <a:pt x="473" y="203"/>
                          </a:lnTo>
                          <a:lnTo>
                            <a:pt x="494" y="145"/>
                          </a:lnTo>
                          <a:lnTo>
                            <a:pt x="512" y="81"/>
                          </a:lnTo>
                          <a:lnTo>
                            <a:pt x="529" y="12"/>
                          </a:lnTo>
                          <a:lnTo>
                            <a:pt x="511" y="11"/>
                          </a:lnTo>
                          <a:lnTo>
                            <a:pt x="494" y="10"/>
                          </a:lnTo>
                          <a:lnTo>
                            <a:pt x="475" y="7"/>
                          </a:lnTo>
                          <a:lnTo>
                            <a:pt x="457" y="6"/>
                          </a:lnTo>
                          <a:lnTo>
                            <a:pt x="438" y="6"/>
                          </a:lnTo>
                          <a:lnTo>
                            <a:pt x="421" y="5"/>
                          </a:lnTo>
                          <a:lnTo>
                            <a:pt x="402" y="4"/>
                          </a:lnTo>
                          <a:lnTo>
                            <a:pt x="383" y="3"/>
                          </a:lnTo>
                          <a:lnTo>
                            <a:pt x="366" y="3"/>
                          </a:lnTo>
                          <a:lnTo>
                            <a:pt x="347" y="1"/>
                          </a:lnTo>
                          <a:lnTo>
                            <a:pt x="328" y="1"/>
                          </a:lnTo>
                          <a:lnTo>
                            <a:pt x="310" y="1"/>
                          </a:lnTo>
                          <a:lnTo>
                            <a:pt x="291" y="0"/>
                          </a:lnTo>
                          <a:lnTo>
                            <a:pt x="272" y="0"/>
                          </a:lnTo>
                          <a:lnTo>
                            <a:pt x="253" y="0"/>
                          </a:lnTo>
                          <a:lnTo>
                            <a:pt x="235" y="0"/>
                          </a:lnTo>
                          <a:close/>
                        </a:path>
                      </a:pathLst>
                    </a:custGeom>
                    <a:solidFill>
                      <a:schemeClr val="folHlink"/>
                    </a:solidFill>
                    <a:ln w="9525">
                      <a:solidFill>
                        <a:schemeClr val="folHlink"/>
                      </a:solidFill>
                      <a:round/>
                      <a:headEnd/>
                      <a:tailEnd/>
                    </a:ln>
                  </p:spPr>
                  <p:txBody>
                    <a:bodyPr/>
                    <a:lstStyle/>
                    <a:p>
                      <a:endParaRPr lang="id-ID"/>
                    </a:p>
                  </p:txBody>
                </p:sp>
              </p:grpSp>
              <p:grpSp>
                <p:nvGrpSpPr>
                  <p:cNvPr id="8" name="Group 219"/>
                  <p:cNvGrpSpPr>
                    <a:grpSpLocks/>
                  </p:cNvGrpSpPr>
                  <p:nvPr/>
                </p:nvGrpSpPr>
                <p:grpSpPr bwMode="auto">
                  <a:xfrm>
                    <a:off x="4752" y="2959"/>
                    <a:ext cx="369" cy="403"/>
                    <a:chOff x="4761" y="2959"/>
                    <a:chExt cx="369" cy="403"/>
                  </a:xfrm>
                </p:grpSpPr>
                <p:sp>
                  <p:nvSpPr>
                    <p:cNvPr id="62" name="Freeform 220"/>
                    <p:cNvSpPr>
                      <a:spLocks/>
                    </p:cNvSpPr>
                    <p:nvPr/>
                  </p:nvSpPr>
                  <p:spPr bwMode="auto">
                    <a:xfrm>
                      <a:off x="4851" y="3046"/>
                      <a:ext cx="279" cy="100"/>
                    </a:xfrm>
                    <a:custGeom>
                      <a:avLst/>
                      <a:gdLst/>
                      <a:ahLst/>
                      <a:cxnLst>
                        <a:cxn ang="0">
                          <a:pos x="39" y="497"/>
                        </a:cxn>
                        <a:cxn ang="0">
                          <a:pos x="510" y="497"/>
                        </a:cxn>
                        <a:cxn ang="0">
                          <a:pos x="504" y="429"/>
                        </a:cxn>
                        <a:cxn ang="0">
                          <a:pos x="494" y="362"/>
                        </a:cxn>
                        <a:cxn ang="0">
                          <a:pos x="480" y="298"/>
                        </a:cxn>
                        <a:cxn ang="0">
                          <a:pos x="462" y="234"/>
                        </a:cxn>
                        <a:cxn ang="0">
                          <a:pos x="441" y="172"/>
                        </a:cxn>
                        <a:cxn ang="0">
                          <a:pos x="417" y="113"/>
                        </a:cxn>
                        <a:cxn ang="0">
                          <a:pos x="388" y="55"/>
                        </a:cxn>
                        <a:cxn ang="0">
                          <a:pos x="357" y="0"/>
                        </a:cxn>
                        <a:cxn ang="0">
                          <a:pos x="336" y="5"/>
                        </a:cxn>
                        <a:cxn ang="0">
                          <a:pos x="314" y="11"/>
                        </a:cxn>
                        <a:cxn ang="0">
                          <a:pos x="294" y="16"/>
                        </a:cxn>
                        <a:cxn ang="0">
                          <a:pos x="272" y="21"/>
                        </a:cxn>
                        <a:cxn ang="0">
                          <a:pos x="250" y="26"/>
                        </a:cxn>
                        <a:cxn ang="0">
                          <a:pos x="227" y="31"/>
                        </a:cxn>
                        <a:cxn ang="0">
                          <a:pos x="205" y="34"/>
                        </a:cxn>
                        <a:cxn ang="0">
                          <a:pos x="183" y="39"/>
                        </a:cxn>
                        <a:cxn ang="0">
                          <a:pos x="161" y="43"/>
                        </a:cxn>
                        <a:cxn ang="0">
                          <a:pos x="138" y="47"/>
                        </a:cxn>
                        <a:cxn ang="0">
                          <a:pos x="115" y="50"/>
                        </a:cxn>
                        <a:cxn ang="0">
                          <a:pos x="93" y="54"/>
                        </a:cxn>
                        <a:cxn ang="0">
                          <a:pos x="70" y="58"/>
                        </a:cxn>
                        <a:cxn ang="0">
                          <a:pos x="47" y="62"/>
                        </a:cxn>
                        <a:cxn ang="0">
                          <a:pos x="23" y="65"/>
                        </a:cxn>
                        <a:cxn ang="0">
                          <a:pos x="0" y="68"/>
                        </a:cxn>
                        <a:cxn ang="0">
                          <a:pos x="7" y="119"/>
                        </a:cxn>
                        <a:cxn ang="0">
                          <a:pos x="15" y="172"/>
                        </a:cxn>
                        <a:cxn ang="0">
                          <a:pos x="22" y="225"/>
                        </a:cxn>
                        <a:cxn ang="0">
                          <a:pos x="27" y="278"/>
                        </a:cxn>
                        <a:cxn ang="0">
                          <a:pos x="32" y="333"/>
                        </a:cxn>
                        <a:cxn ang="0">
                          <a:pos x="35" y="387"/>
                        </a:cxn>
                        <a:cxn ang="0">
                          <a:pos x="37" y="441"/>
                        </a:cxn>
                        <a:cxn ang="0">
                          <a:pos x="39" y="497"/>
                        </a:cxn>
                      </a:cxnLst>
                      <a:rect l="0" t="0" r="r" b="b"/>
                      <a:pathLst>
                        <a:path w="510" h="497">
                          <a:moveTo>
                            <a:pt x="39" y="497"/>
                          </a:moveTo>
                          <a:lnTo>
                            <a:pt x="510" y="497"/>
                          </a:lnTo>
                          <a:lnTo>
                            <a:pt x="504" y="429"/>
                          </a:lnTo>
                          <a:lnTo>
                            <a:pt x="494" y="362"/>
                          </a:lnTo>
                          <a:lnTo>
                            <a:pt x="480" y="298"/>
                          </a:lnTo>
                          <a:lnTo>
                            <a:pt x="462" y="234"/>
                          </a:lnTo>
                          <a:lnTo>
                            <a:pt x="441" y="172"/>
                          </a:lnTo>
                          <a:lnTo>
                            <a:pt x="417" y="113"/>
                          </a:lnTo>
                          <a:lnTo>
                            <a:pt x="388" y="55"/>
                          </a:lnTo>
                          <a:lnTo>
                            <a:pt x="357" y="0"/>
                          </a:lnTo>
                          <a:lnTo>
                            <a:pt x="336" y="5"/>
                          </a:lnTo>
                          <a:lnTo>
                            <a:pt x="314" y="11"/>
                          </a:lnTo>
                          <a:lnTo>
                            <a:pt x="294" y="16"/>
                          </a:lnTo>
                          <a:lnTo>
                            <a:pt x="272" y="21"/>
                          </a:lnTo>
                          <a:lnTo>
                            <a:pt x="250" y="26"/>
                          </a:lnTo>
                          <a:lnTo>
                            <a:pt x="227" y="31"/>
                          </a:lnTo>
                          <a:lnTo>
                            <a:pt x="205" y="34"/>
                          </a:lnTo>
                          <a:lnTo>
                            <a:pt x="183" y="39"/>
                          </a:lnTo>
                          <a:lnTo>
                            <a:pt x="161" y="43"/>
                          </a:lnTo>
                          <a:lnTo>
                            <a:pt x="138" y="47"/>
                          </a:lnTo>
                          <a:lnTo>
                            <a:pt x="115" y="50"/>
                          </a:lnTo>
                          <a:lnTo>
                            <a:pt x="93" y="54"/>
                          </a:lnTo>
                          <a:lnTo>
                            <a:pt x="70" y="58"/>
                          </a:lnTo>
                          <a:lnTo>
                            <a:pt x="47" y="62"/>
                          </a:lnTo>
                          <a:lnTo>
                            <a:pt x="23" y="65"/>
                          </a:lnTo>
                          <a:lnTo>
                            <a:pt x="0" y="68"/>
                          </a:lnTo>
                          <a:lnTo>
                            <a:pt x="7" y="119"/>
                          </a:lnTo>
                          <a:lnTo>
                            <a:pt x="15" y="172"/>
                          </a:lnTo>
                          <a:lnTo>
                            <a:pt x="22" y="225"/>
                          </a:lnTo>
                          <a:lnTo>
                            <a:pt x="27" y="278"/>
                          </a:lnTo>
                          <a:lnTo>
                            <a:pt x="32" y="333"/>
                          </a:lnTo>
                          <a:lnTo>
                            <a:pt x="35" y="387"/>
                          </a:lnTo>
                          <a:lnTo>
                            <a:pt x="37" y="441"/>
                          </a:lnTo>
                          <a:lnTo>
                            <a:pt x="39" y="497"/>
                          </a:lnTo>
                          <a:close/>
                        </a:path>
                      </a:pathLst>
                    </a:custGeom>
                    <a:solidFill>
                      <a:schemeClr val="folHlink"/>
                    </a:solidFill>
                    <a:ln w="9525">
                      <a:solidFill>
                        <a:schemeClr val="folHlink"/>
                      </a:solidFill>
                      <a:round/>
                      <a:headEnd/>
                      <a:tailEnd/>
                    </a:ln>
                  </p:spPr>
                  <p:txBody>
                    <a:bodyPr/>
                    <a:lstStyle/>
                    <a:p>
                      <a:endParaRPr lang="id-ID"/>
                    </a:p>
                  </p:txBody>
                </p:sp>
                <p:sp>
                  <p:nvSpPr>
                    <p:cNvPr id="63" name="Freeform 221"/>
                    <p:cNvSpPr>
                      <a:spLocks/>
                    </p:cNvSpPr>
                    <p:nvPr/>
                  </p:nvSpPr>
                  <p:spPr bwMode="auto">
                    <a:xfrm>
                      <a:off x="4765" y="2959"/>
                      <a:ext cx="234" cy="73"/>
                    </a:xfrm>
                    <a:custGeom>
                      <a:avLst/>
                      <a:gdLst/>
                      <a:ahLst/>
                      <a:cxnLst>
                        <a:cxn ang="0">
                          <a:pos x="429" y="312"/>
                        </a:cxn>
                        <a:cxn ang="0">
                          <a:pos x="409" y="286"/>
                        </a:cxn>
                        <a:cxn ang="0">
                          <a:pos x="385" y="262"/>
                        </a:cxn>
                        <a:cxn ang="0">
                          <a:pos x="362" y="237"/>
                        </a:cxn>
                        <a:cxn ang="0">
                          <a:pos x="338" y="214"/>
                        </a:cxn>
                        <a:cxn ang="0">
                          <a:pos x="313" y="190"/>
                        </a:cxn>
                        <a:cxn ang="0">
                          <a:pos x="287" y="168"/>
                        </a:cxn>
                        <a:cxn ang="0">
                          <a:pos x="261" y="146"/>
                        </a:cxn>
                        <a:cxn ang="0">
                          <a:pos x="233" y="125"/>
                        </a:cxn>
                        <a:cxn ang="0">
                          <a:pos x="206" y="106"/>
                        </a:cxn>
                        <a:cxn ang="0">
                          <a:pos x="177" y="86"/>
                        </a:cxn>
                        <a:cxn ang="0">
                          <a:pos x="149" y="69"/>
                        </a:cxn>
                        <a:cxn ang="0">
                          <a:pos x="120" y="52"/>
                        </a:cxn>
                        <a:cxn ang="0">
                          <a:pos x="90" y="37"/>
                        </a:cxn>
                        <a:cxn ang="0">
                          <a:pos x="61" y="23"/>
                        </a:cxn>
                        <a:cxn ang="0">
                          <a:pos x="30" y="11"/>
                        </a:cxn>
                        <a:cxn ang="0">
                          <a:pos x="0" y="0"/>
                        </a:cxn>
                        <a:cxn ang="0">
                          <a:pos x="19" y="37"/>
                        </a:cxn>
                        <a:cxn ang="0">
                          <a:pos x="36" y="77"/>
                        </a:cxn>
                        <a:cxn ang="0">
                          <a:pos x="55" y="122"/>
                        </a:cxn>
                        <a:cxn ang="0">
                          <a:pos x="73" y="168"/>
                        </a:cxn>
                        <a:cxn ang="0">
                          <a:pos x="89" y="216"/>
                        </a:cxn>
                        <a:cxn ang="0">
                          <a:pos x="105" y="265"/>
                        </a:cxn>
                        <a:cxn ang="0">
                          <a:pos x="119" y="315"/>
                        </a:cxn>
                        <a:cxn ang="0">
                          <a:pos x="131" y="364"/>
                        </a:cxn>
                        <a:cxn ang="0">
                          <a:pos x="151" y="361"/>
                        </a:cxn>
                        <a:cxn ang="0">
                          <a:pos x="170" y="359"/>
                        </a:cxn>
                        <a:cxn ang="0">
                          <a:pos x="189" y="356"/>
                        </a:cxn>
                        <a:cxn ang="0">
                          <a:pos x="208" y="354"/>
                        </a:cxn>
                        <a:cxn ang="0">
                          <a:pos x="228" y="350"/>
                        </a:cxn>
                        <a:cxn ang="0">
                          <a:pos x="247" y="348"/>
                        </a:cxn>
                        <a:cxn ang="0">
                          <a:pos x="265" y="345"/>
                        </a:cxn>
                        <a:cxn ang="0">
                          <a:pos x="284" y="342"/>
                        </a:cxn>
                        <a:cxn ang="0">
                          <a:pos x="303" y="338"/>
                        </a:cxn>
                        <a:cxn ang="0">
                          <a:pos x="322" y="335"/>
                        </a:cxn>
                        <a:cxn ang="0">
                          <a:pos x="339" y="332"/>
                        </a:cxn>
                        <a:cxn ang="0">
                          <a:pos x="358" y="328"/>
                        </a:cxn>
                        <a:cxn ang="0">
                          <a:pos x="375" y="324"/>
                        </a:cxn>
                        <a:cxn ang="0">
                          <a:pos x="394" y="321"/>
                        </a:cxn>
                        <a:cxn ang="0">
                          <a:pos x="412" y="316"/>
                        </a:cxn>
                        <a:cxn ang="0">
                          <a:pos x="429" y="312"/>
                        </a:cxn>
                      </a:cxnLst>
                      <a:rect l="0" t="0" r="r" b="b"/>
                      <a:pathLst>
                        <a:path w="429" h="364">
                          <a:moveTo>
                            <a:pt x="429" y="312"/>
                          </a:moveTo>
                          <a:lnTo>
                            <a:pt x="409" y="286"/>
                          </a:lnTo>
                          <a:lnTo>
                            <a:pt x="385" y="262"/>
                          </a:lnTo>
                          <a:lnTo>
                            <a:pt x="362" y="237"/>
                          </a:lnTo>
                          <a:lnTo>
                            <a:pt x="338" y="214"/>
                          </a:lnTo>
                          <a:lnTo>
                            <a:pt x="313" y="190"/>
                          </a:lnTo>
                          <a:lnTo>
                            <a:pt x="287" y="168"/>
                          </a:lnTo>
                          <a:lnTo>
                            <a:pt x="261" y="146"/>
                          </a:lnTo>
                          <a:lnTo>
                            <a:pt x="233" y="125"/>
                          </a:lnTo>
                          <a:lnTo>
                            <a:pt x="206" y="106"/>
                          </a:lnTo>
                          <a:lnTo>
                            <a:pt x="177" y="86"/>
                          </a:lnTo>
                          <a:lnTo>
                            <a:pt x="149" y="69"/>
                          </a:lnTo>
                          <a:lnTo>
                            <a:pt x="120" y="52"/>
                          </a:lnTo>
                          <a:lnTo>
                            <a:pt x="90" y="37"/>
                          </a:lnTo>
                          <a:lnTo>
                            <a:pt x="61" y="23"/>
                          </a:lnTo>
                          <a:lnTo>
                            <a:pt x="30" y="11"/>
                          </a:lnTo>
                          <a:lnTo>
                            <a:pt x="0" y="0"/>
                          </a:lnTo>
                          <a:lnTo>
                            <a:pt x="19" y="37"/>
                          </a:lnTo>
                          <a:lnTo>
                            <a:pt x="36" y="77"/>
                          </a:lnTo>
                          <a:lnTo>
                            <a:pt x="55" y="122"/>
                          </a:lnTo>
                          <a:lnTo>
                            <a:pt x="73" y="168"/>
                          </a:lnTo>
                          <a:lnTo>
                            <a:pt x="89" y="216"/>
                          </a:lnTo>
                          <a:lnTo>
                            <a:pt x="105" y="265"/>
                          </a:lnTo>
                          <a:lnTo>
                            <a:pt x="119" y="315"/>
                          </a:lnTo>
                          <a:lnTo>
                            <a:pt x="131" y="364"/>
                          </a:lnTo>
                          <a:lnTo>
                            <a:pt x="151" y="361"/>
                          </a:lnTo>
                          <a:lnTo>
                            <a:pt x="170" y="359"/>
                          </a:lnTo>
                          <a:lnTo>
                            <a:pt x="189" y="356"/>
                          </a:lnTo>
                          <a:lnTo>
                            <a:pt x="208" y="354"/>
                          </a:lnTo>
                          <a:lnTo>
                            <a:pt x="228" y="350"/>
                          </a:lnTo>
                          <a:lnTo>
                            <a:pt x="247" y="348"/>
                          </a:lnTo>
                          <a:lnTo>
                            <a:pt x="265" y="345"/>
                          </a:lnTo>
                          <a:lnTo>
                            <a:pt x="284" y="342"/>
                          </a:lnTo>
                          <a:lnTo>
                            <a:pt x="303" y="338"/>
                          </a:lnTo>
                          <a:lnTo>
                            <a:pt x="322" y="335"/>
                          </a:lnTo>
                          <a:lnTo>
                            <a:pt x="339" y="332"/>
                          </a:lnTo>
                          <a:lnTo>
                            <a:pt x="358" y="328"/>
                          </a:lnTo>
                          <a:lnTo>
                            <a:pt x="375" y="324"/>
                          </a:lnTo>
                          <a:lnTo>
                            <a:pt x="394" y="321"/>
                          </a:lnTo>
                          <a:lnTo>
                            <a:pt x="412" y="316"/>
                          </a:lnTo>
                          <a:lnTo>
                            <a:pt x="429" y="312"/>
                          </a:lnTo>
                          <a:close/>
                        </a:path>
                      </a:pathLst>
                    </a:custGeom>
                    <a:solidFill>
                      <a:schemeClr val="folHlink"/>
                    </a:solidFill>
                    <a:ln w="9525">
                      <a:solidFill>
                        <a:schemeClr val="folHlink"/>
                      </a:solidFill>
                      <a:round/>
                      <a:headEnd/>
                      <a:tailEnd/>
                    </a:ln>
                  </p:spPr>
                  <p:txBody>
                    <a:bodyPr/>
                    <a:lstStyle/>
                    <a:p>
                      <a:endParaRPr lang="id-ID"/>
                    </a:p>
                  </p:txBody>
                </p:sp>
                <p:sp>
                  <p:nvSpPr>
                    <p:cNvPr id="64" name="Freeform 222"/>
                    <p:cNvSpPr>
                      <a:spLocks/>
                    </p:cNvSpPr>
                    <p:nvPr/>
                  </p:nvSpPr>
                  <p:spPr bwMode="auto">
                    <a:xfrm>
                      <a:off x="4761" y="3287"/>
                      <a:ext cx="240" cy="75"/>
                    </a:xfrm>
                    <a:custGeom>
                      <a:avLst/>
                      <a:gdLst/>
                      <a:ahLst/>
                      <a:cxnLst>
                        <a:cxn ang="0">
                          <a:pos x="0" y="376"/>
                        </a:cxn>
                        <a:cxn ang="0">
                          <a:pos x="31" y="365"/>
                        </a:cxn>
                        <a:cxn ang="0">
                          <a:pos x="61" y="352"/>
                        </a:cxn>
                        <a:cxn ang="0">
                          <a:pos x="92" y="338"/>
                        </a:cxn>
                        <a:cxn ang="0">
                          <a:pos x="122" y="322"/>
                        </a:cxn>
                        <a:cxn ang="0">
                          <a:pos x="152" y="305"/>
                        </a:cxn>
                        <a:cxn ang="0">
                          <a:pos x="182" y="286"/>
                        </a:cxn>
                        <a:cxn ang="0">
                          <a:pos x="211" y="266"/>
                        </a:cxn>
                        <a:cxn ang="0">
                          <a:pos x="239" y="246"/>
                        </a:cxn>
                        <a:cxn ang="0">
                          <a:pos x="268" y="223"/>
                        </a:cxn>
                        <a:cxn ang="0">
                          <a:pos x="296" y="200"/>
                        </a:cxn>
                        <a:cxn ang="0">
                          <a:pos x="322" y="177"/>
                        </a:cxn>
                        <a:cxn ang="0">
                          <a:pos x="348" y="153"/>
                        </a:cxn>
                        <a:cxn ang="0">
                          <a:pos x="373" y="129"/>
                        </a:cxn>
                        <a:cxn ang="0">
                          <a:pos x="397" y="103"/>
                        </a:cxn>
                        <a:cxn ang="0">
                          <a:pos x="419" y="78"/>
                        </a:cxn>
                        <a:cxn ang="0">
                          <a:pos x="441" y="52"/>
                        </a:cxn>
                        <a:cxn ang="0">
                          <a:pos x="423" y="49"/>
                        </a:cxn>
                        <a:cxn ang="0">
                          <a:pos x="406" y="44"/>
                        </a:cxn>
                        <a:cxn ang="0">
                          <a:pos x="387" y="40"/>
                        </a:cxn>
                        <a:cxn ang="0">
                          <a:pos x="369" y="37"/>
                        </a:cxn>
                        <a:cxn ang="0">
                          <a:pos x="351" y="33"/>
                        </a:cxn>
                        <a:cxn ang="0">
                          <a:pos x="332" y="29"/>
                        </a:cxn>
                        <a:cxn ang="0">
                          <a:pos x="313" y="27"/>
                        </a:cxn>
                        <a:cxn ang="0">
                          <a:pos x="294" y="23"/>
                        </a:cxn>
                        <a:cxn ang="0">
                          <a:pos x="276" y="19"/>
                        </a:cxn>
                        <a:cxn ang="0">
                          <a:pos x="257" y="17"/>
                        </a:cxn>
                        <a:cxn ang="0">
                          <a:pos x="238" y="13"/>
                        </a:cxn>
                        <a:cxn ang="0">
                          <a:pos x="218" y="11"/>
                        </a:cxn>
                        <a:cxn ang="0">
                          <a:pos x="200" y="8"/>
                        </a:cxn>
                        <a:cxn ang="0">
                          <a:pos x="180" y="5"/>
                        </a:cxn>
                        <a:cxn ang="0">
                          <a:pos x="161" y="2"/>
                        </a:cxn>
                        <a:cxn ang="0">
                          <a:pos x="141" y="0"/>
                        </a:cxn>
                        <a:cxn ang="0">
                          <a:pos x="129" y="50"/>
                        </a:cxn>
                        <a:cxn ang="0">
                          <a:pos x="114" y="100"/>
                        </a:cxn>
                        <a:cxn ang="0">
                          <a:pos x="96" y="152"/>
                        </a:cxn>
                        <a:cxn ang="0">
                          <a:pos x="78" y="201"/>
                        </a:cxn>
                        <a:cxn ang="0">
                          <a:pos x="59" y="250"/>
                        </a:cxn>
                        <a:cxn ang="0">
                          <a:pos x="39" y="296"/>
                        </a:cxn>
                        <a:cxn ang="0">
                          <a:pos x="19" y="338"/>
                        </a:cxn>
                        <a:cxn ang="0">
                          <a:pos x="0" y="376"/>
                        </a:cxn>
                      </a:cxnLst>
                      <a:rect l="0" t="0" r="r" b="b"/>
                      <a:pathLst>
                        <a:path w="441" h="376">
                          <a:moveTo>
                            <a:pt x="0" y="376"/>
                          </a:moveTo>
                          <a:lnTo>
                            <a:pt x="31" y="365"/>
                          </a:lnTo>
                          <a:lnTo>
                            <a:pt x="61" y="352"/>
                          </a:lnTo>
                          <a:lnTo>
                            <a:pt x="92" y="338"/>
                          </a:lnTo>
                          <a:lnTo>
                            <a:pt x="122" y="322"/>
                          </a:lnTo>
                          <a:lnTo>
                            <a:pt x="152" y="305"/>
                          </a:lnTo>
                          <a:lnTo>
                            <a:pt x="182" y="286"/>
                          </a:lnTo>
                          <a:lnTo>
                            <a:pt x="211" y="266"/>
                          </a:lnTo>
                          <a:lnTo>
                            <a:pt x="239" y="246"/>
                          </a:lnTo>
                          <a:lnTo>
                            <a:pt x="268" y="223"/>
                          </a:lnTo>
                          <a:lnTo>
                            <a:pt x="296" y="200"/>
                          </a:lnTo>
                          <a:lnTo>
                            <a:pt x="322" y="177"/>
                          </a:lnTo>
                          <a:lnTo>
                            <a:pt x="348" y="153"/>
                          </a:lnTo>
                          <a:lnTo>
                            <a:pt x="373" y="129"/>
                          </a:lnTo>
                          <a:lnTo>
                            <a:pt x="397" y="103"/>
                          </a:lnTo>
                          <a:lnTo>
                            <a:pt x="419" y="78"/>
                          </a:lnTo>
                          <a:lnTo>
                            <a:pt x="441" y="52"/>
                          </a:lnTo>
                          <a:lnTo>
                            <a:pt x="423" y="49"/>
                          </a:lnTo>
                          <a:lnTo>
                            <a:pt x="406" y="44"/>
                          </a:lnTo>
                          <a:lnTo>
                            <a:pt x="387" y="40"/>
                          </a:lnTo>
                          <a:lnTo>
                            <a:pt x="369" y="37"/>
                          </a:lnTo>
                          <a:lnTo>
                            <a:pt x="351" y="33"/>
                          </a:lnTo>
                          <a:lnTo>
                            <a:pt x="332" y="29"/>
                          </a:lnTo>
                          <a:lnTo>
                            <a:pt x="313" y="27"/>
                          </a:lnTo>
                          <a:lnTo>
                            <a:pt x="294" y="23"/>
                          </a:lnTo>
                          <a:lnTo>
                            <a:pt x="276" y="19"/>
                          </a:lnTo>
                          <a:lnTo>
                            <a:pt x="257" y="17"/>
                          </a:lnTo>
                          <a:lnTo>
                            <a:pt x="238" y="13"/>
                          </a:lnTo>
                          <a:lnTo>
                            <a:pt x="218" y="11"/>
                          </a:lnTo>
                          <a:lnTo>
                            <a:pt x="200" y="8"/>
                          </a:lnTo>
                          <a:lnTo>
                            <a:pt x="180" y="5"/>
                          </a:lnTo>
                          <a:lnTo>
                            <a:pt x="161" y="2"/>
                          </a:lnTo>
                          <a:lnTo>
                            <a:pt x="141" y="0"/>
                          </a:lnTo>
                          <a:lnTo>
                            <a:pt x="129" y="50"/>
                          </a:lnTo>
                          <a:lnTo>
                            <a:pt x="114" y="100"/>
                          </a:lnTo>
                          <a:lnTo>
                            <a:pt x="96" y="152"/>
                          </a:lnTo>
                          <a:lnTo>
                            <a:pt x="78" y="201"/>
                          </a:lnTo>
                          <a:lnTo>
                            <a:pt x="59" y="250"/>
                          </a:lnTo>
                          <a:lnTo>
                            <a:pt x="39" y="296"/>
                          </a:lnTo>
                          <a:lnTo>
                            <a:pt x="19" y="338"/>
                          </a:lnTo>
                          <a:lnTo>
                            <a:pt x="0" y="376"/>
                          </a:lnTo>
                          <a:close/>
                        </a:path>
                      </a:pathLst>
                    </a:custGeom>
                    <a:solidFill>
                      <a:schemeClr val="folHlink"/>
                    </a:solidFill>
                    <a:ln w="9525">
                      <a:solidFill>
                        <a:schemeClr val="folHlink"/>
                      </a:solidFill>
                      <a:round/>
                      <a:headEnd/>
                      <a:tailEnd/>
                    </a:ln>
                  </p:spPr>
                  <p:txBody>
                    <a:bodyPr/>
                    <a:lstStyle/>
                    <a:p>
                      <a:endParaRPr lang="id-ID"/>
                    </a:p>
                  </p:txBody>
                </p:sp>
                <p:sp>
                  <p:nvSpPr>
                    <p:cNvPr id="65" name="Freeform 223"/>
                    <p:cNvSpPr>
                      <a:spLocks/>
                    </p:cNvSpPr>
                    <p:nvPr/>
                  </p:nvSpPr>
                  <p:spPr bwMode="auto">
                    <a:xfrm>
                      <a:off x="4852" y="3174"/>
                      <a:ext cx="278" cy="99"/>
                    </a:xfrm>
                    <a:custGeom>
                      <a:avLst/>
                      <a:gdLst/>
                      <a:ahLst/>
                      <a:cxnLst>
                        <a:cxn ang="0">
                          <a:pos x="37" y="0"/>
                        </a:cxn>
                        <a:cxn ang="0">
                          <a:pos x="35" y="54"/>
                        </a:cxn>
                        <a:cxn ang="0">
                          <a:pos x="33" y="109"/>
                        </a:cxn>
                        <a:cxn ang="0">
                          <a:pos x="30" y="163"/>
                        </a:cxn>
                        <a:cxn ang="0">
                          <a:pos x="25" y="217"/>
                        </a:cxn>
                        <a:cxn ang="0">
                          <a:pos x="21" y="270"/>
                        </a:cxn>
                        <a:cxn ang="0">
                          <a:pos x="14" y="323"/>
                        </a:cxn>
                        <a:cxn ang="0">
                          <a:pos x="7" y="376"/>
                        </a:cxn>
                        <a:cxn ang="0">
                          <a:pos x="0" y="428"/>
                        </a:cxn>
                        <a:cxn ang="0">
                          <a:pos x="23" y="431"/>
                        </a:cxn>
                        <a:cxn ang="0">
                          <a:pos x="47" y="434"/>
                        </a:cxn>
                        <a:cxn ang="0">
                          <a:pos x="70" y="438"/>
                        </a:cxn>
                        <a:cxn ang="0">
                          <a:pos x="93" y="441"/>
                        </a:cxn>
                        <a:cxn ang="0">
                          <a:pos x="116" y="445"/>
                        </a:cxn>
                        <a:cxn ang="0">
                          <a:pos x="139" y="449"/>
                        </a:cxn>
                        <a:cxn ang="0">
                          <a:pos x="162" y="452"/>
                        </a:cxn>
                        <a:cxn ang="0">
                          <a:pos x="185" y="457"/>
                        </a:cxn>
                        <a:cxn ang="0">
                          <a:pos x="207" y="461"/>
                        </a:cxn>
                        <a:cxn ang="0">
                          <a:pos x="229" y="466"/>
                        </a:cxn>
                        <a:cxn ang="0">
                          <a:pos x="251" y="471"/>
                        </a:cxn>
                        <a:cxn ang="0">
                          <a:pos x="273" y="476"/>
                        </a:cxn>
                        <a:cxn ang="0">
                          <a:pos x="295" y="481"/>
                        </a:cxn>
                        <a:cxn ang="0">
                          <a:pos x="316" y="485"/>
                        </a:cxn>
                        <a:cxn ang="0">
                          <a:pos x="338" y="492"/>
                        </a:cxn>
                        <a:cxn ang="0">
                          <a:pos x="359" y="497"/>
                        </a:cxn>
                        <a:cxn ang="0">
                          <a:pos x="390" y="441"/>
                        </a:cxn>
                        <a:cxn ang="0">
                          <a:pos x="417" y="383"/>
                        </a:cxn>
                        <a:cxn ang="0">
                          <a:pos x="441" y="324"/>
                        </a:cxn>
                        <a:cxn ang="0">
                          <a:pos x="462" y="263"/>
                        </a:cxn>
                        <a:cxn ang="0">
                          <a:pos x="479" y="199"/>
                        </a:cxn>
                        <a:cxn ang="0">
                          <a:pos x="493" y="135"/>
                        </a:cxn>
                        <a:cxn ang="0">
                          <a:pos x="502" y="68"/>
                        </a:cxn>
                        <a:cxn ang="0">
                          <a:pos x="508" y="0"/>
                        </a:cxn>
                        <a:cxn ang="0">
                          <a:pos x="37" y="0"/>
                        </a:cxn>
                      </a:cxnLst>
                      <a:rect l="0" t="0" r="r" b="b"/>
                      <a:pathLst>
                        <a:path w="508" h="497">
                          <a:moveTo>
                            <a:pt x="37" y="0"/>
                          </a:moveTo>
                          <a:lnTo>
                            <a:pt x="35" y="54"/>
                          </a:lnTo>
                          <a:lnTo>
                            <a:pt x="33" y="109"/>
                          </a:lnTo>
                          <a:lnTo>
                            <a:pt x="30" y="163"/>
                          </a:lnTo>
                          <a:lnTo>
                            <a:pt x="25" y="217"/>
                          </a:lnTo>
                          <a:lnTo>
                            <a:pt x="21" y="270"/>
                          </a:lnTo>
                          <a:lnTo>
                            <a:pt x="14" y="323"/>
                          </a:lnTo>
                          <a:lnTo>
                            <a:pt x="7" y="376"/>
                          </a:lnTo>
                          <a:lnTo>
                            <a:pt x="0" y="428"/>
                          </a:lnTo>
                          <a:lnTo>
                            <a:pt x="23" y="431"/>
                          </a:lnTo>
                          <a:lnTo>
                            <a:pt x="47" y="434"/>
                          </a:lnTo>
                          <a:lnTo>
                            <a:pt x="70" y="438"/>
                          </a:lnTo>
                          <a:lnTo>
                            <a:pt x="93" y="441"/>
                          </a:lnTo>
                          <a:lnTo>
                            <a:pt x="116" y="445"/>
                          </a:lnTo>
                          <a:lnTo>
                            <a:pt x="139" y="449"/>
                          </a:lnTo>
                          <a:lnTo>
                            <a:pt x="162" y="452"/>
                          </a:lnTo>
                          <a:lnTo>
                            <a:pt x="185" y="457"/>
                          </a:lnTo>
                          <a:lnTo>
                            <a:pt x="207" y="461"/>
                          </a:lnTo>
                          <a:lnTo>
                            <a:pt x="229" y="466"/>
                          </a:lnTo>
                          <a:lnTo>
                            <a:pt x="251" y="471"/>
                          </a:lnTo>
                          <a:lnTo>
                            <a:pt x="273" y="476"/>
                          </a:lnTo>
                          <a:lnTo>
                            <a:pt x="295" y="481"/>
                          </a:lnTo>
                          <a:lnTo>
                            <a:pt x="316" y="485"/>
                          </a:lnTo>
                          <a:lnTo>
                            <a:pt x="338" y="492"/>
                          </a:lnTo>
                          <a:lnTo>
                            <a:pt x="359" y="497"/>
                          </a:lnTo>
                          <a:lnTo>
                            <a:pt x="390" y="441"/>
                          </a:lnTo>
                          <a:lnTo>
                            <a:pt x="417" y="383"/>
                          </a:lnTo>
                          <a:lnTo>
                            <a:pt x="441" y="324"/>
                          </a:lnTo>
                          <a:lnTo>
                            <a:pt x="462" y="263"/>
                          </a:lnTo>
                          <a:lnTo>
                            <a:pt x="479" y="199"/>
                          </a:lnTo>
                          <a:lnTo>
                            <a:pt x="493" y="135"/>
                          </a:lnTo>
                          <a:lnTo>
                            <a:pt x="502" y="68"/>
                          </a:lnTo>
                          <a:lnTo>
                            <a:pt x="508" y="0"/>
                          </a:lnTo>
                          <a:lnTo>
                            <a:pt x="37" y="0"/>
                          </a:lnTo>
                          <a:close/>
                        </a:path>
                      </a:pathLst>
                    </a:custGeom>
                    <a:solidFill>
                      <a:schemeClr val="folHlink"/>
                    </a:solidFill>
                    <a:ln w="9525">
                      <a:solidFill>
                        <a:schemeClr val="folHlink"/>
                      </a:solidFill>
                      <a:round/>
                      <a:headEnd/>
                      <a:tailEnd/>
                    </a:ln>
                  </p:spPr>
                  <p:txBody>
                    <a:bodyPr/>
                    <a:lstStyle/>
                    <a:p>
                      <a:endParaRPr lang="id-ID"/>
                    </a:p>
                  </p:txBody>
                </p:sp>
              </p:grpSp>
            </p:grpSp>
            <p:sp>
              <p:nvSpPr>
                <p:cNvPr id="58" name="Freeform 224"/>
                <p:cNvSpPr>
                  <a:spLocks/>
                </p:cNvSpPr>
                <p:nvPr/>
              </p:nvSpPr>
              <p:spPr bwMode="auto">
                <a:xfrm rot="418631">
                  <a:off x="1697" y="2709"/>
                  <a:ext cx="2539" cy="365"/>
                </a:xfrm>
                <a:custGeom>
                  <a:avLst/>
                  <a:gdLst/>
                  <a:ahLst/>
                  <a:cxnLst>
                    <a:cxn ang="0">
                      <a:pos x="45" y="318"/>
                    </a:cxn>
                    <a:cxn ang="0">
                      <a:pos x="408" y="91"/>
                    </a:cxn>
                    <a:cxn ang="0">
                      <a:pos x="907" y="0"/>
                    </a:cxn>
                    <a:cxn ang="0">
                      <a:pos x="1406" y="91"/>
                    </a:cxn>
                    <a:cxn ang="0">
                      <a:pos x="1951" y="318"/>
                    </a:cxn>
                    <a:cxn ang="0">
                      <a:pos x="2313" y="363"/>
                    </a:cxn>
                    <a:cxn ang="0">
                      <a:pos x="2767" y="91"/>
                    </a:cxn>
                    <a:cxn ang="0">
                      <a:pos x="2722" y="227"/>
                    </a:cxn>
                    <a:cxn ang="0">
                      <a:pos x="2359" y="635"/>
                    </a:cxn>
                    <a:cxn ang="0">
                      <a:pos x="1860" y="635"/>
                    </a:cxn>
                    <a:cxn ang="0">
                      <a:pos x="1225" y="318"/>
                    </a:cxn>
                    <a:cxn ang="0">
                      <a:pos x="771" y="227"/>
                    </a:cxn>
                    <a:cxn ang="0">
                      <a:pos x="363" y="227"/>
                    </a:cxn>
                    <a:cxn ang="0">
                      <a:pos x="136" y="272"/>
                    </a:cxn>
                    <a:cxn ang="0">
                      <a:pos x="45" y="318"/>
                    </a:cxn>
                  </a:cxnLst>
                  <a:rect l="0" t="0" r="r" b="b"/>
                  <a:pathLst>
                    <a:path w="2835" h="703">
                      <a:moveTo>
                        <a:pt x="45" y="318"/>
                      </a:moveTo>
                      <a:cubicBezTo>
                        <a:pt x="90" y="288"/>
                        <a:pt x="264" y="144"/>
                        <a:pt x="408" y="91"/>
                      </a:cubicBezTo>
                      <a:cubicBezTo>
                        <a:pt x="552" y="38"/>
                        <a:pt x="741" y="0"/>
                        <a:pt x="907" y="0"/>
                      </a:cubicBezTo>
                      <a:cubicBezTo>
                        <a:pt x="1073" y="0"/>
                        <a:pt x="1232" y="38"/>
                        <a:pt x="1406" y="91"/>
                      </a:cubicBezTo>
                      <a:cubicBezTo>
                        <a:pt x="1580" y="144"/>
                        <a:pt x="1800" y="273"/>
                        <a:pt x="1951" y="318"/>
                      </a:cubicBezTo>
                      <a:cubicBezTo>
                        <a:pt x="2102" y="363"/>
                        <a:pt x="2177" y="401"/>
                        <a:pt x="2313" y="363"/>
                      </a:cubicBezTo>
                      <a:cubicBezTo>
                        <a:pt x="2449" y="325"/>
                        <a:pt x="2699" y="114"/>
                        <a:pt x="2767" y="91"/>
                      </a:cubicBezTo>
                      <a:cubicBezTo>
                        <a:pt x="2835" y="68"/>
                        <a:pt x="2790" y="136"/>
                        <a:pt x="2722" y="227"/>
                      </a:cubicBezTo>
                      <a:cubicBezTo>
                        <a:pt x="2654" y="318"/>
                        <a:pt x="2503" y="567"/>
                        <a:pt x="2359" y="635"/>
                      </a:cubicBezTo>
                      <a:cubicBezTo>
                        <a:pt x="2215" y="703"/>
                        <a:pt x="2049" y="688"/>
                        <a:pt x="1860" y="635"/>
                      </a:cubicBezTo>
                      <a:cubicBezTo>
                        <a:pt x="1671" y="582"/>
                        <a:pt x="1406" y="386"/>
                        <a:pt x="1225" y="318"/>
                      </a:cubicBezTo>
                      <a:cubicBezTo>
                        <a:pt x="1044" y="250"/>
                        <a:pt x="915" y="242"/>
                        <a:pt x="771" y="227"/>
                      </a:cubicBezTo>
                      <a:cubicBezTo>
                        <a:pt x="627" y="212"/>
                        <a:pt x="469" y="220"/>
                        <a:pt x="363" y="227"/>
                      </a:cubicBezTo>
                      <a:cubicBezTo>
                        <a:pt x="257" y="234"/>
                        <a:pt x="189" y="249"/>
                        <a:pt x="136" y="272"/>
                      </a:cubicBezTo>
                      <a:cubicBezTo>
                        <a:pt x="83" y="295"/>
                        <a:pt x="0" y="348"/>
                        <a:pt x="45" y="318"/>
                      </a:cubicBezTo>
                      <a:close/>
                    </a:path>
                  </a:pathLst>
                </a:custGeom>
                <a:solidFill>
                  <a:srgbClr val="0000CC"/>
                </a:solidFill>
                <a:ln w="9525">
                  <a:solidFill>
                    <a:schemeClr val="accent2"/>
                  </a:solidFill>
                  <a:round/>
                  <a:headEnd/>
                  <a:tailEnd/>
                </a:ln>
                <a:effectLst/>
              </p:spPr>
              <p:txBody>
                <a:bodyPr/>
                <a:lstStyle/>
                <a:p>
                  <a:endParaRPr lang="id-ID"/>
                </a:p>
              </p:txBody>
            </p:sp>
          </p:grpSp>
          <p:sp>
            <p:nvSpPr>
              <p:cNvPr id="54" name="Freeform 225"/>
              <p:cNvSpPr>
                <a:spLocks/>
              </p:cNvSpPr>
              <p:nvPr/>
            </p:nvSpPr>
            <p:spPr bwMode="auto">
              <a:xfrm>
                <a:off x="3456" y="845"/>
                <a:ext cx="337" cy="409"/>
              </a:xfrm>
              <a:custGeom>
                <a:avLst/>
                <a:gdLst/>
                <a:ahLst/>
                <a:cxnLst>
                  <a:cxn ang="0">
                    <a:pos x="0" y="816"/>
                  </a:cxn>
                  <a:cxn ang="0">
                    <a:pos x="499" y="1315"/>
                  </a:cxn>
                  <a:cxn ang="0">
                    <a:pos x="1224" y="0"/>
                  </a:cxn>
                  <a:cxn ang="0">
                    <a:pos x="499" y="1678"/>
                  </a:cxn>
                  <a:cxn ang="0">
                    <a:pos x="0" y="816"/>
                  </a:cxn>
                </a:cxnLst>
                <a:rect l="0" t="0" r="r" b="b"/>
                <a:pathLst>
                  <a:path w="1224" h="1678">
                    <a:moveTo>
                      <a:pt x="0" y="816"/>
                    </a:moveTo>
                    <a:lnTo>
                      <a:pt x="499" y="1315"/>
                    </a:lnTo>
                    <a:lnTo>
                      <a:pt x="1224" y="0"/>
                    </a:lnTo>
                    <a:lnTo>
                      <a:pt x="499" y="1678"/>
                    </a:lnTo>
                    <a:lnTo>
                      <a:pt x="0" y="816"/>
                    </a:lnTo>
                    <a:close/>
                  </a:path>
                </a:pathLst>
              </a:custGeom>
              <a:solidFill>
                <a:srgbClr val="CC3300"/>
              </a:solidFill>
              <a:ln w="9525">
                <a:noFill/>
                <a:round/>
                <a:headEnd/>
                <a:tailEnd/>
              </a:ln>
              <a:effectLst/>
            </p:spPr>
            <p:txBody>
              <a:bodyPr/>
              <a:lstStyle/>
              <a:p>
                <a:endParaRPr lang="id-ID"/>
              </a:p>
            </p:txBody>
          </p:sp>
        </p:grpSp>
        <p:sp>
          <p:nvSpPr>
            <p:cNvPr id="52" name="Text Box 268"/>
            <p:cNvSpPr txBox="1">
              <a:spLocks noChangeArrowheads="1"/>
            </p:cNvSpPr>
            <p:nvPr/>
          </p:nvSpPr>
          <p:spPr bwMode="auto">
            <a:xfrm>
              <a:off x="3415" y="1477"/>
              <a:ext cx="630" cy="209"/>
            </a:xfrm>
            <a:prstGeom prst="rect">
              <a:avLst/>
            </a:prstGeom>
            <a:noFill/>
            <a:ln w="9525">
              <a:noFill/>
              <a:miter lim="800000"/>
              <a:headEnd/>
              <a:tailEnd/>
            </a:ln>
            <a:effectLst/>
          </p:spPr>
          <p:txBody>
            <a:bodyPr>
              <a:spAutoFit/>
            </a:bodyPr>
            <a:lstStyle/>
            <a:p>
              <a:pPr algn="ctr">
                <a:spcBef>
                  <a:spcPct val="50000"/>
                </a:spcBef>
              </a:pPr>
              <a:r>
                <a:rPr lang="en-US" sz="1100" dirty="0">
                  <a:latin typeface="Bauhaus 93" pitchFamily="82" charset="0"/>
                </a:rPr>
                <a:t>BAN-PT</a:t>
              </a:r>
              <a:endParaRPr lang="en-US" sz="2000" dirty="0">
                <a:latin typeface="Bauhaus 93" pitchFamily="82" charset="0"/>
              </a:endParaRPr>
            </a:p>
          </p:txBody>
        </p:sp>
      </p:grpSp>
      <p:sp>
        <p:nvSpPr>
          <p:cNvPr id="30" name="TextBox 29"/>
          <p:cNvSpPr txBox="1"/>
          <p:nvPr/>
        </p:nvSpPr>
        <p:spPr>
          <a:xfrm>
            <a:off x="1219200" y="381000"/>
            <a:ext cx="6553200" cy="1200329"/>
          </a:xfrm>
          <a:prstGeom prst="rect">
            <a:avLst/>
          </a:prstGeom>
          <a:noFill/>
        </p:spPr>
        <p:txBody>
          <a:bodyPr wrap="square" rtlCol="0">
            <a:spAutoFit/>
          </a:bodyPr>
          <a:lstStyle/>
          <a:p>
            <a:pPr algn="ctr"/>
            <a:r>
              <a:rPr lang="id-ID" sz="3600" b="1" dirty="0">
                <a:latin typeface="Arial Narrow" pitchFamily="34" charset="0"/>
                <a:cs typeface="Aharoni" pitchFamily="2" charset="-79"/>
              </a:rPr>
              <a:t>KRITERIA PENILAIAN STANDAR 4 :</a:t>
            </a:r>
          </a:p>
          <a:p>
            <a:pPr algn="ctr"/>
            <a:r>
              <a:rPr lang="id-ID" sz="3600" b="1" dirty="0"/>
              <a:t>Sumber  Daya  Manusia</a:t>
            </a:r>
          </a:p>
        </p:txBody>
      </p:sp>
      <p:sp>
        <p:nvSpPr>
          <p:cNvPr id="31" name="Subtitle 2"/>
          <p:cNvSpPr txBox="1">
            <a:spLocks/>
          </p:cNvSpPr>
          <p:nvPr/>
        </p:nvSpPr>
        <p:spPr>
          <a:xfrm>
            <a:off x="228600" y="4051300"/>
            <a:ext cx="8686800" cy="2197100"/>
          </a:xfrm>
          <a:prstGeom prst="rect">
            <a:avLst/>
          </a:prstGeom>
        </p:spPr>
        <p:txBody>
          <a:bodyPr vert="horz"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1" i="0" u="none" strike="noStrike" kern="1200" cap="none" spc="0" normalizeH="0" baseline="0" noProof="0" dirty="0">
              <a:ln>
                <a:noFill/>
              </a:ln>
              <a:solidFill>
                <a:srgbClr val="FF0000"/>
              </a:solidFill>
              <a:effectLst/>
              <a:uLnTx/>
              <a:uFillTx/>
              <a:latin typeface="Arial" pitchFamily="34" charset="0"/>
              <a:cs typeface="Arial" pitchFamily="34" charset="0"/>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d-ID" sz="2800" b="1" i="0" u="none" strike="noStrike" kern="1200" cap="none" spc="0" normalizeH="0" baseline="0" noProof="0" dirty="0">
                <a:ln>
                  <a:noFill/>
                </a:ln>
                <a:solidFill>
                  <a:srgbClr val="FF0000"/>
                </a:solidFill>
                <a:effectLst/>
                <a:uLnTx/>
                <a:uFillTx/>
                <a:latin typeface="Arial" pitchFamily="34" charset="0"/>
                <a:cs typeface="Arial" pitchFamily="34" charset="0"/>
              </a:rPr>
              <a:t>Badan Akreditasi Nasional Perguruan Tinggi</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477000" cy="5334000"/>
          </a:xfrm>
        </p:spPr>
        <p:txBody>
          <a:bodyPr>
            <a:norm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a:t>
            </a:r>
            <a:r>
              <a:rPr lang="en-US" sz="1800" b="1" dirty="0">
                <a:solidFill>
                  <a:prstClr val="black"/>
                </a:solidFill>
                <a:latin typeface="Arial" pitchFamily="34" charset="0"/>
                <a:cs typeface="Arial" pitchFamily="34" charset="0"/>
              </a:rPr>
              <a:t>4</a:t>
            </a:r>
            <a:r>
              <a:rPr lang="id-ID" sz="1800" b="1" dirty="0">
                <a:solidFill>
                  <a:prstClr val="black"/>
                </a:solidFill>
                <a:latin typeface="Arial" pitchFamily="34" charset="0"/>
                <a:cs typeface="Arial" pitchFamily="34" charset="0"/>
              </a:rPr>
              <a:t>)</a:t>
            </a:r>
            <a:endParaRPr lang="en-US" sz="1800" b="1" dirty="0">
              <a:solidFill>
                <a:prstClr val="black"/>
              </a:solidFill>
              <a:latin typeface="Arial" pitchFamily="34" charset="0"/>
              <a:cs typeface="Arial" pitchFamily="34" charset="0"/>
            </a:endParaRPr>
          </a:p>
          <a:p>
            <a:pPr>
              <a:spcBef>
                <a:spcPts val="0"/>
              </a:spcBef>
              <a:buNone/>
              <a:defRPr/>
            </a:pPr>
            <a:r>
              <a:rPr lang="en-US" sz="1800" b="1" dirty="0">
                <a:solidFill>
                  <a:prstClr val="black"/>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Pedoman formal yang lengkap; dan ada bukti dilaksanakan secara konsisten.</a:t>
            </a:r>
            <a:endParaRPr lang="en-US" sz="1800" b="1" dirty="0">
              <a:solidFill>
                <a:srgbClr val="000000"/>
              </a:solidFill>
              <a:latin typeface="Arial" pitchFamily="34" charset="0"/>
              <a:ea typeface="Times New Roman"/>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a:t>
            </a:r>
            <a:r>
              <a:rPr lang="en-US" sz="1800" b="1" dirty="0">
                <a:solidFill>
                  <a:prstClr val="black"/>
                </a:solidFill>
                <a:latin typeface="Arial" pitchFamily="34" charset="0"/>
                <a:ea typeface="Times New Roman"/>
                <a:cs typeface="Arial" pitchFamily="34" charset="0"/>
              </a:rPr>
              <a:t>3</a:t>
            </a:r>
            <a:r>
              <a:rPr lang="id-ID" sz="1800" b="1" dirty="0">
                <a:solidFill>
                  <a:prstClr val="black"/>
                </a:solidFill>
                <a:latin typeface="Arial" pitchFamily="34" charset="0"/>
                <a:ea typeface="Times New Roman"/>
                <a:cs typeface="Arial" pitchFamily="34" charset="0"/>
              </a:rPr>
              <a:t>)</a:t>
            </a:r>
            <a:endParaRPr lang="en-US" sz="1800" b="1" dirty="0">
              <a:solidFill>
                <a:prstClr val="black"/>
              </a:solidFill>
              <a:latin typeface="Arial" pitchFamily="34" charset="0"/>
              <a:ea typeface="Times New Roman"/>
              <a:cs typeface="Arial" pitchFamily="34" charset="0"/>
            </a:endParaRPr>
          </a:p>
          <a:p>
            <a:pPr>
              <a:spcBef>
                <a:spcPts val="0"/>
              </a:spcBef>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Pedoman formal yang lengkap; dan ada bukti tidak dilaksanakan secara konsisten.</a:t>
            </a:r>
            <a:endParaRPr lang="id-ID" sz="1800" dirty="0">
              <a:latin typeface="Arial" pitchFamily="34" charset="0"/>
              <a:ea typeface="Times New Roman"/>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a:spcBef>
                <a:spcPts val="0"/>
              </a:spcBef>
              <a:buNone/>
              <a:defRPr/>
            </a:pPr>
            <a:r>
              <a:rPr lang="en-US" sz="1800" dirty="0">
                <a:solidFill>
                  <a:srgbClr val="000000"/>
                </a:solidFill>
                <a:latin typeface="Arial" pitchFamily="34" charset="0"/>
                <a:ea typeface="Times New Roman"/>
                <a:cs typeface="Arial" pitchFamily="34" charset="0"/>
              </a:rPr>
              <a:t>	</a:t>
            </a:r>
            <a:r>
              <a:rPr lang="nb-NO" sz="1800" dirty="0">
                <a:solidFill>
                  <a:srgbClr val="000000"/>
                </a:solidFill>
                <a:latin typeface="Arial" pitchFamily="34" charset="0"/>
                <a:ea typeface="Times New Roman"/>
                <a:cs typeface="Arial" pitchFamily="34" charset="0"/>
              </a:rPr>
              <a:t>Pedoman formal yang lengkap; tetapi tidak dilaksanakan.</a:t>
            </a:r>
            <a:endParaRPr lang="id-ID" sz="1800" dirty="0">
              <a:solidFill>
                <a:prstClr val="black"/>
              </a:solidFill>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Pedoman formal tidak lengkap dan tidak dilaksanakan.</a:t>
            </a:r>
            <a:endParaRPr lang="id-ID" sz="1800" dirty="0">
              <a:latin typeface="Arial" pitchFamily="34" charset="0"/>
              <a:ea typeface="Times New Roman"/>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6400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indent="-623888"/>
            <a:r>
              <a:rPr lang="en-US" sz="2000" b="1" dirty="0">
                <a:solidFill>
                  <a:schemeClr val="tx1"/>
                </a:solidFill>
                <a:latin typeface="Cambria" pitchFamily="18" charset="0"/>
              </a:rPr>
              <a:t>4.2.1 PEDOMAN FORMAL TENTANG SISTEM MONITORING DAN EVALUASI, SERTA REKAM JEJAK KINERJA DOSEN DAN TENAGA KEPENDIDIKAN.</a:t>
            </a:r>
          </a:p>
        </p:txBody>
      </p:sp>
      <p:sp>
        <p:nvSpPr>
          <p:cNvPr id="16" name="Rectangle 15"/>
          <p:cNvSpPr/>
          <p:nvPr/>
        </p:nvSpPr>
        <p:spPr>
          <a:xfrm>
            <a:off x="6400800" y="1524000"/>
            <a:ext cx="2743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id-ID" sz="1600" dirty="0">
                <a:solidFill>
                  <a:schemeClr val="tx1"/>
                </a:solidFill>
                <a:latin typeface="Book Antiqua" pitchFamily="18" charset="0"/>
              </a:rPr>
              <a:t>Dosen</a:t>
            </a:r>
          </a:p>
          <a:p>
            <a:pPr marL="231775" indent="-231775">
              <a:buFont typeface="Wingdings" pitchFamily="2" charset="2"/>
              <a:buChar char="Ø"/>
            </a:pPr>
            <a:r>
              <a:rPr lang="id-ID" sz="1600" dirty="0">
                <a:solidFill>
                  <a:schemeClr val="tx1"/>
                </a:solidFill>
                <a:latin typeface="Book Antiqua" pitchFamily="18" charset="0"/>
              </a:rPr>
              <a:t>Monitoring dan evaluasi Nilai Kinerja Dosen (NKD) yang dilakukan setiap semester</a:t>
            </a:r>
          </a:p>
          <a:p>
            <a:pPr marL="231775" indent="-231775">
              <a:buFont typeface="Wingdings" pitchFamily="2" charset="2"/>
              <a:buChar char="Ø"/>
            </a:pPr>
            <a:r>
              <a:rPr lang="id-ID" sz="1600" dirty="0">
                <a:solidFill>
                  <a:schemeClr val="tx1"/>
                </a:solidFill>
                <a:latin typeface="Book Antiqua" pitchFamily="18" charset="0"/>
              </a:rPr>
              <a:t>Laporan Kinerja Dosen (LKD)</a:t>
            </a:r>
          </a:p>
          <a:p>
            <a:pPr marL="231775" indent="-231775">
              <a:buFont typeface="Wingdings" pitchFamily="2" charset="2"/>
              <a:buChar char="Ø"/>
            </a:pPr>
            <a:r>
              <a:rPr lang="id-ID" sz="1600" dirty="0">
                <a:solidFill>
                  <a:schemeClr val="tx1"/>
                </a:solidFill>
                <a:latin typeface="Book Antiqua" pitchFamily="18" charset="0"/>
              </a:rPr>
              <a:t>Monitoring dan Evaluasi juga dilakukan melalui  Sistem Informasi Sumber Daya Manusia (SIMSDM). </a:t>
            </a:r>
          </a:p>
          <a:p>
            <a:pPr marL="342900" indent="-342900"/>
            <a:endParaRPr lang="id-ID" sz="1600" dirty="0">
              <a:solidFill>
                <a:schemeClr val="tx1"/>
              </a:solidFill>
              <a:latin typeface="Book Antiqua" pitchFamily="18" charset="0"/>
            </a:endParaRPr>
          </a:p>
          <a:p>
            <a:pPr marL="342900" indent="-342900"/>
            <a:r>
              <a:rPr lang="id-ID" sz="1600" dirty="0">
                <a:solidFill>
                  <a:schemeClr val="tx1"/>
                </a:solidFill>
                <a:latin typeface="Book Antiqua" pitchFamily="18" charset="0"/>
              </a:rPr>
              <a:t>Karyawan</a:t>
            </a:r>
          </a:p>
          <a:p>
            <a:pPr marL="231775" indent="-231775">
              <a:buFont typeface="Wingdings" pitchFamily="2" charset="2"/>
              <a:buChar char="Ø"/>
            </a:pPr>
            <a:r>
              <a:rPr lang="id-ID" sz="1600" dirty="0">
                <a:solidFill>
                  <a:schemeClr val="tx1"/>
                </a:solidFill>
                <a:latin typeface="Book Antiqua" pitchFamily="18" charset="0"/>
              </a:rPr>
              <a:t>Daftar Penilaian Pelaksanaan Pekerjaan (DP3)</a:t>
            </a:r>
          </a:p>
          <a:p>
            <a:pPr marL="231775" indent="-231775">
              <a:buFont typeface="Wingdings" pitchFamily="2" charset="2"/>
              <a:buChar char="Ø"/>
            </a:pPr>
            <a:r>
              <a:rPr lang="id-ID" sz="1600" dirty="0">
                <a:solidFill>
                  <a:schemeClr val="tx1"/>
                </a:solidFill>
                <a:latin typeface="Book Antiqua" pitchFamily="18" charset="0"/>
              </a:rPr>
              <a:t>Kehadiran, kemampuan, kepribadian</a:t>
            </a:r>
          </a:p>
        </p:txBody>
      </p:sp>
      <p:sp>
        <p:nvSpPr>
          <p:cNvPr id="6" name="Rectangle 5"/>
          <p:cNvSpPr/>
          <p:nvPr/>
        </p:nvSpPr>
        <p:spPr>
          <a:xfrm>
            <a:off x="6400800" y="0"/>
            <a:ext cx="2743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a:t>
            </a:r>
            <a:r>
              <a:rPr lang="en-US" sz="1800" b="1" dirty="0">
                <a:solidFill>
                  <a:prstClr val="black"/>
                </a:solidFill>
                <a:latin typeface="Arial" pitchFamily="34" charset="0"/>
                <a:cs typeface="Arial" pitchFamily="34" charset="0"/>
              </a:rPr>
              <a:t>4</a:t>
            </a:r>
            <a:r>
              <a:rPr lang="id-ID" sz="1800" b="1" dirty="0">
                <a:solidFill>
                  <a:prstClr val="black"/>
                </a:solidFill>
                <a:latin typeface="Arial" pitchFamily="34" charset="0"/>
                <a:cs typeface="Arial" pitchFamily="34" charset="0"/>
              </a:rPr>
              <a:t>)</a:t>
            </a:r>
            <a:endParaRPr lang="en-US" sz="1800" b="1" dirty="0">
              <a:solidFill>
                <a:prstClr val="black"/>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t>
            </a:r>
            <a:r>
              <a:rPr lang="id-ID" sz="1800" dirty="0">
                <a:latin typeface="Arial" pitchFamily="34" charset="0"/>
                <a:ea typeface="Times New Roman"/>
                <a:cs typeface="Arial" pitchFamily="34" charset="0"/>
              </a:rPr>
              <a:t>onev </a:t>
            </a:r>
            <a:r>
              <a:rPr lang="id-ID" sz="1800" dirty="0">
                <a:solidFill>
                  <a:srgbClr val="000000"/>
                </a:solidFill>
                <a:latin typeface="Arial" pitchFamily="34" charset="0"/>
                <a:ea typeface="Times New Roman"/>
                <a:cs typeface="Arial" pitchFamily="34" charset="0"/>
              </a:rPr>
              <a:t>kinerja dosen di bidang</a:t>
            </a:r>
            <a:r>
              <a:rPr lang="en-US" sz="1800" dirty="0">
                <a:solidFill>
                  <a:srgbClr val="000000"/>
                </a:solidFill>
                <a:latin typeface="Arial" pitchFamily="34" charset="0"/>
                <a:ea typeface="Times New Roman"/>
                <a:cs typeface="Arial" pitchFamily="34" charset="0"/>
              </a:rPr>
              <a:t>:  </a:t>
            </a:r>
            <a:endParaRPr lang="id-ID" sz="1800" dirty="0">
              <a:latin typeface="Arial" pitchFamily="34" charset="0"/>
              <a:ea typeface="Times New Roman"/>
              <a:cs typeface="Arial" pitchFamily="34" charset="0"/>
            </a:endParaRPr>
          </a:p>
          <a:p>
            <a:pPr>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(1) pendidikan</a:t>
            </a:r>
            <a:endParaRPr lang="id-ID" sz="1800" dirty="0">
              <a:latin typeface="Arial" pitchFamily="34" charset="0"/>
              <a:ea typeface="Times New Roman"/>
              <a:cs typeface="Arial" pitchFamily="34" charset="0"/>
            </a:endParaRPr>
          </a:p>
          <a:p>
            <a:pPr>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(2) penelitian </a:t>
            </a:r>
            <a:endParaRPr lang="id-ID" sz="1800" dirty="0">
              <a:latin typeface="Arial" pitchFamily="34" charset="0"/>
              <a:ea typeface="Times New Roman"/>
              <a:cs typeface="Arial" pitchFamily="34" charset="0"/>
            </a:endParaRPr>
          </a:p>
          <a:p>
            <a:pPr marL="213995" indent="-213995">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pelayanan/ pengabdian kepada masyarakat </a:t>
            </a:r>
            <a:endParaRPr lang="id-ID" sz="1800" dirty="0">
              <a:latin typeface="Arial" pitchFamily="34" charset="0"/>
              <a:ea typeface="Times New Roman"/>
              <a:cs typeface="Arial" pitchFamily="34" charset="0"/>
            </a:endParaRPr>
          </a:p>
          <a:p>
            <a:pPr marL="13970" indent="-13970">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terdokumentasi dengan baik.  </a:t>
            </a:r>
            <a:endParaRPr lang="id-ID" sz="1800" dirty="0">
              <a:latin typeface="Arial" pitchFamily="34" charset="0"/>
              <a:ea typeface="Times New Roman"/>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a:t>
            </a:r>
            <a:r>
              <a:rPr lang="en-US" sz="1800" b="1" dirty="0">
                <a:solidFill>
                  <a:prstClr val="black"/>
                </a:solidFill>
                <a:latin typeface="Arial" pitchFamily="34" charset="0"/>
                <a:ea typeface="Times New Roman"/>
                <a:cs typeface="Arial" pitchFamily="34" charset="0"/>
              </a:rPr>
              <a:t>3</a:t>
            </a:r>
            <a:r>
              <a:rPr lang="id-ID" sz="1800" b="1" dirty="0">
                <a:solidFill>
                  <a:prstClr val="black"/>
                </a:solidFill>
                <a:latin typeface="Arial" pitchFamily="34" charset="0"/>
                <a:ea typeface="Times New Roman"/>
                <a:cs typeface="Arial" pitchFamily="34" charset="0"/>
              </a:rPr>
              <a:t>)</a:t>
            </a:r>
            <a:endParaRPr lang="en-US" sz="1800" b="1" dirty="0">
              <a:solidFill>
                <a:prstClr val="black"/>
              </a:solidFill>
              <a:latin typeface="Arial" pitchFamily="34" charset="0"/>
              <a:ea typeface="Times New Roman"/>
              <a:cs typeface="Arial" pitchFamily="34" charset="0"/>
            </a:endParaRPr>
          </a:p>
          <a:p>
            <a:pPr>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Monev tentang kinerja dosen di bidang</a:t>
            </a:r>
            <a:r>
              <a:rPr lang="en-US" sz="1800" dirty="0">
                <a:solidFill>
                  <a:srgbClr val="000000"/>
                </a:solidFill>
                <a:latin typeface="Arial" pitchFamily="34" charset="0"/>
                <a:ea typeface="Times New Roman"/>
                <a:cs typeface="Arial" pitchFamily="34" charset="0"/>
              </a:rPr>
              <a:t>:</a:t>
            </a:r>
            <a:endParaRPr lang="id-ID" sz="1800" dirty="0">
              <a:latin typeface="Arial" pitchFamily="34" charset="0"/>
              <a:ea typeface="Times New Roman"/>
              <a:cs typeface="Arial" pitchFamily="34" charset="0"/>
            </a:endParaRPr>
          </a:p>
          <a:p>
            <a:pPr>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(1) pendidikan</a:t>
            </a:r>
            <a:endParaRPr lang="id-ID" sz="1800" dirty="0">
              <a:latin typeface="Arial" pitchFamily="34" charset="0"/>
              <a:ea typeface="Times New Roman"/>
              <a:cs typeface="Arial" pitchFamily="34" charset="0"/>
            </a:endParaRPr>
          </a:p>
          <a:p>
            <a:pPr>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(2) penelitian </a:t>
            </a:r>
            <a:endParaRPr lang="id-ID" sz="1800" dirty="0">
              <a:latin typeface="Arial" pitchFamily="34" charset="0"/>
              <a:ea typeface="Times New Roman"/>
              <a:cs typeface="Arial" pitchFamily="34" charset="0"/>
            </a:endParaRPr>
          </a:p>
          <a:p>
            <a:pPr marL="213995" indent="-213995">
              <a:spcBef>
                <a:spcPts val="0"/>
              </a:spcBef>
              <a:buNone/>
              <a:tabLst>
                <a:tab pos="348615" algn="l"/>
              </a:tabLst>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pelayanan/ pengabdian  kepada masyarakat </a:t>
            </a:r>
            <a:endParaRPr lang="id-ID" sz="1800" dirty="0">
              <a:latin typeface="Arial" pitchFamily="34" charset="0"/>
              <a:ea typeface="Times New Roman"/>
              <a:cs typeface="Arial" pitchFamily="34" charset="0"/>
            </a:endParaRPr>
          </a:p>
          <a:p>
            <a:pPr>
              <a:spcBef>
                <a:spcPts val="0"/>
              </a:spcBef>
              <a:buNone/>
            </a:pPr>
            <a:r>
              <a:rPr lang="id-ID" sz="1800" dirty="0">
                <a:solidFill>
                  <a:srgbClr val="000000"/>
                </a:solidFill>
                <a:latin typeface="Arial" pitchFamily="34" charset="0"/>
                <a:ea typeface="Times New Roman"/>
                <a:cs typeface="Arial" pitchFamily="34" charset="0"/>
              </a:rPr>
              <a:t>	tetapi tidak terdokumentasi dengan baik.</a:t>
            </a:r>
            <a:endParaRPr lang="en-US" sz="1800" dirty="0">
              <a:latin typeface="Arial" pitchFamily="34" charset="0"/>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4.2.2 PELAKSANAAN MONITORING DAN EVALUASI (MONEV) KINERJA DOSEN DI BIDANG  PENDIDIKAN, PENELITIAN, PELAYANAN/PENGABDIAN KEPADA MASYARAKAT</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a:spcBef>
                <a:spcPts val="0"/>
              </a:spcBef>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Monev kinerja dosen di bidang pendidikan yang terdokumentasikan dengan baik tetapi tidak</a:t>
            </a:r>
            <a:r>
              <a:rPr lang="id-ID" sz="1800" i="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ada bukti di bidang penelitian  atau pelayanan/ pengabdian kepada masyarakat. </a:t>
            </a:r>
            <a:endParaRPr lang="id-ID" sz="1800" dirty="0">
              <a:latin typeface="Arial" pitchFamily="34" charset="0"/>
              <a:ea typeface="Times New Roman"/>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Monev kinerja dosen di bidang  pendidikan tetapi tidak terdokumentasikan dengan baik serta tidak ada bukti di bidang penelitian  atau pelayanan/ pengabdian kepada masyarakat.</a:t>
            </a:r>
            <a:endParaRPr lang="en-US" sz="1800" b="1" dirty="0">
              <a:solidFill>
                <a:srgbClr val="000000"/>
              </a:solidFill>
              <a:latin typeface="Arial" pitchFamily="34" charset="0"/>
              <a:cs typeface="Arial" pitchFamily="34" charset="0"/>
            </a:endParaRPr>
          </a:p>
          <a:p>
            <a:pPr lvl="0">
              <a:spcBef>
                <a:spcPts val="0"/>
              </a:spcBef>
              <a:buClrTx/>
              <a:buSzTx/>
              <a:buNone/>
              <a:defRPr/>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4.2.2 PELAKSANAAN MONITORING DAN EVALUASI (MONEV) KINERJA DOSEN DI BIDANG  PENDIDIKAN, PENELITIAN, PELAYANAN/PENGABDIAN KEPADA MASYARAKAT</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4.2.2 PELAKSANAAN MONITORING DAN EVALUASI (MONEV) KINERJA DOSEN DI BIDANG  PENDIDIKAN, PENELITIAN, PELAYANAN/PENGABDIAN KEPADA MASYARAKAT</a:t>
            </a:r>
          </a:p>
        </p:txBody>
      </p:sp>
      <p:graphicFrame>
        <p:nvGraphicFramePr>
          <p:cNvPr id="6" name="Table 5"/>
          <p:cNvGraphicFramePr>
            <a:graphicFrameLocks noGrp="1"/>
          </p:cNvGraphicFramePr>
          <p:nvPr/>
        </p:nvGraphicFramePr>
        <p:xfrm>
          <a:off x="228600" y="1676400"/>
          <a:ext cx="8686800" cy="4952998"/>
        </p:xfrm>
        <a:graphic>
          <a:graphicData uri="http://schemas.openxmlformats.org/drawingml/2006/table">
            <a:tbl>
              <a:tblPr/>
              <a:tblGrid>
                <a:gridCol w="1108953">
                  <a:extLst>
                    <a:ext uri="{9D8B030D-6E8A-4147-A177-3AD203B41FA5}">
                      <a16:colId xmlns:a16="http://schemas.microsoft.com/office/drawing/2014/main" val="20000"/>
                    </a:ext>
                  </a:extLst>
                </a:gridCol>
                <a:gridCol w="1463460">
                  <a:extLst>
                    <a:ext uri="{9D8B030D-6E8A-4147-A177-3AD203B41FA5}">
                      <a16:colId xmlns:a16="http://schemas.microsoft.com/office/drawing/2014/main" val="20001"/>
                    </a:ext>
                  </a:extLst>
                </a:gridCol>
                <a:gridCol w="1241123">
                  <a:extLst>
                    <a:ext uri="{9D8B030D-6E8A-4147-A177-3AD203B41FA5}">
                      <a16:colId xmlns:a16="http://schemas.microsoft.com/office/drawing/2014/main" val="20002"/>
                    </a:ext>
                  </a:extLst>
                </a:gridCol>
                <a:gridCol w="1241123">
                  <a:extLst>
                    <a:ext uri="{9D8B030D-6E8A-4147-A177-3AD203B41FA5}">
                      <a16:colId xmlns:a16="http://schemas.microsoft.com/office/drawing/2014/main" val="20003"/>
                    </a:ext>
                  </a:extLst>
                </a:gridCol>
                <a:gridCol w="1241123">
                  <a:extLst>
                    <a:ext uri="{9D8B030D-6E8A-4147-A177-3AD203B41FA5}">
                      <a16:colId xmlns:a16="http://schemas.microsoft.com/office/drawing/2014/main" val="20004"/>
                    </a:ext>
                  </a:extLst>
                </a:gridCol>
                <a:gridCol w="2391018">
                  <a:extLst>
                    <a:ext uri="{9D8B030D-6E8A-4147-A177-3AD203B41FA5}">
                      <a16:colId xmlns:a16="http://schemas.microsoft.com/office/drawing/2014/main" val="20005"/>
                    </a:ext>
                  </a:extLst>
                </a:gridCol>
              </a:tblGrid>
              <a:tr h="445111">
                <a:tc rowSpan="2">
                  <a:txBody>
                    <a:bodyPr/>
                    <a:lstStyle/>
                    <a:p>
                      <a:pPr marL="0" marR="0" algn="ctr">
                        <a:lnSpc>
                          <a:spcPct val="115000"/>
                        </a:lnSpc>
                        <a:spcBef>
                          <a:spcPts val="0"/>
                        </a:spcBef>
                        <a:spcAft>
                          <a:spcPts val="1000"/>
                        </a:spcAft>
                      </a:pPr>
                      <a:r>
                        <a:rPr lang="en-US" sz="1000" dirty="0" err="1">
                          <a:solidFill>
                            <a:schemeClr val="tx1"/>
                          </a:solidFill>
                          <a:latin typeface="Arial" pitchFamily="34" charset="0"/>
                          <a:ea typeface="Times New Roman"/>
                          <a:cs typeface="Arial" pitchFamily="34" charset="0"/>
                        </a:rPr>
                        <a:t>Fakultas</a:t>
                      </a:r>
                      <a:r>
                        <a:rPr lang="en-US" sz="1000" dirty="0">
                          <a:solidFill>
                            <a:schemeClr val="tx1"/>
                          </a:solidFill>
                          <a:latin typeface="Arial" pitchFamily="34" charset="0"/>
                          <a:ea typeface="Times New Roman"/>
                          <a:cs typeface="Arial" pitchFamily="34" charset="0"/>
                        </a:rPr>
                        <a:t> </a:t>
                      </a:r>
                      <a:endParaRPr lang="en-US" sz="1000" dirty="0">
                        <a:solidFill>
                          <a:schemeClr val="tx1"/>
                        </a:solidFill>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gridSpan="2">
                  <a:txBody>
                    <a:bodyPr/>
                    <a:lstStyle/>
                    <a:p>
                      <a:pPr marL="0" marR="0" algn="ctr">
                        <a:lnSpc>
                          <a:spcPct val="115000"/>
                        </a:lnSpc>
                        <a:spcBef>
                          <a:spcPts val="0"/>
                        </a:spcBef>
                        <a:spcAft>
                          <a:spcPts val="0"/>
                        </a:spcAft>
                      </a:pPr>
                      <a:r>
                        <a:rPr lang="en-US" sz="1000" dirty="0">
                          <a:solidFill>
                            <a:schemeClr val="tx1"/>
                          </a:solidFill>
                          <a:latin typeface="Arial" pitchFamily="34" charset="0"/>
                          <a:ea typeface="Calibri"/>
                          <a:cs typeface="Arial" pitchFamily="34" charset="0"/>
                        </a:rPr>
                        <a:t>Semester </a:t>
                      </a:r>
                      <a:r>
                        <a:rPr lang="en-US" sz="1000" dirty="0" err="1">
                          <a:solidFill>
                            <a:schemeClr val="tx1"/>
                          </a:solidFill>
                          <a:latin typeface="Arial" pitchFamily="34" charset="0"/>
                          <a:ea typeface="Calibri"/>
                          <a:cs typeface="Arial" pitchFamily="34" charset="0"/>
                        </a:rPr>
                        <a:t>Genap</a:t>
                      </a:r>
                      <a:r>
                        <a:rPr lang="en-US" sz="1000" dirty="0">
                          <a:solidFill>
                            <a:schemeClr val="tx1"/>
                          </a:solidFill>
                          <a:latin typeface="Arial" pitchFamily="34" charset="0"/>
                          <a:ea typeface="Calibri"/>
                          <a:cs typeface="Arial" pitchFamily="34" charset="0"/>
                        </a:rPr>
                        <a:t> </a:t>
                      </a:r>
                    </a:p>
                    <a:p>
                      <a:pPr marL="0" marR="0" algn="ctr">
                        <a:lnSpc>
                          <a:spcPct val="115000"/>
                        </a:lnSpc>
                        <a:spcBef>
                          <a:spcPts val="0"/>
                        </a:spcBef>
                        <a:spcAft>
                          <a:spcPts val="0"/>
                        </a:spcAft>
                      </a:pPr>
                      <a:r>
                        <a:rPr lang="en-US" sz="1000" dirty="0">
                          <a:solidFill>
                            <a:schemeClr val="tx1"/>
                          </a:solidFill>
                          <a:latin typeface="Arial" pitchFamily="34" charset="0"/>
                          <a:ea typeface="Calibri"/>
                          <a:cs typeface="Arial" pitchFamily="34" charset="0"/>
                        </a:rPr>
                        <a:t>2010/2011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gridSpan="2">
                  <a:txBody>
                    <a:bodyPr/>
                    <a:lstStyle/>
                    <a:p>
                      <a:pPr marL="0" marR="0" algn="ctr">
                        <a:lnSpc>
                          <a:spcPct val="115000"/>
                        </a:lnSpc>
                        <a:spcBef>
                          <a:spcPts val="0"/>
                        </a:spcBef>
                        <a:spcAft>
                          <a:spcPts val="0"/>
                        </a:spcAft>
                      </a:pPr>
                      <a:r>
                        <a:rPr lang="en-US" sz="1000" dirty="0">
                          <a:solidFill>
                            <a:schemeClr val="tx1"/>
                          </a:solidFill>
                          <a:latin typeface="Arial" pitchFamily="34" charset="0"/>
                          <a:ea typeface="Calibri"/>
                          <a:cs typeface="Arial" pitchFamily="34" charset="0"/>
                        </a:rPr>
                        <a:t>Semester </a:t>
                      </a:r>
                      <a:r>
                        <a:rPr lang="en-US" sz="1000" dirty="0" err="1">
                          <a:solidFill>
                            <a:schemeClr val="tx1"/>
                          </a:solidFill>
                          <a:latin typeface="Arial" pitchFamily="34" charset="0"/>
                          <a:ea typeface="Calibri"/>
                          <a:cs typeface="Arial" pitchFamily="34" charset="0"/>
                        </a:rPr>
                        <a:t>Ganjil</a:t>
                      </a:r>
                      <a:r>
                        <a:rPr lang="en-US" sz="1000" dirty="0">
                          <a:solidFill>
                            <a:schemeClr val="tx1"/>
                          </a:solidFill>
                          <a:latin typeface="Arial" pitchFamily="34" charset="0"/>
                          <a:ea typeface="Calibri"/>
                          <a:cs typeface="Arial" pitchFamily="34" charset="0"/>
                        </a:rPr>
                        <a:t> </a:t>
                      </a:r>
                    </a:p>
                    <a:p>
                      <a:pPr marL="0" marR="0" algn="ctr">
                        <a:lnSpc>
                          <a:spcPct val="115000"/>
                        </a:lnSpc>
                        <a:spcBef>
                          <a:spcPts val="0"/>
                        </a:spcBef>
                        <a:spcAft>
                          <a:spcPts val="0"/>
                        </a:spcAft>
                      </a:pPr>
                      <a:r>
                        <a:rPr lang="en-US" sz="1000" dirty="0">
                          <a:solidFill>
                            <a:schemeClr val="tx1"/>
                          </a:solidFill>
                          <a:latin typeface="Arial" pitchFamily="34" charset="0"/>
                          <a:ea typeface="Calibri"/>
                          <a:cs typeface="Arial" pitchFamily="34" charset="0"/>
                        </a:rPr>
                        <a:t>2011/2012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rowSpan="2">
                  <a:txBody>
                    <a:bodyPr/>
                    <a:lstStyle/>
                    <a:p>
                      <a:pPr marL="0" marR="0" algn="ctr">
                        <a:lnSpc>
                          <a:spcPct val="115000"/>
                        </a:lnSpc>
                        <a:spcBef>
                          <a:spcPts val="0"/>
                        </a:spcBef>
                        <a:spcAft>
                          <a:spcPts val="0"/>
                        </a:spcAft>
                      </a:pPr>
                      <a:r>
                        <a:rPr lang="en-US" sz="1000">
                          <a:solidFill>
                            <a:schemeClr val="tx1"/>
                          </a:solidFill>
                          <a:latin typeface="Arial" pitchFamily="34" charset="0"/>
                          <a:ea typeface="Calibri"/>
                          <a:cs typeface="Arial" pitchFamily="34" charset="0"/>
                        </a:rPr>
                        <a:t>Keterangan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667668">
                <a:tc vMerge="1">
                  <a:txBody>
                    <a:bodyPr/>
                    <a:lstStyle/>
                    <a:p>
                      <a:endParaRPr lang="en-US"/>
                    </a:p>
                  </a:txBody>
                  <a:tcPr/>
                </a:tc>
                <a:tc>
                  <a:txBody>
                    <a:bodyPr/>
                    <a:lstStyle/>
                    <a:p>
                      <a:pPr marL="0" marR="0" algn="ctr">
                        <a:lnSpc>
                          <a:spcPct val="115000"/>
                        </a:lnSpc>
                        <a:spcBef>
                          <a:spcPts val="0"/>
                        </a:spcBef>
                        <a:spcAft>
                          <a:spcPts val="0"/>
                        </a:spcAft>
                      </a:pPr>
                      <a:r>
                        <a:rPr lang="en-US" sz="1000" dirty="0" err="1">
                          <a:solidFill>
                            <a:schemeClr val="tx1"/>
                          </a:solidFill>
                          <a:latin typeface="Arial" pitchFamily="34" charset="0"/>
                          <a:ea typeface="Times New Roman"/>
                          <a:cs typeface="Arial" pitchFamily="34" charset="0"/>
                        </a:rPr>
                        <a:t>Memenuhi</a:t>
                      </a:r>
                      <a:endParaRPr lang="en-US" sz="1000" dirty="0">
                        <a:solidFill>
                          <a:schemeClr val="tx1"/>
                        </a:solidFill>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dirty="0" err="1">
                          <a:solidFill>
                            <a:schemeClr val="tx1"/>
                          </a:solidFill>
                          <a:latin typeface="Arial" pitchFamily="34" charset="0"/>
                          <a:ea typeface="Calibri"/>
                          <a:cs typeface="Arial" pitchFamily="34" charset="0"/>
                        </a:rPr>
                        <a:t>Tidak</a:t>
                      </a:r>
                      <a:r>
                        <a:rPr lang="en-US" sz="1000" dirty="0">
                          <a:solidFill>
                            <a:schemeClr val="tx1"/>
                          </a:solidFill>
                          <a:latin typeface="Arial" pitchFamily="34" charset="0"/>
                          <a:ea typeface="Calibri"/>
                          <a:cs typeface="Arial" pitchFamily="34" charset="0"/>
                        </a:rPr>
                        <a:t> </a:t>
                      </a:r>
                      <a:r>
                        <a:rPr lang="en-US" sz="1000" dirty="0" err="1">
                          <a:solidFill>
                            <a:schemeClr val="tx1"/>
                          </a:solidFill>
                          <a:latin typeface="Arial" pitchFamily="34" charset="0"/>
                          <a:ea typeface="Calibri"/>
                          <a:cs typeface="Arial" pitchFamily="34" charset="0"/>
                        </a:rPr>
                        <a:t>Memenuhi</a:t>
                      </a:r>
                      <a:endParaRPr lang="en-US" sz="1000" dirty="0">
                        <a:solidFill>
                          <a:schemeClr val="tx1"/>
                        </a:solidFill>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dirty="0" err="1">
                          <a:solidFill>
                            <a:schemeClr val="tx1"/>
                          </a:solidFill>
                          <a:latin typeface="Arial" pitchFamily="34" charset="0"/>
                          <a:ea typeface="Times New Roman"/>
                          <a:cs typeface="Arial" pitchFamily="34" charset="0"/>
                        </a:rPr>
                        <a:t>Memenuhi</a:t>
                      </a:r>
                      <a:endParaRPr lang="en-US" sz="1000" dirty="0">
                        <a:solidFill>
                          <a:schemeClr val="tx1"/>
                        </a:solidFill>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dirty="0" err="1">
                          <a:solidFill>
                            <a:schemeClr val="tx1"/>
                          </a:solidFill>
                          <a:latin typeface="Arial" pitchFamily="34" charset="0"/>
                          <a:ea typeface="Calibri"/>
                          <a:cs typeface="Arial" pitchFamily="34" charset="0"/>
                        </a:rPr>
                        <a:t>Tidak</a:t>
                      </a:r>
                      <a:r>
                        <a:rPr lang="en-US" sz="1000" dirty="0">
                          <a:solidFill>
                            <a:schemeClr val="tx1"/>
                          </a:solidFill>
                          <a:latin typeface="Arial" pitchFamily="34" charset="0"/>
                          <a:ea typeface="Calibri"/>
                          <a:cs typeface="Arial" pitchFamily="34" charset="0"/>
                        </a:rPr>
                        <a:t> </a:t>
                      </a:r>
                      <a:r>
                        <a:rPr lang="en-US" sz="1000" dirty="0" err="1">
                          <a:solidFill>
                            <a:schemeClr val="tx1"/>
                          </a:solidFill>
                          <a:latin typeface="Arial" pitchFamily="34" charset="0"/>
                          <a:ea typeface="Calibri"/>
                          <a:cs typeface="Arial" pitchFamily="34" charset="0"/>
                        </a:rPr>
                        <a:t>Memenuhi</a:t>
                      </a:r>
                      <a:endParaRPr lang="en-US" sz="1000" dirty="0">
                        <a:solidFill>
                          <a:schemeClr val="tx1"/>
                        </a:solidFill>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vMerge="1">
                  <a:txBody>
                    <a:bodyPr/>
                    <a:lstStyle/>
                    <a:p>
                      <a:endParaRPr lang="en-US"/>
                    </a:p>
                  </a:txBody>
                  <a:tcPr/>
                </a:tc>
                <a:extLst>
                  <a:ext uri="{0D108BD9-81ED-4DB2-BD59-A6C34878D82A}">
                    <a16:rowId xmlns:a16="http://schemas.microsoft.com/office/drawing/2014/main" val="10001"/>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FE</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8">
                  <a:txBody>
                    <a:bodyPr/>
                    <a:lstStyle/>
                    <a:p>
                      <a:pPr marL="0" marR="0" algn="l">
                        <a:lnSpc>
                          <a:spcPct val="115000"/>
                        </a:lnSpc>
                        <a:spcBef>
                          <a:spcPts val="0"/>
                        </a:spcBef>
                        <a:spcAft>
                          <a:spcPts val="0"/>
                        </a:spcAft>
                      </a:pPr>
                      <a:r>
                        <a:rPr lang="en-US" sz="1000" dirty="0" err="1">
                          <a:latin typeface="Arial" pitchFamily="34" charset="0"/>
                          <a:ea typeface="Calibri"/>
                          <a:cs typeface="Arial" pitchFamily="34" charset="0"/>
                        </a:rPr>
                        <a:t>Prosentase</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laporan</a:t>
                      </a:r>
                      <a:r>
                        <a:rPr lang="en-US" sz="1000" dirty="0">
                          <a:latin typeface="Arial" pitchFamily="34" charset="0"/>
                          <a:ea typeface="Calibri"/>
                          <a:cs typeface="Arial" pitchFamily="34" charset="0"/>
                        </a:rPr>
                        <a:t> per semester </a:t>
                      </a:r>
                      <a:r>
                        <a:rPr lang="en-US" sz="1000" dirty="0" err="1">
                          <a:latin typeface="Arial" pitchFamily="34" charset="0"/>
                          <a:ea typeface="Calibri"/>
                          <a:cs typeface="Arial" pitchFamily="34" charset="0"/>
                        </a:rPr>
                        <a:t>berdasarkan</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jumlah</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dosen</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pada</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masing-masing</a:t>
                      </a:r>
                      <a:r>
                        <a:rPr lang="en-US" sz="1000" dirty="0">
                          <a:latin typeface="Arial" pitchFamily="34" charset="0"/>
                          <a:ea typeface="Calibri"/>
                          <a:cs typeface="Arial" pitchFamily="34" charset="0"/>
                        </a:rPr>
                        <a:t> unit yang </a:t>
                      </a:r>
                      <a:r>
                        <a:rPr lang="en-US" sz="1000" dirty="0" err="1">
                          <a:latin typeface="Arial" pitchFamily="34" charset="0"/>
                          <a:ea typeface="Calibri"/>
                          <a:cs typeface="Arial" pitchFamily="34" charset="0"/>
                        </a:rPr>
                        <a:t>melaporkan</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kinerjanya</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terhadap</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jumlah</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dosen</a:t>
                      </a:r>
                      <a:r>
                        <a:rPr lang="en-US" sz="1000" dirty="0">
                          <a:latin typeface="Arial" pitchFamily="34" charset="0"/>
                          <a:ea typeface="Calibri"/>
                          <a:cs typeface="Arial" pitchFamily="34" charset="0"/>
                        </a:rPr>
                        <a:t> yang </a:t>
                      </a:r>
                      <a:r>
                        <a:rPr lang="en-US" sz="1000" dirty="0" err="1">
                          <a:latin typeface="Arial" pitchFamily="34" charset="0"/>
                          <a:ea typeface="Calibri"/>
                          <a:cs typeface="Arial" pitchFamily="34" charset="0"/>
                        </a:rPr>
                        <a:t>berkewajiban</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membuat</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laporan</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semesteran</a:t>
                      </a:r>
                      <a:r>
                        <a:rPr lang="en-US" sz="1000" dirty="0">
                          <a:latin typeface="Arial" pitchFamily="34" charset="0"/>
                          <a:ea typeface="Calibri"/>
                          <a:cs typeface="Arial"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2555">
                <a:tc>
                  <a:txBody>
                    <a:bodyPr/>
                    <a:lstStyle/>
                    <a:p>
                      <a:pPr marL="0" marR="0" algn="ctr">
                        <a:lnSpc>
                          <a:spcPct val="115000"/>
                        </a:lnSpc>
                        <a:spcBef>
                          <a:spcPts val="0"/>
                        </a:spcBef>
                        <a:spcAft>
                          <a:spcPts val="0"/>
                        </a:spcAft>
                      </a:pPr>
                      <a:r>
                        <a:rPr lang="en-US" sz="1000" dirty="0">
                          <a:latin typeface="Arial" pitchFamily="34" charset="0"/>
                          <a:ea typeface="Times New Roman"/>
                          <a:cs typeface="Arial" pitchFamily="34" charset="0"/>
                        </a:rPr>
                        <a:t>FH</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3"/>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FTSP</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4"/>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FTI</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5"/>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FPSB</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6"/>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FMIPA</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7"/>
                  </a:ext>
                </a:extLst>
              </a:tr>
              <a:tr h="222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FK</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8"/>
                  </a:ext>
                </a:extLst>
              </a:tr>
              <a:tr h="1169555">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FIAI</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09"/>
                  </a:ext>
                </a:extLst>
              </a:tr>
              <a:tr h="222555">
                <a:tc>
                  <a:txBody>
                    <a:bodyPr/>
                    <a:lstStyle/>
                    <a:p>
                      <a:pPr marL="0" marR="0" algn="ctr">
                        <a:lnSpc>
                          <a:spcPct val="115000"/>
                        </a:lnSpc>
                        <a:spcBef>
                          <a:spcPts val="0"/>
                        </a:spcBef>
                        <a:spcAft>
                          <a:spcPts val="0"/>
                        </a:spcAft>
                      </a:pPr>
                      <a:endParaRPr lang="en-US" sz="100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890224">
                <a:tc>
                  <a:txBody>
                    <a:bodyPr/>
                    <a:lstStyle/>
                    <a:p>
                      <a:pPr marL="0" marR="0" algn="ctr">
                        <a:lnSpc>
                          <a:spcPct val="115000"/>
                        </a:lnSpc>
                        <a:spcBef>
                          <a:spcPts val="0"/>
                        </a:spcBef>
                        <a:spcAft>
                          <a:spcPts val="0"/>
                        </a:spcAft>
                      </a:pPr>
                      <a:r>
                        <a:rPr lang="en-US" sz="1000">
                          <a:latin typeface="Arial" pitchFamily="34" charset="0"/>
                          <a:ea typeface="Times New Roman"/>
                          <a:cs typeface="Arial" pitchFamily="34" charset="0"/>
                        </a:rPr>
                        <a:t>Lain-lain</a:t>
                      </a:r>
                      <a:endParaRPr lang="en-US" sz="10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latin typeface="Arial" pitchFamily="34" charset="0"/>
                          <a:ea typeface="Calibri"/>
                          <a:cs typeface="Arial" pitchFamily="34" charset="0"/>
                        </a:rPr>
                        <a:t>%</a:t>
                      </a:r>
                      <a:endParaRPr lang="en-US" sz="10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latin typeface="Arial" pitchFamily="34" charset="0"/>
                          <a:ea typeface="Calibri"/>
                          <a:cs typeface="Arial" pitchFamily="34"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000" dirty="0" err="1">
                          <a:latin typeface="Arial" pitchFamily="34" charset="0"/>
                          <a:ea typeface="Calibri"/>
                          <a:cs typeface="Arial" pitchFamily="34" charset="0"/>
                        </a:rPr>
                        <a:t>Pejabat</a:t>
                      </a:r>
                      <a:r>
                        <a:rPr lang="en-US" sz="1000" dirty="0">
                          <a:latin typeface="Arial" pitchFamily="34" charset="0"/>
                          <a:ea typeface="Calibri"/>
                          <a:cs typeface="Arial" pitchFamily="34" charset="0"/>
                        </a:rPr>
                        <a:t> Negara/</a:t>
                      </a:r>
                      <a:r>
                        <a:rPr lang="en-US" sz="1000" dirty="0" err="1">
                          <a:latin typeface="Arial" pitchFamily="34" charset="0"/>
                          <a:ea typeface="Calibri"/>
                          <a:cs typeface="Arial" pitchFamily="34" charset="0"/>
                        </a:rPr>
                        <a:t>Sedang</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studi</a:t>
                      </a:r>
                      <a:r>
                        <a:rPr lang="en-US" sz="1000" dirty="0">
                          <a:latin typeface="Arial" pitchFamily="34" charset="0"/>
                          <a:ea typeface="Calibri"/>
                          <a:cs typeface="Arial" pitchFamily="34" charset="0"/>
                        </a:rPr>
                        <a:t>/</a:t>
                      </a:r>
                      <a:r>
                        <a:rPr lang="en-US" sz="1000" dirty="0" err="1">
                          <a:latin typeface="Arial" pitchFamily="34" charset="0"/>
                          <a:ea typeface="Calibri"/>
                          <a:cs typeface="Arial" pitchFamily="34" charset="0"/>
                        </a:rPr>
                        <a:t>tidak</a:t>
                      </a:r>
                      <a:r>
                        <a:rPr lang="en-US" sz="1000" dirty="0">
                          <a:latin typeface="Arial" pitchFamily="34" charset="0"/>
                          <a:ea typeface="Calibri"/>
                          <a:cs typeface="Arial" pitchFamily="34" charset="0"/>
                        </a:rPr>
                        <a:t> </a:t>
                      </a:r>
                      <a:r>
                        <a:rPr lang="en-US" sz="1000" dirty="0" err="1">
                          <a:latin typeface="Arial" pitchFamily="34" charset="0"/>
                          <a:ea typeface="Calibri"/>
                          <a:cs typeface="Arial" pitchFamily="34" charset="0"/>
                        </a:rPr>
                        <a:t>membuat</a:t>
                      </a:r>
                      <a:r>
                        <a:rPr lang="en-US" sz="1000" dirty="0">
                          <a:latin typeface="Arial" pitchFamily="34" charset="0"/>
                          <a:ea typeface="Calibri"/>
                          <a:cs typeface="Arial" pitchFamily="34" charset="0"/>
                        </a:rPr>
                        <a:t> LKD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5" name="Rectangle 4"/>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400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a:ea typeface="Times New Roman"/>
              </a:rPr>
              <a:t>	</a:t>
            </a:r>
            <a:r>
              <a:rPr lang="id-ID" sz="2000" dirty="0">
                <a:solidFill>
                  <a:srgbClr val="000000"/>
                </a:solidFill>
                <a:latin typeface="Arial"/>
                <a:ea typeface="Times New Roman"/>
              </a:rPr>
              <a:t>Jika Rasio ≤ 30, </a:t>
            </a:r>
            <a:endParaRPr lang="en-US" sz="2000" dirty="0">
              <a:solidFill>
                <a:srgbClr val="000000"/>
              </a:solidFill>
              <a:latin typeface="Arial"/>
              <a:ea typeface="Times New Roman"/>
            </a:endParaRPr>
          </a:p>
          <a:p>
            <a:pPr lvl="0">
              <a:spcBef>
                <a:spcPts val="0"/>
              </a:spcBef>
              <a:buClrTx/>
              <a:buSzTx/>
              <a:buNone/>
              <a:defRPr/>
            </a:pPr>
            <a:r>
              <a:rPr lang="en-US" sz="2000" dirty="0">
                <a:solidFill>
                  <a:srgbClr val="000000"/>
                </a:solidFill>
                <a:latin typeface="Arial"/>
                <a:ea typeface="Times New Roman"/>
              </a:rPr>
              <a:t>	</a:t>
            </a:r>
            <a:r>
              <a:rPr lang="id-ID" sz="2000" dirty="0">
                <a:solidFill>
                  <a:srgbClr val="000000"/>
                </a:solidFill>
                <a:latin typeface="Arial"/>
                <a:ea typeface="Times New Roman"/>
              </a:rPr>
              <a:t>maka skor = 4.</a:t>
            </a:r>
            <a:endParaRPr lang="en-US" sz="2000" dirty="0"/>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a:ea typeface="Times New Roman"/>
              </a:rPr>
              <a:t>	J</a:t>
            </a:r>
            <a:r>
              <a:rPr lang="id-ID" sz="2000" dirty="0">
                <a:solidFill>
                  <a:srgbClr val="000000"/>
                </a:solidFill>
                <a:latin typeface="Arial"/>
                <a:ea typeface="Times New Roman"/>
              </a:rPr>
              <a:t>ika 30 &lt; Rasio &lt; 50</a:t>
            </a:r>
            <a:endParaRPr lang="en-US" sz="2000" dirty="0">
              <a:solidFill>
                <a:srgbClr val="000000"/>
              </a:solidFill>
              <a:latin typeface="Times New Roman"/>
              <a:ea typeface="Times New Roman"/>
            </a:endParaRPr>
          </a:p>
          <a:p>
            <a:pPr lvl="0">
              <a:spcBef>
                <a:spcPts val="0"/>
              </a:spcBef>
              <a:buClrTx/>
              <a:buSzTx/>
              <a:buNone/>
              <a:defRPr/>
            </a:pPr>
            <a:r>
              <a:rPr lang="en-US" sz="2000" dirty="0">
                <a:solidFill>
                  <a:srgbClr val="000000"/>
                </a:solidFill>
                <a:latin typeface="Times New Roman"/>
                <a:ea typeface="Times New Roman"/>
              </a:rPr>
              <a:t>	</a:t>
            </a:r>
            <a:r>
              <a:rPr lang="id-ID" sz="2000" dirty="0">
                <a:solidFill>
                  <a:srgbClr val="000000"/>
                </a:solidFill>
                <a:latin typeface="Arial"/>
                <a:ea typeface="Times New Roman"/>
              </a:rPr>
              <a:t>Maka skor = 10 – (Rasio / 5).</a:t>
            </a:r>
            <a:endParaRPr lang="en-US" sz="2000" dirty="0"/>
          </a:p>
          <a:p>
            <a:pPr lvl="0">
              <a:spcBef>
                <a:spcPts val="0"/>
              </a:spcBef>
              <a:buClrTx/>
              <a:buSzTx/>
              <a:buNone/>
              <a:defRPr/>
            </a:pPr>
            <a:endParaRPr lang="en-US" sz="2000" dirty="0">
              <a:solidFill>
                <a:srgbClr val="000000"/>
              </a:solidFill>
              <a:latin typeface="Arial"/>
              <a:ea typeface="Times New Roman"/>
            </a:endParaRPr>
          </a:p>
          <a:p>
            <a:pPr lvl="0">
              <a:spcBef>
                <a:spcPts val="0"/>
              </a:spcBef>
              <a:buClrTx/>
              <a:buSzTx/>
              <a:buFont typeface="Wingdings"/>
              <a:buChar char="à"/>
              <a:defRPr/>
            </a:pPr>
            <a:r>
              <a:rPr lang="id-ID" sz="2000" dirty="0">
                <a:solidFill>
                  <a:srgbClr val="000000"/>
                </a:solidFill>
                <a:latin typeface="Arial"/>
                <a:ea typeface="Times New Roman"/>
              </a:rPr>
              <a:t>Jika Rasio ≥ 50,</a:t>
            </a:r>
            <a:endParaRPr lang="en-US" sz="2000" dirty="0">
              <a:solidFill>
                <a:srgbClr val="000000"/>
              </a:solidFill>
              <a:latin typeface="Arial"/>
              <a:ea typeface="Times New Roman"/>
            </a:endParaRPr>
          </a:p>
          <a:p>
            <a:pPr lvl="0">
              <a:spcBef>
                <a:spcPts val="0"/>
              </a:spcBef>
              <a:buClrTx/>
              <a:buSzTx/>
              <a:buNone/>
              <a:defRPr/>
            </a:pPr>
            <a:r>
              <a:rPr lang="en-US" sz="2000" dirty="0">
                <a:solidFill>
                  <a:srgbClr val="000000"/>
                </a:solidFill>
                <a:latin typeface="Arial"/>
                <a:ea typeface="Times New Roman"/>
              </a:rPr>
              <a:t>	</a:t>
            </a:r>
            <a:r>
              <a:rPr lang="id-ID" sz="2000" dirty="0">
                <a:solidFill>
                  <a:srgbClr val="000000"/>
                </a:solidFill>
                <a:latin typeface="Arial"/>
                <a:ea typeface="Times New Roman"/>
              </a:rPr>
              <a:t>maka skor = 0.</a:t>
            </a:r>
            <a:endParaRPr lang="en-US" sz="2000" dirty="0"/>
          </a:p>
          <a:p>
            <a:pPr lvl="0">
              <a:spcBef>
                <a:spcPts val="0"/>
              </a:spcBef>
              <a:buClrTx/>
              <a:buSzTx/>
              <a:buNone/>
              <a:defRPr/>
            </a:pPr>
            <a:endParaRPr lang="id-ID" sz="2000" dirty="0">
              <a:solidFill>
                <a:prstClr val="black"/>
              </a:solidFill>
            </a:endParaRPr>
          </a:p>
          <a:p>
            <a:pPr lvl="0">
              <a:spcBef>
                <a:spcPts val="0"/>
              </a:spcBef>
              <a:buClrTx/>
              <a:buSzTx/>
              <a:buNone/>
              <a:defRPr/>
            </a:pPr>
            <a:r>
              <a:rPr lang="en-US" sz="2000" dirty="0">
                <a:solidFill>
                  <a:srgbClr val="000000"/>
                </a:solidFill>
                <a:latin typeface="Arial"/>
                <a:ea typeface="Times New Roman"/>
              </a:rPr>
              <a:t>	</a:t>
            </a:r>
            <a:endParaRPr lang="en-US" sz="2000" dirty="0"/>
          </a:p>
          <a:p>
            <a:pPr>
              <a:buNone/>
            </a:pPr>
            <a:endParaRPr lang="en-US" sz="2000" dirty="0"/>
          </a:p>
        </p:txBody>
      </p:sp>
      <p:sp>
        <p:nvSpPr>
          <p:cNvPr id="14" name="Rectangle 13"/>
          <p:cNvSpPr/>
          <p:nvPr/>
        </p:nvSpPr>
        <p:spPr>
          <a:xfrm>
            <a:off x="0" y="0"/>
            <a:ext cx="6400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200" b="1" dirty="0">
                <a:solidFill>
                  <a:schemeClr val="tx1"/>
                </a:solidFill>
                <a:latin typeface="Cambria" pitchFamily="18" charset="0"/>
              </a:rPr>
              <a:t>4.3.1.1 RASIO JUMLAH MAHASISWA TERHADAP JUMLAH DOSEN TETAP</a:t>
            </a:r>
          </a:p>
        </p:txBody>
      </p:sp>
      <p:sp>
        <p:nvSpPr>
          <p:cNvPr id="16" name="Rectangle 15"/>
          <p:cNvSpPr/>
          <p:nvPr/>
        </p:nvSpPr>
        <p:spPr>
          <a:xfrm>
            <a:off x="6400800" y="1524000"/>
            <a:ext cx="2743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4850" indent="-728663">
              <a:buNone/>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MHS</a:t>
            </a:r>
            <a:r>
              <a:rPr lang="id-ID" sz="1600" dirty="0">
                <a:solidFill>
                  <a:srgbClr val="000000"/>
                </a:solidFill>
                <a:latin typeface="Book Antiqua" pitchFamily="18" charset="0"/>
                <a:ea typeface="Times New Roman"/>
              </a:rPr>
              <a:t> = Jumlah mahasiswa pada TS </a:t>
            </a:r>
            <a:endParaRPr lang="id-ID" sz="1600" dirty="0">
              <a:latin typeface="Book Antiqua" pitchFamily="18" charset="0"/>
              <a:ea typeface="Times New Roman"/>
            </a:endParaRPr>
          </a:p>
          <a:p>
            <a:pPr marL="655638" indent="-679450">
              <a:buNone/>
            </a:pPr>
            <a:r>
              <a:rPr lang="id-ID" sz="1600" dirty="0">
                <a:solidFill>
                  <a:srgbClr val="000000"/>
                </a:solidFill>
                <a:latin typeface="Book Antiqua" pitchFamily="18" charset="0"/>
                <a:ea typeface="Times New Roman"/>
              </a:rPr>
              <a:t>          = N</a:t>
            </a:r>
            <a:r>
              <a:rPr lang="id-ID" sz="1600" baseline="-25000" dirty="0">
                <a:solidFill>
                  <a:srgbClr val="000000"/>
                </a:solidFill>
                <a:latin typeface="Book Antiqua" pitchFamily="18" charset="0"/>
                <a:ea typeface="Times New Roman"/>
              </a:rPr>
              <a:t>MR</a:t>
            </a:r>
            <a:r>
              <a:rPr lang="id-ID" sz="1600" dirty="0">
                <a:solidFill>
                  <a:srgbClr val="000000"/>
                </a:solidFill>
                <a:latin typeface="Book Antiqua" pitchFamily="18" charset="0"/>
                <a:ea typeface="Times New Roman"/>
              </a:rPr>
              <a:t> + N</a:t>
            </a:r>
            <a:r>
              <a:rPr lang="id-ID" sz="1600" baseline="-25000" dirty="0">
                <a:solidFill>
                  <a:srgbClr val="000000"/>
                </a:solidFill>
                <a:latin typeface="Book Antiqua" pitchFamily="18" charset="0"/>
                <a:ea typeface="Times New Roman"/>
              </a:rPr>
              <a:t>MT</a:t>
            </a:r>
            <a:r>
              <a:rPr lang="id-ID" sz="1600" dirty="0">
                <a:solidFill>
                  <a:srgbClr val="000000"/>
                </a:solidFill>
                <a:latin typeface="Book Antiqua" pitchFamily="18" charset="0"/>
                <a:ea typeface="Times New Roman"/>
              </a:rPr>
              <a:t>  (Lihat Tabel 3.1.5 yaitu = N</a:t>
            </a:r>
            <a:r>
              <a:rPr lang="id-ID" sz="1600" baseline="-25000" dirty="0">
                <a:solidFill>
                  <a:srgbClr val="000000"/>
                </a:solidFill>
                <a:latin typeface="Book Antiqua" pitchFamily="18" charset="0"/>
                <a:ea typeface="Times New Roman"/>
              </a:rPr>
              <a:t>MR</a:t>
            </a:r>
            <a:r>
              <a:rPr lang="id-ID" sz="1600" dirty="0">
                <a:solidFill>
                  <a:srgbClr val="000000"/>
                </a:solidFill>
                <a:latin typeface="Book Antiqua" pitchFamily="18" charset="0"/>
                <a:ea typeface="Times New Roman"/>
              </a:rPr>
              <a:t> + N</a:t>
            </a:r>
            <a:r>
              <a:rPr lang="id-ID" sz="1600" baseline="-25000" dirty="0">
                <a:solidFill>
                  <a:srgbClr val="000000"/>
                </a:solidFill>
                <a:latin typeface="Book Antiqua" pitchFamily="18" charset="0"/>
                <a:ea typeface="Times New Roman"/>
              </a:rPr>
              <a:t>MT</a:t>
            </a:r>
            <a:r>
              <a:rPr lang="id-ID" sz="1600" dirty="0">
                <a:solidFill>
                  <a:srgbClr val="000000"/>
                </a:solidFill>
                <a:latin typeface="Book Antiqua" pitchFamily="18" charset="0"/>
                <a:ea typeface="Times New Roman"/>
              </a:rPr>
              <a:t>)</a:t>
            </a:r>
            <a:endParaRPr lang="id-ID" sz="1600" dirty="0">
              <a:latin typeface="Book Antiqua" pitchFamily="18" charset="0"/>
              <a:ea typeface="Times New Roman"/>
            </a:endParaRPr>
          </a:p>
          <a:p>
            <a:pPr marL="201930" indent="-224790">
              <a:buNone/>
            </a:pPr>
            <a:endParaRPr lang="id-ID" sz="1600" dirty="0">
              <a:solidFill>
                <a:srgbClr val="000000"/>
              </a:solidFill>
              <a:latin typeface="Book Antiqua" pitchFamily="18" charset="0"/>
              <a:ea typeface="Times New Roman"/>
            </a:endParaRPr>
          </a:p>
          <a:p>
            <a:pPr marL="538163" indent="-560388">
              <a:buNone/>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DT</a:t>
            </a:r>
            <a:r>
              <a:rPr lang="id-ID" sz="1600" dirty="0">
                <a:solidFill>
                  <a:srgbClr val="000000"/>
                </a:solidFill>
                <a:latin typeface="Book Antiqua" pitchFamily="18" charset="0"/>
                <a:ea typeface="Times New Roman"/>
              </a:rPr>
              <a:t>  = Jumlah dosen tetap</a:t>
            </a:r>
          </a:p>
          <a:p>
            <a:pPr marL="201930" indent="-224790">
              <a:buNone/>
            </a:pPr>
            <a:endParaRPr lang="id-ID" sz="1600" dirty="0">
              <a:solidFill>
                <a:srgbClr val="000000"/>
              </a:solidFill>
              <a:latin typeface="Book Antiqua" pitchFamily="18" charset="0"/>
              <a:ea typeface="Times New Roman"/>
            </a:endParaRPr>
          </a:p>
          <a:p>
            <a:pPr marL="201930" indent="-224790">
              <a:buNone/>
            </a:pPr>
            <a:r>
              <a:rPr lang="id-ID" sz="1600" dirty="0">
                <a:solidFill>
                  <a:srgbClr val="000000"/>
                </a:solidFill>
                <a:latin typeface="Book Antiqua" pitchFamily="18" charset="0"/>
                <a:ea typeface="Times New Roman"/>
              </a:rPr>
              <a:t>Rasio = N</a:t>
            </a:r>
            <a:r>
              <a:rPr lang="id-ID" sz="1600" baseline="-25000" dirty="0">
                <a:solidFill>
                  <a:srgbClr val="000000"/>
                </a:solidFill>
                <a:latin typeface="Book Antiqua" pitchFamily="18" charset="0"/>
                <a:ea typeface="Times New Roman"/>
              </a:rPr>
              <a:t>MHS</a:t>
            </a: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DT</a:t>
            </a:r>
          </a:p>
          <a:p>
            <a:pPr marL="201930" indent="-224790">
              <a:buNone/>
            </a:pPr>
            <a:endParaRPr lang="id-ID" sz="1600" dirty="0">
              <a:latin typeface="Book Antiqua" pitchFamily="18" charset="0"/>
            </a:endParaRPr>
          </a:p>
          <a:p>
            <a:pPr lvl="0"/>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MR</a:t>
            </a:r>
            <a:r>
              <a:rPr lang="id-ID" sz="1600" dirty="0">
                <a:solidFill>
                  <a:srgbClr val="000000"/>
                </a:solidFill>
                <a:latin typeface="Book Antiqua" pitchFamily="18" charset="0"/>
                <a:ea typeface="Times New Roman"/>
              </a:rPr>
              <a:t>  = Jumlah mahasiswa reguler</a:t>
            </a:r>
          </a:p>
          <a:p>
            <a:pPr lvl="0"/>
            <a:endParaRPr lang="en-US" sz="1600" dirty="0">
              <a:solidFill>
                <a:srgbClr val="000000"/>
              </a:solidFill>
              <a:latin typeface="Book Antiqua" pitchFamily="18" charset="0"/>
              <a:ea typeface="Times New Roman"/>
            </a:endParaRPr>
          </a:p>
          <a:p>
            <a:pPr lvl="0"/>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MT   </a:t>
            </a:r>
            <a:r>
              <a:rPr lang="id-ID" sz="1600" dirty="0">
                <a:solidFill>
                  <a:srgbClr val="000000"/>
                </a:solidFill>
                <a:latin typeface="Book Antiqua" pitchFamily="18" charset="0"/>
                <a:ea typeface="Times New Roman"/>
              </a:rPr>
              <a:t>= Jumlah mahasiswa transfer</a:t>
            </a:r>
            <a:endParaRPr lang="id-ID" sz="1600" dirty="0">
              <a:solidFill>
                <a:schemeClr val="tx1"/>
              </a:solidFill>
              <a:latin typeface="Book Antiqua" pitchFamily="18" charset="0"/>
            </a:endParaRPr>
          </a:p>
        </p:txBody>
      </p:sp>
      <p:sp>
        <p:nvSpPr>
          <p:cNvPr id="6" name="Rectangle 5"/>
          <p:cNvSpPr/>
          <p:nvPr/>
        </p:nvSpPr>
        <p:spPr>
          <a:xfrm>
            <a:off x="6324600" y="0"/>
            <a:ext cx="2819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2,76</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2484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NDT</a:t>
            </a:r>
            <a:r>
              <a:rPr lang="en-US" sz="2000" baseline="-25000" dirty="0">
                <a:solidFill>
                  <a:srgbClr val="000000"/>
                </a:solidFill>
                <a:latin typeface="Arial" pitchFamily="34" charset="0"/>
                <a:ea typeface="Times New Roman"/>
                <a:cs typeface="Arial" pitchFamily="34" charset="0"/>
              </a:rPr>
              <a:t>S3</a:t>
            </a:r>
            <a:r>
              <a:rPr lang="id-ID" sz="2000" dirty="0">
                <a:solidFill>
                  <a:srgbClr val="000000"/>
                </a:solidFill>
                <a:latin typeface="Arial" pitchFamily="34" charset="0"/>
                <a:ea typeface="Times New Roman"/>
                <a:cs typeface="Arial" pitchFamily="34" charset="0"/>
              </a:rPr>
              <a:t> ≥ </a:t>
            </a:r>
            <a:r>
              <a:rPr lang="en-US" sz="2000" dirty="0">
                <a:solidFill>
                  <a:srgbClr val="000000"/>
                </a:solidFill>
                <a:latin typeface="Arial" pitchFamily="34" charset="0"/>
                <a:ea typeface="Times New Roman"/>
                <a:cs typeface="Arial" pitchFamily="34" charset="0"/>
              </a:rPr>
              <a:t>5</a:t>
            </a:r>
            <a:r>
              <a:rPr lang="id-ID" sz="2000" dirty="0">
                <a:solidFill>
                  <a:srgbClr val="000000"/>
                </a:solidFill>
                <a:latin typeface="Arial" pitchFamily="34" charset="0"/>
                <a:ea typeface="Times New Roman"/>
                <a:cs typeface="Arial" pitchFamily="34" charset="0"/>
              </a:rPr>
              <a:t>0%</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NDT</a:t>
            </a:r>
            <a:r>
              <a:rPr lang="en-US" sz="2000" baseline="-25000" dirty="0">
                <a:solidFill>
                  <a:srgbClr val="000000"/>
                </a:solidFill>
                <a:latin typeface="Arial" pitchFamily="34" charset="0"/>
                <a:ea typeface="Times New Roman"/>
                <a:cs typeface="Arial" pitchFamily="34" charset="0"/>
              </a:rPr>
              <a:t>S3</a:t>
            </a:r>
            <a:r>
              <a:rPr lang="id-ID" sz="2000" dirty="0">
                <a:solidFill>
                  <a:srgbClr val="000000"/>
                </a:solidFill>
                <a:latin typeface="Arial" pitchFamily="34" charset="0"/>
                <a:ea typeface="Times New Roman"/>
                <a:cs typeface="Arial" pitchFamily="34" charset="0"/>
              </a:rPr>
              <a:t> &lt; </a:t>
            </a:r>
            <a:r>
              <a:rPr lang="en-US" sz="2000" dirty="0">
                <a:solidFill>
                  <a:srgbClr val="000000"/>
                </a:solidFill>
                <a:latin typeface="Arial" pitchFamily="34" charset="0"/>
                <a:ea typeface="Times New Roman"/>
                <a:cs typeface="Arial" pitchFamily="34" charset="0"/>
              </a:rPr>
              <a:t>5</a:t>
            </a:r>
            <a:r>
              <a:rPr lang="id-ID" sz="2000" dirty="0">
                <a:solidFill>
                  <a:srgbClr val="000000"/>
                </a:solidFill>
                <a:latin typeface="Arial" pitchFamily="34" charset="0"/>
                <a:ea typeface="Times New Roman"/>
                <a:cs typeface="Arial" pitchFamily="34" charset="0"/>
              </a:rPr>
              <a:t>0%</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2 + (4 x NDT</a:t>
            </a:r>
            <a:r>
              <a:rPr lang="id-ID" sz="2000" baseline="-25000" dirty="0">
                <a:solidFill>
                  <a:srgbClr val="000000"/>
                </a:solidFill>
                <a:latin typeface="Arial" pitchFamily="34" charset="0"/>
                <a:ea typeface="Times New Roman"/>
                <a:cs typeface="Arial" pitchFamily="34" charset="0"/>
              </a:rPr>
              <a:t> S</a:t>
            </a:r>
            <a:r>
              <a:rPr lang="en-US" sz="2000" baseline="-25000" dirty="0">
                <a:solidFill>
                  <a:srgbClr val="000000"/>
                </a:solidFill>
                <a:latin typeface="Arial" pitchFamily="34" charset="0"/>
                <a:ea typeface="Times New Roman"/>
                <a:cs typeface="Arial" pitchFamily="34" charset="0"/>
              </a:rPr>
              <a:t>2S3</a:t>
            </a:r>
            <a:r>
              <a:rPr lang="id-ID" sz="2000" dirty="0">
                <a:solidFill>
                  <a:srgbClr val="000000"/>
                </a:solidFill>
                <a:latin typeface="Arial" pitchFamily="34" charset="0"/>
                <a:ea typeface="Times New Roman"/>
                <a:cs typeface="Arial" pitchFamily="34" charset="0"/>
              </a:rPr>
              <a:t>)</a:t>
            </a:r>
            <a:endParaRPr lang="en-US" sz="2000" dirty="0">
              <a:latin typeface="Arial" pitchFamily="34" charset="0"/>
              <a:cs typeface="Arial" pitchFamily="34" charset="0"/>
            </a:endParaRPr>
          </a:p>
          <a:p>
            <a:pPr lvl="0">
              <a:spcBef>
                <a:spcPts val="0"/>
              </a:spcBef>
              <a:buClrTx/>
              <a:buSzTx/>
              <a:buNone/>
              <a:defRPr/>
            </a:pPr>
            <a:endParaRPr lang="en-US" sz="20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id-ID" sz="2000" dirty="0">
                <a:solidFill>
                  <a:srgbClr val="000000"/>
                </a:solidFill>
                <a:latin typeface="Arial" pitchFamily="34" charset="0"/>
                <a:ea typeface="Times New Roman"/>
                <a:cs typeface="Arial" pitchFamily="34" charset="0"/>
              </a:rPr>
              <a:t>(Tidak ada skor di bawah 2)</a:t>
            </a:r>
            <a:endParaRPr lang="en-US" sz="2000" dirty="0">
              <a:latin typeface="Arial" pitchFamily="34" charset="0"/>
              <a:cs typeface="Arial" pitchFamily="34" charset="0"/>
            </a:endParaRPr>
          </a:p>
          <a:p>
            <a:pPr lvl="0">
              <a:spcBef>
                <a:spcPts val="0"/>
              </a:spcBef>
              <a:buClrTx/>
              <a:buSzTx/>
              <a:buNone/>
              <a:defRPr/>
            </a:pPr>
            <a:endParaRPr lang="id-ID" sz="2000" dirty="0">
              <a:solidFill>
                <a:prstClr val="black"/>
              </a:solidFill>
              <a:latin typeface="Arial" pitchFamily="34" charset="0"/>
              <a:cs typeface="Arial" pitchFamily="34" charset="0"/>
            </a:endParaRPr>
          </a:p>
          <a:p>
            <a:pPr lvl="0">
              <a:spcBef>
                <a:spcPts val="0"/>
              </a:spcBef>
              <a:buClrTx/>
              <a:buSzTx/>
              <a:buFont typeface="Wingdings"/>
              <a:buChar char="à"/>
              <a:defRPr/>
            </a:pPr>
            <a:endParaRPr lang="en-US" sz="2000" b="1" dirty="0">
              <a:solidFill>
                <a:srgbClr val="000000"/>
              </a:solidFill>
              <a:latin typeface="Arial" pitchFamily="34" charset="0"/>
              <a:cs typeface="Arial" pitchFamily="34" charset="0"/>
            </a:endParaRPr>
          </a:p>
          <a:p>
            <a:pPr>
              <a:spcBef>
                <a:spcPts val="0"/>
              </a:spcBef>
              <a:buNone/>
            </a:pPr>
            <a:endParaRPr lang="en-US" sz="2000" dirty="0">
              <a:latin typeface="Arial" pitchFamily="34" charset="0"/>
              <a:cs typeface="Arial" pitchFamily="34" charset="0"/>
            </a:endParaRPr>
          </a:p>
        </p:txBody>
      </p:sp>
      <p:sp>
        <p:nvSpPr>
          <p:cNvPr id="14" name="Rectangle 13"/>
          <p:cNvSpPr/>
          <p:nvPr/>
        </p:nvSpPr>
        <p:spPr>
          <a:xfrm>
            <a:off x="0" y="0"/>
            <a:ext cx="62484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r>
              <a:rPr lang="en-US" sz="2200" b="1" dirty="0">
                <a:solidFill>
                  <a:schemeClr val="tx1"/>
                </a:solidFill>
                <a:latin typeface="Cambria" pitchFamily="18" charset="0"/>
              </a:rPr>
              <a:t>4.3.1.2 PERSENTASE DOSEN TETAP BERPENDIDIKAN DOKTOR/SP-2</a:t>
            </a:r>
          </a:p>
        </p:txBody>
      </p:sp>
      <p:sp>
        <p:nvSpPr>
          <p:cNvPr id="16" name="Rectangle 15"/>
          <p:cNvSpPr/>
          <p:nvPr/>
        </p:nvSpPr>
        <p:spPr>
          <a:xfrm>
            <a:off x="6248400" y="1524000"/>
            <a:ext cx="28956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solidFill>
                  <a:srgbClr val="000000"/>
                </a:solidFill>
                <a:latin typeface="Book Antiqua" pitchFamily="18" charset="0"/>
                <a:ea typeface="Times New Roman"/>
              </a:rPr>
              <a:t>NDT</a:t>
            </a:r>
            <a:r>
              <a:rPr lang="en-US" baseline="-25000" dirty="0">
                <a:solidFill>
                  <a:srgbClr val="000000"/>
                </a:solidFill>
                <a:latin typeface="Book Antiqua" pitchFamily="18" charset="0"/>
                <a:ea typeface="Times New Roman"/>
              </a:rPr>
              <a:t>S3</a:t>
            </a:r>
            <a:r>
              <a:rPr lang="id-ID" dirty="0">
                <a:solidFill>
                  <a:srgbClr val="000000"/>
                </a:solidFill>
                <a:latin typeface="Book Antiqua" pitchFamily="18" charset="0"/>
                <a:ea typeface="Times New Roman"/>
              </a:rPr>
              <a:t> = persentase dosen tetap berpendidikan doktor</a:t>
            </a:r>
            <a:r>
              <a:rPr lang="en-US" dirty="0">
                <a:solidFill>
                  <a:srgbClr val="000000"/>
                </a:solidFill>
                <a:latin typeface="Book Antiqua" pitchFamily="18" charset="0"/>
                <a:ea typeface="Times New Roman"/>
              </a:rPr>
              <a:t>/Sp-2</a:t>
            </a:r>
            <a:endParaRPr lang="id-ID" dirty="0">
              <a:latin typeface="Book Antiqua" pitchFamily="18" charset="0"/>
              <a:ea typeface="Times New Roman"/>
            </a:endParaRPr>
          </a:p>
          <a:p>
            <a:pPr lvl="0"/>
            <a:endParaRPr lang="id-ID" sz="1600" dirty="0">
              <a:solidFill>
                <a:schemeClr val="tx1"/>
              </a:solidFill>
              <a:latin typeface="Book Antiqua" pitchFamily="18" charset="0"/>
            </a:endParaRPr>
          </a:p>
        </p:txBody>
      </p:sp>
      <p:sp>
        <p:nvSpPr>
          <p:cNvPr id="6" name="Rectangle 5"/>
          <p:cNvSpPr/>
          <p:nvPr/>
        </p:nvSpPr>
        <p:spPr>
          <a:xfrm>
            <a:off x="6248400" y="0"/>
            <a:ext cx="28956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172200" cy="5334000"/>
          </a:xfrm>
        </p:spPr>
        <p:txBody>
          <a:bodyPr>
            <a:noAutofit/>
          </a:bodyPr>
          <a:lstStyle/>
          <a:p>
            <a:pPr>
              <a:spcBef>
                <a:spcPts val="0"/>
              </a:spcBef>
              <a:buNone/>
              <a:defRPr/>
            </a:pPr>
            <a:r>
              <a:rPr lang="id-ID" sz="1800" b="1" dirty="0"/>
              <a:t>UNTUK INSTITUT, UNIVERSITAS, DAN SEKOLAH TINGGI</a:t>
            </a:r>
            <a:endParaRPr lang="en-US" sz="1800" b="1" dirty="0">
              <a:latin typeface="Arial" pitchFamily="34" charset="0"/>
              <a:ea typeface="Times New Roman"/>
              <a:cs typeface="Arial" pitchFamily="34" charset="0"/>
              <a:sym typeface="Wingdings" pitchFamily="2" charset="2"/>
            </a:endParaRPr>
          </a:p>
          <a:p>
            <a:pPr>
              <a:spcBef>
                <a:spcPts val="0"/>
              </a:spcBef>
              <a:buFont typeface="Wingdings"/>
              <a:buChar char="à"/>
              <a:defRPr/>
            </a:pPr>
            <a:r>
              <a:rPr lang="en-US" sz="1800" b="1" dirty="0">
                <a:latin typeface="Arial" pitchFamily="34" charset="0"/>
                <a:ea typeface="Times New Roman"/>
                <a:cs typeface="Arial" pitchFamily="34" charset="0"/>
                <a:sym typeface="Wingdings" pitchFamily="2" charset="2"/>
              </a:rPr>
              <a:t>P</a:t>
            </a:r>
            <a:r>
              <a:rPr lang="id-ID" sz="1800" b="1" dirty="0">
                <a:latin typeface="Arial" pitchFamily="34" charset="0"/>
                <a:ea typeface="Times New Roman"/>
                <a:cs typeface="Arial" pitchFamily="34" charset="0"/>
                <a:sym typeface="Wingdings" pitchFamily="2" charset="2"/>
              </a:rPr>
              <a:t>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4</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P</a:t>
            </a:r>
            <a:r>
              <a:rPr lang="id-ID" sz="1800" baseline="-25000" dirty="0">
                <a:solidFill>
                  <a:srgbClr val="000000"/>
                </a:solidFill>
                <a:latin typeface="Arial" pitchFamily="34" charset="0"/>
                <a:ea typeface="Times New Roman"/>
                <a:cs typeface="Arial" pitchFamily="34" charset="0"/>
              </a:rPr>
              <a:t>prof</a:t>
            </a:r>
            <a:r>
              <a:rPr lang="id-ID" sz="1800" dirty="0">
                <a:solidFill>
                  <a:srgbClr val="000000"/>
                </a:solidFill>
                <a:latin typeface="Arial" pitchFamily="34" charset="0"/>
                <a:ea typeface="Times New Roman"/>
                <a:cs typeface="Arial" pitchFamily="34" charset="0"/>
              </a:rPr>
              <a:t> ≥ 30%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id-ID" sz="1800" dirty="0">
              <a:latin typeface="Arial" pitchFamily="34" charset="0"/>
              <a:ea typeface="Times New Roman"/>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3</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 </a:t>
            </a:r>
            <a:r>
              <a:rPr lang="en-US" sz="1800" b="1" dirty="0" err="1">
                <a:latin typeface="Arial" pitchFamily="34" charset="0"/>
                <a:ea typeface="Times New Roman"/>
                <a:cs typeface="Arial" pitchFamily="34" charset="0"/>
              </a:rPr>
              <a:t>dan</a:t>
            </a:r>
            <a:r>
              <a:rPr lang="en-US" sz="1800" b="1" dirty="0">
                <a:latin typeface="Arial" pitchFamily="34" charset="0"/>
                <a:ea typeface="Times New Roman"/>
                <a:cs typeface="Arial" pitchFamily="34" charset="0"/>
              </a:rPr>
              <a:t> </a:t>
            </a: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2</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P</a:t>
            </a:r>
            <a:r>
              <a:rPr lang="id-ID" sz="1800" baseline="-25000" dirty="0">
                <a:solidFill>
                  <a:srgbClr val="000000"/>
                </a:solidFill>
                <a:latin typeface="Arial" pitchFamily="34" charset="0"/>
                <a:ea typeface="Times New Roman"/>
                <a:cs typeface="Arial" pitchFamily="34" charset="0"/>
              </a:rPr>
              <a:t>prof </a:t>
            </a:r>
            <a:r>
              <a:rPr lang="id-ID" sz="1800" dirty="0">
                <a:solidFill>
                  <a:srgbClr val="000000"/>
                </a:solidFill>
                <a:latin typeface="Arial" pitchFamily="34" charset="0"/>
                <a:ea typeface="Times New Roman"/>
                <a:cs typeface="Arial" pitchFamily="34" charset="0"/>
              </a:rPr>
              <a:t>&lt; 30%</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2 + (20 x P</a:t>
            </a:r>
            <a:r>
              <a:rPr lang="id-ID" sz="1800" baseline="-25000" dirty="0">
                <a:solidFill>
                  <a:srgbClr val="000000"/>
                </a:solidFill>
                <a:latin typeface="Arial" pitchFamily="34" charset="0"/>
                <a:ea typeface="Times New Roman"/>
                <a:cs typeface="Arial" pitchFamily="34" charset="0"/>
              </a:rPr>
              <a:t>prof</a:t>
            </a:r>
            <a:r>
              <a:rPr lang="id-ID" sz="1800" dirty="0">
                <a:solidFill>
                  <a:srgbClr val="000000"/>
                </a:solidFill>
                <a:latin typeface="Arial" pitchFamily="34" charset="0"/>
                <a:ea typeface="Times New Roman"/>
                <a:cs typeface="Arial" pitchFamily="34" charset="0"/>
              </a:rPr>
              <a:t>) / 3.</a:t>
            </a:r>
            <a:endParaRPr lang="id-ID" sz="1800" dirty="0">
              <a:latin typeface="Arial" pitchFamily="34" charset="0"/>
              <a:ea typeface="Times New Roman"/>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a:spcBef>
                <a:spcPts val="0"/>
              </a:spcBef>
              <a:buFont typeface="Wingdings"/>
              <a:buChar char="à"/>
              <a:defRPr/>
            </a:pPr>
            <a:r>
              <a:rPr lang="id-ID" sz="1800" dirty="0">
                <a:solidFill>
                  <a:srgbClr val="000000"/>
                </a:solidFill>
                <a:latin typeface="Arial" pitchFamily="34" charset="0"/>
                <a:ea typeface="Times New Roman"/>
                <a:cs typeface="Arial" pitchFamily="34" charset="0"/>
              </a:rPr>
              <a:t>(Tidak ada skor di bawah 2)</a:t>
            </a:r>
            <a:endParaRPr lang="en-US" sz="1800" dirty="0">
              <a:solidFill>
                <a:srgbClr val="000000"/>
              </a:solidFill>
              <a:latin typeface="Arial" pitchFamily="34" charset="0"/>
              <a:ea typeface="Times New Roman"/>
              <a:cs typeface="Arial" pitchFamily="34" charset="0"/>
            </a:endParaRPr>
          </a:p>
          <a:p>
            <a:pPr>
              <a:spcBef>
                <a:spcPts val="0"/>
              </a:spcBef>
              <a:buNone/>
              <a:defRPr/>
            </a:pPr>
            <a:endParaRPr lang="en-US" sz="1800" b="1" dirty="0">
              <a:solidFill>
                <a:srgbClr val="000000"/>
              </a:solidFill>
              <a:latin typeface="Arial" pitchFamily="34" charset="0"/>
              <a:ea typeface="Times New Roman"/>
              <a:cs typeface="Arial" pitchFamily="34" charset="0"/>
            </a:endParaRPr>
          </a:p>
          <a:p>
            <a:pPr>
              <a:spcBef>
                <a:spcPts val="0"/>
              </a:spcBef>
              <a:buNone/>
              <a:defRPr/>
            </a:pPr>
            <a:r>
              <a:rPr lang="id-ID" sz="1800" b="1" dirty="0"/>
              <a:t>UNTUK AKADEMI DAN POLITEKNIK</a:t>
            </a:r>
            <a:endParaRPr lang="en-US" sz="1800" b="1" dirty="0">
              <a:latin typeface="Arial" pitchFamily="34" charset="0"/>
              <a:ea typeface="Times New Roman"/>
              <a:cs typeface="Arial" pitchFamily="34" charset="0"/>
            </a:endParaRPr>
          </a:p>
          <a:p>
            <a:pPr>
              <a:spcBef>
                <a:spcPts val="0"/>
              </a:spcBef>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4</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P</a:t>
            </a:r>
            <a:r>
              <a:rPr lang="id-ID" sz="1800" baseline="-25000" dirty="0">
                <a:solidFill>
                  <a:srgbClr val="000000"/>
                </a:solidFill>
                <a:latin typeface="Arial" pitchFamily="34" charset="0"/>
                <a:ea typeface="Times New Roman"/>
                <a:cs typeface="Arial" pitchFamily="34" charset="0"/>
              </a:rPr>
              <a:t>LK</a:t>
            </a:r>
            <a:r>
              <a:rPr lang="id-ID" sz="1800" dirty="0">
                <a:solidFill>
                  <a:srgbClr val="000000"/>
                </a:solidFill>
                <a:latin typeface="Arial" pitchFamily="34" charset="0"/>
                <a:ea typeface="Times New Roman"/>
                <a:cs typeface="Arial" pitchFamily="34" charset="0"/>
              </a:rPr>
              <a:t> ≥ 50%</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en-US" sz="1800" dirty="0">
              <a:latin typeface="Arial" pitchFamily="34" charset="0"/>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a:spcBef>
                <a:spcPts val="0"/>
              </a:spcBef>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3</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 </a:t>
            </a: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2</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 </a:t>
            </a:r>
            <a:r>
              <a:rPr lang="en-US" sz="1800" b="1" dirty="0" err="1">
                <a:latin typeface="Arial" pitchFamily="34" charset="0"/>
                <a:ea typeface="Times New Roman"/>
                <a:cs typeface="Arial" pitchFamily="34" charset="0"/>
              </a:rPr>
              <a:t>dan</a:t>
            </a:r>
            <a:r>
              <a:rPr lang="en-US" sz="1800" b="1" dirty="0">
                <a:latin typeface="Arial" pitchFamily="34" charset="0"/>
                <a:ea typeface="Times New Roman"/>
                <a:cs typeface="Arial" pitchFamily="34" charset="0"/>
              </a:rPr>
              <a:t> </a:t>
            </a: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1</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P</a:t>
            </a:r>
            <a:r>
              <a:rPr lang="id-ID" sz="1800" baseline="-25000" dirty="0">
                <a:solidFill>
                  <a:srgbClr val="000000"/>
                </a:solidFill>
                <a:latin typeface="Arial" pitchFamily="34" charset="0"/>
                <a:ea typeface="Times New Roman"/>
                <a:cs typeface="Arial" pitchFamily="34" charset="0"/>
              </a:rPr>
              <a:t>LK </a:t>
            </a:r>
            <a:r>
              <a:rPr lang="id-ID" sz="1800" dirty="0">
                <a:solidFill>
                  <a:srgbClr val="000000"/>
                </a:solidFill>
                <a:latin typeface="Arial" pitchFamily="34" charset="0"/>
                <a:ea typeface="Times New Roman"/>
                <a:cs typeface="Arial" pitchFamily="34" charset="0"/>
              </a:rPr>
              <a:t>&lt; 50%</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1 + (6 x P</a:t>
            </a:r>
            <a:r>
              <a:rPr lang="id-ID" sz="1800" baseline="-25000" dirty="0">
                <a:solidFill>
                  <a:srgbClr val="000000"/>
                </a:solidFill>
                <a:latin typeface="Arial" pitchFamily="34" charset="0"/>
                <a:ea typeface="Times New Roman"/>
                <a:cs typeface="Arial" pitchFamily="34" charset="0"/>
              </a:rPr>
              <a:t>LK</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60960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7713" indent="-747713"/>
            <a:r>
              <a:rPr lang="en-US" b="1" dirty="0">
                <a:solidFill>
                  <a:schemeClr val="tx1"/>
                </a:solidFill>
                <a:latin typeface="Cambria" pitchFamily="18" charset="0"/>
              </a:rPr>
              <a:t>4.3.1.3 PERSENTASE </a:t>
            </a:r>
            <a:r>
              <a:rPr lang="id-ID" b="1" dirty="0">
                <a:solidFill>
                  <a:schemeClr val="tx1"/>
                </a:solidFill>
                <a:latin typeface="Cambria" pitchFamily="18" charset="0"/>
              </a:rPr>
              <a:t>DOSEN TETAP DENGAN JABATAN GURU BESAR (UNTUK INSTITUT, UNIVERSITAS, DAN SEKOLAH TINGGI) DAN LEKTOR KEPALA (UNTUK AKADEMI DAN POLITEKNIK).</a:t>
            </a:r>
            <a:endParaRPr lang="en-US" b="1" dirty="0">
              <a:solidFill>
                <a:schemeClr val="tx1"/>
              </a:solidFill>
              <a:latin typeface="Cambria" pitchFamily="18" charset="0"/>
            </a:endParaRPr>
          </a:p>
        </p:txBody>
      </p:sp>
      <p:sp>
        <p:nvSpPr>
          <p:cNvPr id="16" name="Rectangle 15"/>
          <p:cNvSpPr/>
          <p:nvPr/>
        </p:nvSpPr>
        <p:spPr>
          <a:xfrm>
            <a:off x="6096000" y="1524000"/>
            <a:ext cx="3048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2860">
              <a:buNone/>
            </a:pPr>
            <a:r>
              <a:rPr lang="id-ID" sz="1600" dirty="0">
                <a:solidFill>
                  <a:schemeClr val="tx1"/>
                </a:solidFill>
                <a:latin typeface="Book Antiqua" pitchFamily="18" charset="0"/>
                <a:ea typeface="Times New Roman"/>
              </a:rPr>
              <a:t>P</a:t>
            </a:r>
            <a:r>
              <a:rPr lang="id-ID" sz="1600" baseline="-25000" dirty="0">
                <a:solidFill>
                  <a:schemeClr val="tx1"/>
                </a:solidFill>
                <a:latin typeface="Book Antiqua" pitchFamily="18" charset="0"/>
                <a:ea typeface="Times New Roman"/>
              </a:rPr>
              <a:t>prof</a:t>
            </a:r>
            <a:r>
              <a:rPr lang="id-ID" sz="1600" dirty="0">
                <a:solidFill>
                  <a:schemeClr val="tx1"/>
                </a:solidFill>
                <a:latin typeface="Book Antiqua" pitchFamily="18" charset="0"/>
                <a:ea typeface="Times New Roman"/>
              </a:rPr>
              <a:t> = Persentase dosen dengan jabatan guru besar</a:t>
            </a:r>
            <a:endParaRPr lang="en-US" sz="1600" dirty="0">
              <a:solidFill>
                <a:schemeClr val="tx1"/>
              </a:solidFill>
              <a:latin typeface="Book Antiqua" pitchFamily="18" charset="0"/>
              <a:ea typeface="Times New Roman"/>
            </a:endParaRPr>
          </a:p>
          <a:p>
            <a:pPr indent="-22860">
              <a:buNone/>
            </a:pPr>
            <a:endParaRPr lang="en-US" sz="1600" dirty="0">
              <a:solidFill>
                <a:schemeClr val="tx1"/>
              </a:solidFill>
              <a:latin typeface="Book Antiqua" pitchFamily="18" charset="0"/>
              <a:ea typeface="Times New Roman"/>
            </a:endParaRPr>
          </a:p>
          <a:p>
            <a:pPr indent="-22860">
              <a:buNone/>
            </a:pPr>
            <a:r>
              <a:rPr lang="id-ID" sz="1600" dirty="0">
                <a:solidFill>
                  <a:schemeClr val="tx1"/>
                </a:solidFill>
                <a:latin typeface="Book Antiqua" pitchFamily="18" charset="0"/>
                <a:ea typeface="Times New Roman"/>
              </a:rPr>
              <a:t>P</a:t>
            </a:r>
            <a:r>
              <a:rPr lang="id-ID" sz="1600" baseline="-25000" dirty="0">
                <a:solidFill>
                  <a:schemeClr val="tx1"/>
                </a:solidFill>
                <a:latin typeface="Book Antiqua" pitchFamily="18" charset="0"/>
                <a:ea typeface="Times New Roman"/>
              </a:rPr>
              <a:t>LK </a:t>
            </a:r>
            <a:r>
              <a:rPr lang="id-ID" sz="1600" dirty="0">
                <a:solidFill>
                  <a:schemeClr val="tx1"/>
                </a:solidFill>
                <a:latin typeface="Book Antiqua" pitchFamily="18" charset="0"/>
                <a:ea typeface="Times New Roman"/>
              </a:rPr>
              <a:t>= Persentase dosen dengan jabatan lektor kepala</a:t>
            </a:r>
            <a:endParaRPr lang="en-US" sz="1600" dirty="0">
              <a:solidFill>
                <a:schemeClr val="tx1"/>
              </a:solidFill>
              <a:latin typeface="Book Antiqua" pitchFamily="18" charset="0"/>
              <a:ea typeface="Times New Roman"/>
            </a:endParaRPr>
          </a:p>
          <a:p>
            <a:pPr indent="-22860">
              <a:buNone/>
            </a:pPr>
            <a:endParaRPr lang="en-US" sz="1600" dirty="0">
              <a:solidFill>
                <a:schemeClr val="tx1"/>
              </a:solidFill>
              <a:latin typeface="Book Antiqua" pitchFamily="18" charset="0"/>
            </a:endParaRPr>
          </a:p>
          <a:p>
            <a:pPr indent="-22860">
              <a:buNone/>
            </a:pPr>
            <a:r>
              <a:rPr lang="id-ID" sz="1600" dirty="0">
                <a:solidFill>
                  <a:schemeClr val="tx1"/>
                </a:solidFill>
                <a:latin typeface="Book Antiqua" pitchFamily="18" charset="0"/>
              </a:rPr>
              <a:t>NB: (untuk institut, universitas, dan sekolah tinggi)</a:t>
            </a:r>
          </a:p>
          <a:p>
            <a:pPr lvl="0"/>
            <a:endParaRPr lang="id-ID" sz="1600" dirty="0">
              <a:solidFill>
                <a:schemeClr val="tx1"/>
              </a:solidFill>
              <a:latin typeface="Book Antiqua" pitchFamily="18" charset="0"/>
            </a:endParaRPr>
          </a:p>
        </p:txBody>
      </p:sp>
      <p:sp>
        <p:nvSpPr>
          <p:cNvPr id="6" name="Rectangle 5"/>
          <p:cNvSpPr/>
          <p:nvPr/>
        </p:nvSpPr>
        <p:spPr>
          <a:xfrm>
            <a:off x="6096000" y="0"/>
            <a:ext cx="30480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P</a:t>
            </a:r>
            <a:r>
              <a:rPr lang="id-ID" sz="2000" baseline="-25000" dirty="0">
                <a:solidFill>
                  <a:srgbClr val="000000"/>
                </a:solidFill>
                <a:latin typeface="Arial" pitchFamily="34" charset="0"/>
                <a:ea typeface="Times New Roman"/>
                <a:cs typeface="Arial" pitchFamily="34" charset="0"/>
              </a:rPr>
              <a:t>DTT </a:t>
            </a:r>
            <a:r>
              <a:rPr lang="id-ID" sz="2000" dirty="0">
                <a:solidFill>
                  <a:srgbClr val="000000"/>
                </a:solidFill>
                <a:latin typeface="Arial" pitchFamily="34" charset="0"/>
                <a:ea typeface="Times New Roman"/>
                <a:cs typeface="Arial" pitchFamily="34" charset="0"/>
              </a:rPr>
              <a:t>≤ 10%</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10% &lt; P</a:t>
            </a:r>
            <a:r>
              <a:rPr lang="id-ID" sz="2000" baseline="-25000" dirty="0">
                <a:solidFill>
                  <a:srgbClr val="000000"/>
                </a:solidFill>
                <a:latin typeface="Arial" pitchFamily="34" charset="0"/>
                <a:ea typeface="Times New Roman"/>
                <a:cs typeface="Arial" pitchFamily="34" charset="0"/>
              </a:rPr>
              <a:t>DTT</a:t>
            </a:r>
            <a:r>
              <a:rPr lang="id-ID" sz="2000" dirty="0">
                <a:solidFill>
                  <a:srgbClr val="000000"/>
                </a:solidFill>
                <a:latin typeface="Arial" pitchFamily="34" charset="0"/>
                <a:ea typeface="Times New Roman"/>
                <a:cs typeface="Arial" pitchFamily="34" charset="0"/>
              </a:rPr>
              <a:t> &lt; 50%</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10 x (50% - P</a:t>
            </a:r>
            <a:r>
              <a:rPr lang="id-ID" sz="2000" baseline="-25000" dirty="0">
                <a:solidFill>
                  <a:srgbClr val="000000"/>
                </a:solidFill>
                <a:latin typeface="Arial" pitchFamily="34" charset="0"/>
                <a:ea typeface="Times New Roman"/>
                <a:cs typeface="Arial" pitchFamily="34" charset="0"/>
              </a:rPr>
              <a:t>DTT</a:t>
            </a:r>
            <a:r>
              <a:rPr lang="id-ID" sz="2000" dirty="0">
                <a:solidFill>
                  <a:srgbClr val="000000"/>
                </a:solidFill>
                <a:latin typeface="Arial" pitchFamily="34" charset="0"/>
                <a:ea typeface="Times New Roman"/>
                <a:cs typeface="Arial" pitchFamily="34" charset="0"/>
              </a:rPr>
              <a:t>).</a:t>
            </a:r>
            <a:endParaRPr lang="en-US" sz="2000" dirty="0">
              <a:latin typeface="Arial" pitchFamily="34" charset="0"/>
              <a:cs typeface="Arial" pitchFamily="34" charset="0"/>
            </a:endParaRPr>
          </a:p>
          <a:p>
            <a:pPr lvl="0">
              <a:spcBef>
                <a:spcPts val="0"/>
              </a:spcBef>
              <a:buClrTx/>
              <a:buSzTx/>
              <a:buNone/>
              <a:defRPr/>
            </a:pPr>
            <a:endParaRPr lang="en-US" sz="20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id-ID" sz="2000" dirty="0">
                <a:solidFill>
                  <a:srgbClr val="000000"/>
                </a:solidFill>
                <a:latin typeface="Arial" pitchFamily="34" charset="0"/>
                <a:ea typeface="Times New Roman"/>
                <a:cs typeface="Arial" pitchFamily="34" charset="0"/>
              </a:rPr>
              <a:t>Jika P</a:t>
            </a:r>
            <a:r>
              <a:rPr lang="id-ID" sz="2000" baseline="-25000" dirty="0">
                <a:solidFill>
                  <a:srgbClr val="000000"/>
                </a:solidFill>
                <a:latin typeface="Arial" pitchFamily="34" charset="0"/>
                <a:ea typeface="Times New Roman"/>
                <a:cs typeface="Arial" pitchFamily="34" charset="0"/>
              </a:rPr>
              <a:t>DTT </a:t>
            </a:r>
            <a:r>
              <a:rPr lang="id-ID" sz="2000" dirty="0">
                <a:solidFill>
                  <a:srgbClr val="000000"/>
                </a:solidFill>
                <a:latin typeface="Arial" pitchFamily="34" charset="0"/>
                <a:ea typeface="Times New Roman"/>
                <a:cs typeface="Arial" pitchFamily="34" charset="0"/>
              </a:rPr>
              <a:t>≥ 50%</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0.</a:t>
            </a:r>
            <a:r>
              <a:rPr lang="en-US" sz="2000" dirty="0">
                <a:solidFill>
                  <a:srgbClr val="000000"/>
                </a:solidFill>
                <a:latin typeface="Arial" pitchFamily="34" charset="0"/>
                <a:ea typeface="Times New Roman"/>
                <a:cs typeface="Arial" pitchFamily="34" charset="0"/>
              </a:rPr>
              <a:t>	</a:t>
            </a: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p:txBody>
      </p:sp>
      <p:sp>
        <p:nvSpPr>
          <p:cNvPr id="14" name="Rectangle 13"/>
          <p:cNvSpPr/>
          <p:nvPr/>
        </p:nvSpPr>
        <p:spPr>
          <a:xfrm>
            <a:off x="0" y="0"/>
            <a:ext cx="62484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1038" indent="-681038"/>
            <a:r>
              <a:rPr lang="en-US" sz="2200" b="1" dirty="0">
                <a:solidFill>
                  <a:schemeClr val="tx1"/>
                </a:solidFill>
                <a:latin typeface="Cambria" pitchFamily="18" charset="0"/>
              </a:rPr>
              <a:t>4.3.</a:t>
            </a:r>
            <a:r>
              <a:rPr lang="id-ID" sz="2200" b="1" dirty="0">
                <a:solidFill>
                  <a:schemeClr val="tx1"/>
                </a:solidFill>
                <a:latin typeface="Cambria" pitchFamily="18" charset="0"/>
              </a:rPr>
              <a:t>1.4</a:t>
            </a:r>
            <a:r>
              <a:rPr lang="en-US" sz="2200" b="1" dirty="0">
                <a:solidFill>
                  <a:schemeClr val="tx1"/>
                </a:solidFill>
                <a:latin typeface="Cambria" pitchFamily="18" charset="0"/>
              </a:rPr>
              <a:t> PERSENTASE JUMLAH DOSEN TIDAK TETAP TERHADAP JUMLAH SELURUH DOSEN</a:t>
            </a:r>
          </a:p>
        </p:txBody>
      </p:sp>
      <p:sp>
        <p:nvSpPr>
          <p:cNvPr id="16" name="Rectangle 15"/>
          <p:cNvSpPr/>
          <p:nvPr/>
        </p:nvSpPr>
        <p:spPr>
          <a:xfrm>
            <a:off x="6248400" y="1524000"/>
            <a:ext cx="28956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solidFill>
                  <a:srgbClr val="000000"/>
                </a:solidFill>
                <a:latin typeface="Book Antiqua" pitchFamily="18" charset="0"/>
                <a:ea typeface="Times New Roman"/>
              </a:rPr>
              <a:t>P</a:t>
            </a:r>
            <a:r>
              <a:rPr lang="id-ID" baseline="-25000" dirty="0">
                <a:solidFill>
                  <a:srgbClr val="000000"/>
                </a:solidFill>
                <a:latin typeface="Book Antiqua" pitchFamily="18" charset="0"/>
                <a:ea typeface="Times New Roman"/>
              </a:rPr>
              <a:t>DTT</a:t>
            </a:r>
            <a:r>
              <a:rPr lang="id-ID" dirty="0">
                <a:solidFill>
                  <a:srgbClr val="000000"/>
                </a:solidFill>
                <a:latin typeface="Book Antiqua" pitchFamily="18" charset="0"/>
                <a:ea typeface="Times New Roman"/>
              </a:rPr>
              <a:t> = Persentase jumlah dosen tidak tetap terhadap jumlah seluruh dosen.</a:t>
            </a:r>
            <a:endParaRPr lang="id-ID" dirty="0">
              <a:latin typeface="Book Antiqua" pitchFamily="18" charset="0"/>
              <a:ea typeface="Times New Roman"/>
            </a:endParaRPr>
          </a:p>
          <a:p>
            <a:pPr lvl="0"/>
            <a:endParaRPr lang="id-ID" sz="1600" dirty="0">
              <a:solidFill>
                <a:schemeClr val="tx1"/>
              </a:solidFill>
              <a:latin typeface="Book Antiqua" pitchFamily="18" charset="0"/>
            </a:endParaRPr>
          </a:p>
        </p:txBody>
      </p:sp>
      <p:sp>
        <p:nvSpPr>
          <p:cNvPr id="6" name="Rectangle 5"/>
          <p:cNvSpPr/>
          <p:nvPr/>
        </p:nvSpPr>
        <p:spPr>
          <a:xfrm>
            <a:off x="6248400" y="0"/>
            <a:ext cx="28956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1,84</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dirty="0">
                <a:latin typeface="Arial" pitchFamily="34" charset="0"/>
                <a:cs typeface="Arial" pitchFamily="34" charset="0"/>
              </a:rPr>
              <a:t>Jika persentase dosen bergelar doktor/Sp-2 ≥ 50%, maka skor = 4.</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Jika tidak, gunakan aturan berikut.</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SP = (0.25 N</a:t>
            </a:r>
            <a:r>
              <a:rPr lang="id-ID" sz="1800" baseline="-25000" dirty="0">
                <a:latin typeface="Arial" pitchFamily="34" charset="0"/>
                <a:cs typeface="Arial" pitchFamily="34" charset="0"/>
              </a:rPr>
              <a:t>PL</a:t>
            </a:r>
            <a:r>
              <a:rPr lang="id-ID" sz="1800" dirty="0">
                <a:latin typeface="Arial" pitchFamily="34" charset="0"/>
                <a:cs typeface="Arial" pitchFamily="34" charset="0"/>
              </a:rPr>
              <a:t> + 0.75 N</a:t>
            </a:r>
            <a:r>
              <a:rPr lang="id-ID" sz="1800" baseline="-25000" dirty="0">
                <a:latin typeface="Arial" pitchFamily="34" charset="0"/>
                <a:cs typeface="Arial" pitchFamily="34" charset="0"/>
              </a:rPr>
              <a:t>S2</a:t>
            </a:r>
            <a:r>
              <a:rPr lang="id-ID" sz="1800" dirty="0">
                <a:latin typeface="Arial" pitchFamily="34" charset="0"/>
                <a:cs typeface="Arial" pitchFamily="34" charset="0"/>
              </a:rPr>
              <a:t> + 1.25 N</a:t>
            </a:r>
            <a:r>
              <a:rPr lang="id-ID" sz="1800" baseline="-25000" dirty="0">
                <a:latin typeface="Arial" pitchFamily="34" charset="0"/>
                <a:cs typeface="Arial" pitchFamily="34" charset="0"/>
              </a:rPr>
              <a:t>S3</a:t>
            </a:r>
            <a:r>
              <a:rPr lang="id-ID" sz="1800" dirty="0">
                <a:latin typeface="Arial" pitchFamily="34" charset="0"/>
                <a:cs typeface="Arial" pitchFamily="34" charset="0"/>
              </a:rPr>
              <a:t>) / N</a:t>
            </a:r>
            <a:r>
              <a:rPr lang="id-ID" sz="1800" baseline="-25000" dirty="0">
                <a:latin typeface="Arial" pitchFamily="34" charset="0"/>
                <a:cs typeface="Arial" pitchFamily="34" charset="0"/>
              </a:rPr>
              <a:t>PS</a:t>
            </a:r>
            <a:r>
              <a:rPr lang="id-ID" sz="1800" dirty="0">
                <a:latin typeface="Arial" pitchFamily="34" charset="0"/>
                <a:cs typeface="Arial" pitchFamily="34" charset="0"/>
              </a:rPr>
              <a:t> </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dimana:</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N</a:t>
            </a:r>
            <a:r>
              <a:rPr lang="id-ID" sz="1800" baseline="-25000" dirty="0">
                <a:latin typeface="Arial" pitchFamily="34" charset="0"/>
                <a:cs typeface="Arial" pitchFamily="34" charset="0"/>
              </a:rPr>
              <a:t>PL</a:t>
            </a:r>
            <a:r>
              <a:rPr lang="id-ID" sz="1800" dirty="0">
                <a:latin typeface="Arial" pitchFamily="34" charset="0"/>
                <a:cs typeface="Arial" pitchFamily="34" charset="0"/>
              </a:rPr>
              <a:t> = Banyaknya dosen yang mengikuti pendidikan tanpa gelar</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N</a:t>
            </a:r>
            <a:r>
              <a:rPr lang="id-ID" sz="1800" baseline="-25000" dirty="0">
                <a:latin typeface="Arial" pitchFamily="34" charset="0"/>
                <a:cs typeface="Arial" pitchFamily="34" charset="0"/>
              </a:rPr>
              <a:t>S2</a:t>
            </a:r>
            <a:r>
              <a:rPr lang="id-ID" sz="1800" dirty="0">
                <a:latin typeface="Arial" pitchFamily="34" charset="0"/>
                <a:cs typeface="Arial" pitchFamily="34" charset="0"/>
              </a:rPr>
              <a:t> = Banyaknya dosen yang mengikuti pendidikan S2/Sp-1</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N</a:t>
            </a:r>
            <a:r>
              <a:rPr lang="id-ID" sz="1800" baseline="-25000" dirty="0">
                <a:latin typeface="Arial" pitchFamily="34" charset="0"/>
                <a:cs typeface="Arial" pitchFamily="34" charset="0"/>
              </a:rPr>
              <a:t>S3</a:t>
            </a:r>
            <a:r>
              <a:rPr lang="id-ID" sz="1800" dirty="0">
                <a:latin typeface="Arial" pitchFamily="34" charset="0"/>
                <a:cs typeface="Arial" pitchFamily="34" charset="0"/>
              </a:rPr>
              <a:t> = Banyaknya dosen yang mengikuti pendidikan S3/Sp-2</a:t>
            </a:r>
            <a:endParaRPr lang="en-US" sz="1800" dirty="0">
              <a:latin typeface="Arial" pitchFamily="34" charset="0"/>
              <a:cs typeface="Arial" pitchFamily="34" charset="0"/>
            </a:endParaRPr>
          </a:p>
          <a:p>
            <a:pPr lvl="0">
              <a:spcBef>
                <a:spcPts val="0"/>
              </a:spcBef>
              <a:buClrTx/>
              <a:buSzTx/>
              <a:buNone/>
              <a:defRPr/>
            </a:pPr>
            <a:r>
              <a:rPr lang="en-US" sz="1800" dirty="0">
                <a:latin typeface="Arial" pitchFamily="34" charset="0"/>
                <a:cs typeface="Arial" pitchFamily="34" charset="0"/>
              </a:rPr>
              <a:t>	</a:t>
            </a:r>
            <a:r>
              <a:rPr lang="id-ID" sz="1800" dirty="0">
                <a:latin typeface="Arial" pitchFamily="34" charset="0"/>
                <a:cs typeface="Arial" pitchFamily="34" charset="0"/>
              </a:rPr>
              <a:t>N</a:t>
            </a:r>
            <a:r>
              <a:rPr lang="id-ID" sz="1800" baseline="-25000" dirty="0">
                <a:latin typeface="Arial" pitchFamily="34" charset="0"/>
                <a:cs typeface="Arial" pitchFamily="34" charset="0"/>
              </a:rPr>
              <a:t>PS</a:t>
            </a:r>
            <a:r>
              <a:rPr lang="id-ID" sz="1800" dirty="0">
                <a:latin typeface="Arial" pitchFamily="34" charset="0"/>
                <a:cs typeface="Arial" pitchFamily="34" charset="0"/>
              </a:rPr>
              <a:t> = Banyaknya program studi (Tabel 2.9.3)</a:t>
            </a: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4</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SP ≥ 4</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en-US" sz="1800" dirty="0">
              <a:latin typeface="Arial" pitchFamily="34" charset="0"/>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a:spcBef>
                <a:spcPts val="0"/>
              </a:spcBef>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3</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 </a:t>
            </a: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2</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 </a:t>
            </a:r>
            <a:r>
              <a:rPr lang="en-US" sz="1800" b="1" dirty="0" err="1">
                <a:latin typeface="Arial" pitchFamily="34" charset="0"/>
                <a:ea typeface="Times New Roman"/>
                <a:cs typeface="Arial" pitchFamily="34" charset="0"/>
              </a:rPr>
              <a:t>dan</a:t>
            </a:r>
            <a:r>
              <a:rPr lang="en-US" sz="1800" b="1" dirty="0">
                <a:latin typeface="Arial" pitchFamily="34" charset="0"/>
                <a:ea typeface="Times New Roman"/>
                <a:cs typeface="Arial" pitchFamily="34" charset="0"/>
              </a:rPr>
              <a:t> </a:t>
            </a: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a:t>
            </a:r>
            <a:r>
              <a:rPr lang="en-US" sz="1800" b="1" dirty="0">
                <a:latin typeface="Arial" pitchFamily="34" charset="0"/>
                <a:ea typeface="Times New Roman"/>
                <a:cs typeface="Arial" pitchFamily="34" charset="0"/>
              </a:rPr>
              <a:t>1</a:t>
            </a:r>
            <a:r>
              <a:rPr lang="id-ID" sz="1800" b="1" dirty="0">
                <a:latin typeface="Arial" pitchFamily="34" charset="0"/>
                <a:ea typeface="Times New Roman"/>
                <a:cs typeface="Arial" pitchFamily="34" charset="0"/>
              </a:rPr>
              <a:t>)</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SP &lt; 4</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SP.</a:t>
            </a:r>
            <a:endParaRPr lang="en-US" sz="1800" dirty="0">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5138" indent="-465138"/>
            <a:r>
              <a:rPr lang="en-US" sz="2000" b="1" dirty="0">
                <a:solidFill>
                  <a:schemeClr val="tx1"/>
                </a:solidFill>
                <a:latin typeface="Cambria" pitchFamily="18" charset="0"/>
              </a:rPr>
              <a:t>4.4 PERSENTASE DOSEN TETAP YANG MENJALANI PROGRAM PENINGKATAN KOMPETENSI MELALUI TUGAS BELAJAR</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1,84</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51816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s-E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Jika</a:t>
            </a:r>
            <a:r>
              <a:rPr lang="es-ES" sz="2000" dirty="0">
                <a:latin typeface="Arial" pitchFamily="34" charset="0"/>
                <a:ea typeface="Times New Roman"/>
                <a:cs typeface="Arial" pitchFamily="34" charset="0"/>
              </a:rPr>
              <a:t> A ≥ 4</a:t>
            </a:r>
            <a:endParaRPr lang="en-US" sz="2000" dirty="0">
              <a:latin typeface="Arial" pitchFamily="34" charset="0"/>
              <a:ea typeface="Times New Roman"/>
              <a:cs typeface="Arial" pitchFamily="34" charset="0"/>
            </a:endParaRPr>
          </a:p>
          <a:p>
            <a:pPr lvl="0">
              <a:spcBef>
                <a:spcPts val="0"/>
              </a:spcBef>
              <a:buClrTx/>
              <a:buSzTx/>
              <a:buNone/>
              <a:defRPr/>
            </a:pPr>
            <a:r>
              <a:rPr lang="en-U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maka</a:t>
            </a:r>
            <a:r>
              <a:rPr lang="es-E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skor</a:t>
            </a:r>
            <a:r>
              <a:rPr lang="es-ES" sz="2000" dirty="0">
                <a:latin typeface="Arial" pitchFamily="34" charset="0"/>
                <a:ea typeface="Times New Roman"/>
                <a:cs typeface="Arial" pitchFamily="34" charset="0"/>
              </a:rPr>
              <a:t> = 4.</a:t>
            </a:r>
            <a:endParaRPr lang="en-US" sz="2000" dirty="0">
              <a:latin typeface="Arial" pitchFamily="34" charset="0"/>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s-E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Jika</a:t>
            </a:r>
            <a:r>
              <a:rPr lang="es-ES" sz="2000" dirty="0">
                <a:latin typeface="Arial" pitchFamily="34" charset="0"/>
                <a:ea typeface="Times New Roman"/>
                <a:cs typeface="Arial" pitchFamily="34" charset="0"/>
              </a:rPr>
              <a:t> A &lt; 4 </a:t>
            </a:r>
          </a:p>
          <a:p>
            <a:pPr lvl="0">
              <a:spcBef>
                <a:spcPts val="0"/>
              </a:spcBef>
              <a:buClrTx/>
              <a:buSzTx/>
              <a:buNone/>
              <a:defRPr/>
            </a:pPr>
            <a:r>
              <a:rPr lang="es-E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maka</a:t>
            </a:r>
            <a:r>
              <a:rPr lang="es-ES" sz="2000" dirty="0">
                <a:latin typeface="Arial" pitchFamily="34" charset="0"/>
                <a:ea typeface="Times New Roman"/>
                <a:cs typeface="Arial" pitchFamily="34" charset="0"/>
              </a:rPr>
              <a:t> </a:t>
            </a:r>
            <a:r>
              <a:rPr lang="es-ES" sz="2000" dirty="0" err="1">
                <a:latin typeface="Arial" pitchFamily="34" charset="0"/>
                <a:ea typeface="Times New Roman"/>
                <a:cs typeface="Arial" pitchFamily="34" charset="0"/>
              </a:rPr>
              <a:t>skor</a:t>
            </a:r>
            <a:r>
              <a:rPr lang="es-ES" sz="2000" dirty="0">
                <a:latin typeface="Arial" pitchFamily="34" charset="0"/>
                <a:ea typeface="Times New Roman"/>
                <a:cs typeface="Arial" pitchFamily="34" charset="0"/>
              </a:rPr>
              <a:t> = A.</a:t>
            </a:r>
            <a:endParaRPr lang="en-US" sz="2000" dirty="0">
              <a:latin typeface="Arial" pitchFamily="34" charset="0"/>
              <a:cs typeface="Arial" pitchFamily="34" charset="0"/>
            </a:endParaRPr>
          </a:p>
          <a:p>
            <a:pPr lvl="0">
              <a:spcBef>
                <a:spcPts val="0"/>
              </a:spcBef>
              <a:buClrTx/>
              <a:buSzTx/>
              <a:buNone/>
              <a:defRPr/>
            </a:pPr>
            <a:endParaRPr lang="en-US" sz="2000" dirty="0">
              <a:solidFill>
                <a:srgbClr val="000000"/>
              </a:solidFill>
              <a:latin typeface="Arial" pitchFamily="34" charset="0"/>
              <a:ea typeface="Times New Roman"/>
              <a:cs typeface="Arial" pitchFamily="34" charset="0"/>
            </a:endParaRPr>
          </a:p>
        </p:txBody>
      </p:sp>
      <p:sp>
        <p:nvSpPr>
          <p:cNvPr id="14" name="Rectangle 13"/>
          <p:cNvSpPr/>
          <p:nvPr/>
        </p:nvSpPr>
        <p:spPr>
          <a:xfrm>
            <a:off x="0" y="0"/>
            <a:ext cx="5181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4488" indent="-344488"/>
            <a:r>
              <a:rPr lang="en-US" sz="2400" b="1" dirty="0">
                <a:solidFill>
                  <a:schemeClr val="tx1"/>
                </a:solidFill>
                <a:latin typeface="Cambria" pitchFamily="18" charset="0"/>
              </a:rPr>
              <a:t>4.5.1.1 PUSTAKAWAN DAN KUALIFIKASINYA</a:t>
            </a:r>
          </a:p>
        </p:txBody>
      </p:sp>
      <p:sp>
        <p:nvSpPr>
          <p:cNvPr id="16" name="Rectangle 15"/>
          <p:cNvSpPr/>
          <p:nvPr/>
        </p:nvSpPr>
        <p:spPr>
          <a:xfrm>
            <a:off x="5181600" y="1524000"/>
            <a:ext cx="3962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id-ID" b="1" dirty="0">
                <a:solidFill>
                  <a:schemeClr val="tx1"/>
                </a:solidFill>
                <a:latin typeface="Book Antiqua" pitchFamily="18" charset="0"/>
                <a:ea typeface="Times New Roman"/>
              </a:rPr>
              <a:t>Catatan: nilai dihitung dengan rumus berikut:</a:t>
            </a:r>
          </a:p>
          <a:p>
            <a:pPr marL="160020" lvl="0" indent="-160020">
              <a:spcBef>
                <a:spcPct val="20000"/>
              </a:spcBef>
              <a:defRPr/>
            </a:pPr>
            <a:r>
              <a:rPr lang="id-ID" b="1" dirty="0">
                <a:solidFill>
                  <a:schemeClr val="tx1"/>
                </a:solidFill>
                <a:latin typeface="Book Antiqua" pitchFamily="18" charset="0"/>
                <a:ea typeface="Times New Roman"/>
              </a:rPr>
              <a:t> </a:t>
            </a:r>
          </a:p>
          <a:p>
            <a:pPr marL="291465" lvl="0" indent="-291465">
              <a:spcBef>
                <a:spcPct val="20000"/>
              </a:spcBef>
              <a:defRPr/>
            </a:pPr>
            <a:r>
              <a:rPr lang="id-ID" b="1" dirty="0">
                <a:solidFill>
                  <a:schemeClr val="tx1"/>
                </a:solidFill>
                <a:latin typeface="Book Antiqua" pitchFamily="18" charset="0"/>
                <a:ea typeface="Times New Roman"/>
              </a:rPr>
              <a:t>A = (4 X</a:t>
            </a:r>
            <a:r>
              <a:rPr lang="id-ID" b="1" baseline="-25000" dirty="0">
                <a:solidFill>
                  <a:schemeClr val="tx1"/>
                </a:solidFill>
                <a:latin typeface="Book Antiqua" pitchFamily="18" charset="0"/>
                <a:ea typeface="Times New Roman"/>
              </a:rPr>
              <a:t>1</a:t>
            </a:r>
            <a:r>
              <a:rPr lang="id-ID" b="1" dirty="0">
                <a:solidFill>
                  <a:schemeClr val="tx1"/>
                </a:solidFill>
                <a:latin typeface="Book Antiqua" pitchFamily="18" charset="0"/>
                <a:ea typeface="Times New Roman"/>
              </a:rPr>
              <a:t> + 3 X</a:t>
            </a:r>
            <a:r>
              <a:rPr lang="id-ID" b="1" baseline="-25000" dirty="0">
                <a:solidFill>
                  <a:schemeClr val="tx1"/>
                </a:solidFill>
                <a:latin typeface="Book Antiqua" pitchFamily="18" charset="0"/>
                <a:ea typeface="Times New Roman"/>
              </a:rPr>
              <a:t>2</a:t>
            </a:r>
            <a:r>
              <a:rPr lang="id-ID" b="1" dirty="0">
                <a:solidFill>
                  <a:schemeClr val="tx1"/>
                </a:solidFill>
                <a:latin typeface="Book Antiqua" pitchFamily="18" charset="0"/>
                <a:ea typeface="Times New Roman"/>
              </a:rPr>
              <a:t> + 2 X</a:t>
            </a:r>
            <a:r>
              <a:rPr lang="id-ID" b="1" baseline="-25000" dirty="0">
                <a:solidFill>
                  <a:schemeClr val="tx1"/>
                </a:solidFill>
                <a:latin typeface="Book Antiqua" pitchFamily="18" charset="0"/>
                <a:ea typeface="Times New Roman"/>
              </a:rPr>
              <a:t>3</a:t>
            </a:r>
            <a:r>
              <a:rPr lang="id-ID" b="1" dirty="0">
                <a:solidFill>
                  <a:schemeClr val="tx1"/>
                </a:solidFill>
                <a:latin typeface="Book Antiqua" pitchFamily="18" charset="0"/>
                <a:ea typeface="Times New Roman"/>
              </a:rPr>
              <a:t>)/4</a:t>
            </a:r>
          </a:p>
          <a:p>
            <a:pPr marL="260985" lvl="0" indent="-260985">
              <a:spcBef>
                <a:spcPct val="20000"/>
              </a:spcBef>
              <a:defRPr/>
            </a:pPr>
            <a:r>
              <a:rPr lang="id-ID" b="1" dirty="0">
                <a:solidFill>
                  <a:schemeClr val="tx1"/>
                </a:solidFill>
                <a:latin typeface="Book Antiqua" pitchFamily="18" charset="0"/>
                <a:ea typeface="Times New Roman"/>
              </a:rPr>
              <a:t>X</a:t>
            </a:r>
            <a:r>
              <a:rPr lang="id-ID" b="1" baseline="-25000" dirty="0">
                <a:solidFill>
                  <a:schemeClr val="tx1"/>
                </a:solidFill>
                <a:latin typeface="Book Antiqua" pitchFamily="18" charset="0"/>
                <a:ea typeface="Times New Roman"/>
              </a:rPr>
              <a:t>1</a:t>
            </a:r>
            <a:r>
              <a:rPr lang="id-ID" b="1" dirty="0">
                <a:solidFill>
                  <a:schemeClr val="tx1"/>
                </a:solidFill>
                <a:latin typeface="Book Antiqua" pitchFamily="18" charset="0"/>
                <a:ea typeface="Times New Roman"/>
              </a:rPr>
              <a:t> = jumlah pustakawan yang berpendidikan S2/S3/</a:t>
            </a:r>
            <a:r>
              <a:rPr lang="id-ID" b="1" i="1" dirty="0">
                <a:solidFill>
                  <a:schemeClr val="tx1"/>
                </a:solidFill>
                <a:latin typeface="Book Antiqua" pitchFamily="18" charset="0"/>
                <a:ea typeface="Times New Roman"/>
              </a:rPr>
              <a:t>Special Librarian</a:t>
            </a:r>
            <a:r>
              <a:rPr lang="id-ID" b="1" dirty="0">
                <a:solidFill>
                  <a:schemeClr val="tx1"/>
                </a:solidFill>
                <a:latin typeface="Book Antiqua" pitchFamily="18" charset="0"/>
                <a:ea typeface="Times New Roman"/>
              </a:rPr>
              <a:t>.</a:t>
            </a:r>
          </a:p>
          <a:p>
            <a:pPr marL="260985" lvl="0" indent="-260985">
              <a:spcBef>
                <a:spcPct val="20000"/>
              </a:spcBef>
              <a:defRPr/>
            </a:pPr>
            <a:r>
              <a:rPr lang="id-ID" b="1" dirty="0">
                <a:solidFill>
                  <a:schemeClr val="tx1"/>
                </a:solidFill>
                <a:latin typeface="Book Antiqua" pitchFamily="18" charset="0"/>
                <a:ea typeface="Times New Roman"/>
              </a:rPr>
              <a:t>X</a:t>
            </a:r>
            <a:r>
              <a:rPr lang="id-ID" b="1" baseline="-25000" dirty="0">
                <a:solidFill>
                  <a:schemeClr val="tx1"/>
                </a:solidFill>
                <a:latin typeface="Book Antiqua" pitchFamily="18" charset="0"/>
                <a:ea typeface="Times New Roman"/>
              </a:rPr>
              <a:t>2</a:t>
            </a:r>
            <a:r>
              <a:rPr lang="id-ID" b="1" dirty="0">
                <a:solidFill>
                  <a:schemeClr val="tx1"/>
                </a:solidFill>
                <a:latin typeface="Book Antiqua" pitchFamily="18" charset="0"/>
                <a:ea typeface="Times New Roman"/>
              </a:rPr>
              <a:t> = jumlah pustakawan yang berpendidikan D4 atau S1.</a:t>
            </a:r>
          </a:p>
          <a:p>
            <a:pPr marL="282575" lvl="0" indent="-282575">
              <a:spcBef>
                <a:spcPct val="20000"/>
              </a:spcBef>
              <a:defRPr/>
            </a:pPr>
            <a:r>
              <a:rPr lang="id-ID" b="1" dirty="0">
                <a:solidFill>
                  <a:schemeClr val="tx1"/>
                </a:solidFill>
                <a:latin typeface="Book Antiqua" pitchFamily="18" charset="0"/>
                <a:ea typeface="Times New Roman"/>
              </a:rPr>
              <a:t>X</a:t>
            </a:r>
            <a:r>
              <a:rPr lang="id-ID" b="1" baseline="-25000" dirty="0">
                <a:solidFill>
                  <a:schemeClr val="tx1"/>
                </a:solidFill>
                <a:latin typeface="Book Antiqua" pitchFamily="18" charset="0"/>
                <a:ea typeface="Times New Roman"/>
              </a:rPr>
              <a:t>3</a:t>
            </a:r>
            <a:r>
              <a:rPr lang="id-ID" b="1" dirty="0">
                <a:solidFill>
                  <a:schemeClr val="tx1"/>
                </a:solidFill>
                <a:latin typeface="Book Antiqua" pitchFamily="18" charset="0"/>
                <a:ea typeface="Times New Roman"/>
              </a:rPr>
              <a:t> = jumlah pustaka-wan yang berpendidik-an D1, D2, atau D3.</a:t>
            </a:r>
            <a:endParaRPr lang="id-ID" b="1" dirty="0">
              <a:solidFill>
                <a:schemeClr val="tx1"/>
              </a:solidFill>
              <a:latin typeface="Book Antiqua" pitchFamily="18" charset="0"/>
            </a:endParaRPr>
          </a:p>
          <a:p>
            <a:pPr lvl="0"/>
            <a:endParaRPr lang="id-ID" sz="1400" dirty="0">
              <a:solidFill>
                <a:schemeClr val="tx1"/>
              </a:solidFill>
              <a:latin typeface="Book Antiqua" pitchFamily="18" charset="0"/>
            </a:endParaRPr>
          </a:p>
        </p:txBody>
      </p:sp>
      <p:sp>
        <p:nvSpPr>
          <p:cNvPr id="6" name="Rectangle 5"/>
          <p:cNvSpPr/>
          <p:nvPr/>
        </p:nvSpPr>
        <p:spPr>
          <a:xfrm>
            <a:off x="5181600" y="0"/>
            <a:ext cx="3962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457200" y="1026616"/>
            <a:ext cx="8305800" cy="4832092"/>
          </a:xfrm>
          <a:prstGeom prst="rect">
            <a:avLst/>
          </a:prstGeom>
          <a:noFill/>
        </p:spPr>
        <p:txBody>
          <a:bodyPr wrap="square" rtlCol="0">
            <a:spAutoFit/>
          </a:bodyPr>
          <a:lstStyle/>
          <a:p>
            <a:pPr algn="ctr"/>
            <a:r>
              <a:rPr lang="id-ID" sz="4400" b="1" dirty="0">
                <a:latin typeface="Arial Narrow" pitchFamily="34" charset="0"/>
                <a:cs typeface="Aharoni" pitchFamily="2" charset="-79"/>
              </a:rPr>
              <a:t>KRITERIA PENILAIAN STANDAR 4 :</a:t>
            </a:r>
          </a:p>
          <a:p>
            <a:pPr algn="ctr"/>
            <a:r>
              <a:rPr lang="id-ID" sz="4400" b="1" dirty="0"/>
              <a:t>Sumber  Daya Manusia</a:t>
            </a:r>
          </a:p>
          <a:p>
            <a:pPr algn="ctr"/>
            <a:endPar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endParaRPr>
          </a:p>
          <a:p>
            <a:pPr algn="ctr"/>
            <a:endPar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endParaRP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Terdiri dari 16 pertanyaaan</a:t>
            </a: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Dengan Total Bobot : </a:t>
            </a:r>
            <a:r>
              <a:rPr lang="en-US" sz="4400" b="1" dirty="0">
                <a:solidFill>
                  <a:srgbClr val="FF0000"/>
                </a:solidFill>
                <a:latin typeface="Arial Narrow" pitchFamily="34" charset="0"/>
              </a:rPr>
              <a:t>18</a:t>
            </a:r>
            <a:r>
              <a:rPr lang="id-ID" sz="4400" b="1" dirty="0">
                <a:solidFill>
                  <a:srgbClr val="FF0000"/>
                </a:solidFill>
                <a:latin typeface="Arial Narrow" pitchFamily="34" charset="0"/>
              </a:rPr>
              <a:t>,</a:t>
            </a:r>
            <a:r>
              <a:rPr lang="en-US" sz="4400" b="1" dirty="0">
                <a:solidFill>
                  <a:srgbClr val="FF0000"/>
                </a:solidFill>
                <a:latin typeface="Arial Narrow" pitchFamily="34" charset="0"/>
              </a:rPr>
              <a:t>42</a:t>
            </a:r>
            <a:endParaRPr lang="id-ID" sz="4400" b="1" dirty="0">
              <a:solidFill>
                <a:srgbClr val="FF0000"/>
              </a:solidFill>
              <a:latin typeface="Arial Narrow" pitchFamily="34" charset="0"/>
            </a:endParaRPr>
          </a:p>
          <a:p>
            <a:pPr algn="ctr"/>
            <a:endParaRPr lang="id-ID" sz="4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2000" b="1" dirty="0">
                <a:solidFill>
                  <a:prstClr val="black"/>
                </a:solidFill>
                <a:latin typeface="Arial" pitchFamily="34" charset="0"/>
                <a:cs typeface="Arial" pitchFamily="34" charset="0"/>
              </a:rPr>
              <a:t>Point (</a:t>
            </a:r>
            <a:r>
              <a:rPr lang="en-US" sz="2000" b="1" dirty="0">
                <a:solidFill>
                  <a:prstClr val="black"/>
                </a:solidFill>
                <a:latin typeface="Arial" pitchFamily="34" charset="0"/>
                <a:cs typeface="Arial" pitchFamily="34" charset="0"/>
              </a:rPr>
              <a:t>4</a:t>
            </a:r>
            <a:r>
              <a:rPr lang="id-ID" sz="2000" b="1" dirty="0">
                <a:solidFill>
                  <a:prstClr val="black"/>
                </a:solidFill>
                <a:latin typeface="Arial" pitchFamily="34" charset="0"/>
                <a:cs typeface="Arial" pitchFamily="34" charset="0"/>
              </a:rPr>
              <a:t>)</a:t>
            </a:r>
            <a:endParaRPr lang="en-US" sz="2000" b="1" dirty="0">
              <a:solidFill>
                <a:prstClr val="black"/>
              </a:solidFill>
              <a:latin typeface="Arial" pitchFamily="34" charset="0"/>
              <a:cs typeface="Arial" pitchFamily="34" charset="0"/>
            </a:endParaRPr>
          </a:p>
          <a:p>
            <a:pPr>
              <a:spcBef>
                <a:spcPts val="0"/>
              </a:spcBef>
              <a:buNone/>
              <a:defRPr/>
            </a:pPr>
            <a:r>
              <a:rPr lang="en-US" sz="2000" dirty="0">
                <a:solidFill>
                  <a:prstClr val="black"/>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Jumlah cukup dan sangat baik kegiatannya.</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2000" b="1" dirty="0">
                <a:solidFill>
                  <a:prstClr val="black"/>
                </a:solidFill>
                <a:latin typeface="Arial" pitchFamily="34" charset="0"/>
                <a:ea typeface="Times New Roman"/>
                <a:cs typeface="Arial" pitchFamily="34" charset="0"/>
                <a:sym typeface="Wingdings" pitchFamily="2" charset="2"/>
              </a:rPr>
              <a:t>Point </a:t>
            </a:r>
            <a:r>
              <a:rPr lang="id-ID" sz="2000" b="1" dirty="0">
                <a:solidFill>
                  <a:prstClr val="black"/>
                </a:solidFill>
                <a:latin typeface="Arial" pitchFamily="34" charset="0"/>
                <a:ea typeface="Times New Roman"/>
                <a:cs typeface="Arial" pitchFamily="34" charset="0"/>
              </a:rPr>
              <a:t>(</a:t>
            </a:r>
            <a:r>
              <a:rPr lang="en-US" sz="2000" b="1" dirty="0">
                <a:solidFill>
                  <a:prstClr val="black"/>
                </a:solidFill>
                <a:latin typeface="Arial" pitchFamily="34" charset="0"/>
                <a:ea typeface="Times New Roman"/>
                <a:cs typeface="Arial" pitchFamily="34" charset="0"/>
              </a:rPr>
              <a:t>3</a:t>
            </a:r>
            <a:r>
              <a:rPr lang="id-ID" sz="2000" b="1" dirty="0">
                <a:solidFill>
                  <a:prstClr val="black"/>
                </a:solidFill>
                <a:latin typeface="Arial" pitchFamily="34" charset="0"/>
                <a:ea typeface="Times New Roman"/>
                <a:cs typeface="Arial" pitchFamily="34" charset="0"/>
              </a:rPr>
              <a:t>)</a:t>
            </a:r>
            <a:endParaRPr lang="en-US" sz="2000" b="1" dirty="0">
              <a:solidFill>
                <a:prstClr val="black"/>
              </a:solidFill>
              <a:latin typeface="Arial" pitchFamily="34" charset="0"/>
              <a:ea typeface="Times New Roman"/>
              <a:cs typeface="Arial" pitchFamily="34" charset="0"/>
            </a:endParaRPr>
          </a:p>
          <a:p>
            <a:pPr>
              <a:spcBef>
                <a:spcPts val="0"/>
              </a:spcBef>
              <a:buNone/>
              <a:defRPr/>
            </a:pPr>
            <a:r>
              <a:rPr lang="en-US" sz="2000" dirty="0">
                <a:solidFill>
                  <a:srgbClr val="000000"/>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Jumlah cukup dan memadai kegiatannya.</a:t>
            </a:r>
            <a:endParaRPr lang="en-US" sz="2000" dirty="0">
              <a:latin typeface="Arial" pitchFamily="34" charset="0"/>
              <a:cs typeface="Arial" pitchFamily="34" charset="0"/>
            </a:endParaRPr>
          </a:p>
          <a:p>
            <a:pPr lvl="0">
              <a:spcBef>
                <a:spcPts val="0"/>
              </a:spcBef>
              <a:buClrTx/>
              <a:buSzTx/>
              <a:buNone/>
              <a:defRPr/>
            </a:pPr>
            <a:endParaRPr lang="en-US" sz="20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2000" b="1" dirty="0">
                <a:solidFill>
                  <a:srgbClr val="000000"/>
                </a:solidFill>
                <a:latin typeface="Arial" pitchFamily="34" charset="0"/>
                <a:cs typeface="Arial" pitchFamily="34" charset="0"/>
              </a:rPr>
              <a:t>Point (2)</a:t>
            </a:r>
          </a:p>
          <a:p>
            <a:pPr>
              <a:spcBef>
                <a:spcPts val="0"/>
              </a:spcBef>
              <a:buNone/>
              <a:defRPr/>
            </a:pPr>
            <a:r>
              <a:rPr lang="en-US" sz="2000" dirty="0">
                <a:solidFill>
                  <a:srgbClr val="000000"/>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Cukup dalam jumlah dan kualifikasi tetapi mutu kerjanya sedang-sedang saja.</a:t>
            </a:r>
            <a:endParaRPr lang="id-ID" sz="2000" dirty="0">
              <a:solidFill>
                <a:prstClr val="black"/>
              </a:solidFill>
              <a:latin typeface="Arial" pitchFamily="34" charset="0"/>
              <a:cs typeface="Arial" pitchFamily="34" charset="0"/>
            </a:endParaRPr>
          </a:p>
          <a:p>
            <a:pPr lvl="0">
              <a:spcBef>
                <a:spcPts val="0"/>
              </a:spcBef>
              <a:buClrTx/>
              <a:buSzTx/>
              <a:buFont typeface="Wingdings"/>
              <a:buChar char="à"/>
              <a:defRPr/>
            </a:pPr>
            <a:endParaRPr lang="en-US" sz="2000"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2000" b="1" dirty="0">
                <a:solidFill>
                  <a:srgbClr val="000000"/>
                </a:solidFill>
                <a:latin typeface="Arial" pitchFamily="34" charset="0"/>
                <a:cs typeface="Arial" pitchFamily="34" charset="0"/>
              </a:rPr>
              <a:t>Point (1)</a:t>
            </a:r>
          </a:p>
          <a:p>
            <a:pPr>
              <a:spcBef>
                <a:spcPts val="0"/>
              </a:spcBef>
              <a:buNone/>
              <a:defRPr/>
            </a:pPr>
            <a:r>
              <a:rPr lang="en-US" sz="2000" dirty="0">
                <a:solidFill>
                  <a:srgbClr val="000000"/>
                </a:solidFill>
                <a:latin typeface="Arial" pitchFamily="34" charset="0"/>
                <a:cs typeface="Arial" pitchFamily="34" charset="0"/>
              </a:rPr>
              <a:t>	</a:t>
            </a:r>
            <a:r>
              <a:rPr lang="id-ID" sz="2000" dirty="0">
                <a:latin typeface="Arial" pitchFamily="34" charset="0"/>
                <a:ea typeface="Times New Roman"/>
                <a:cs typeface="Arial" pitchFamily="34" charset="0"/>
              </a:rPr>
              <a:t>Kurang dalam jumlah atau terlalu banyak sehingga kurang kegiatannya.</a:t>
            </a:r>
            <a:endParaRPr lang="en-US" sz="2000" dirty="0">
              <a:solidFill>
                <a:srgbClr val="000000"/>
              </a:solidFill>
              <a:latin typeface="Arial" pitchFamily="34" charset="0"/>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r>
              <a:rPr lang="en-US" sz="2200" b="1" dirty="0">
                <a:solidFill>
                  <a:schemeClr val="tx1"/>
                </a:solidFill>
                <a:latin typeface="Cambria" pitchFamily="18" charset="0"/>
              </a:rPr>
              <a:t>4.5.1.2 LABORAN, TEKNISI, ANALIS, OPERATOR, DAN PROGRAMER</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r>
              <a:rPr lang="en-US" sz="2200" b="1" dirty="0">
                <a:solidFill>
                  <a:schemeClr val="tx1"/>
                </a:solidFill>
                <a:latin typeface="Cambria" pitchFamily="18" charset="0"/>
              </a:rPr>
              <a:t>4.5.1.2 LABORAN, TEKNISI, ANALIS, OPERATOR, DAN PROGRAMER</a:t>
            </a:r>
          </a:p>
        </p:txBody>
      </p:sp>
      <p:graphicFrame>
        <p:nvGraphicFramePr>
          <p:cNvPr id="6" name="Table 5"/>
          <p:cNvGraphicFramePr>
            <a:graphicFrameLocks noGrp="1"/>
          </p:cNvGraphicFramePr>
          <p:nvPr/>
        </p:nvGraphicFramePr>
        <p:xfrm>
          <a:off x="762000" y="2286000"/>
          <a:ext cx="7086601" cy="4343400"/>
        </p:xfrm>
        <a:graphic>
          <a:graphicData uri="http://schemas.openxmlformats.org/drawingml/2006/table">
            <a:tbl>
              <a:tblPr/>
              <a:tblGrid>
                <a:gridCol w="398967">
                  <a:extLst>
                    <a:ext uri="{9D8B030D-6E8A-4147-A177-3AD203B41FA5}">
                      <a16:colId xmlns:a16="http://schemas.microsoft.com/office/drawing/2014/main" val="20000"/>
                    </a:ext>
                  </a:extLst>
                </a:gridCol>
                <a:gridCol w="1842380">
                  <a:extLst>
                    <a:ext uri="{9D8B030D-6E8A-4147-A177-3AD203B41FA5}">
                      <a16:colId xmlns:a16="http://schemas.microsoft.com/office/drawing/2014/main" val="20001"/>
                    </a:ext>
                  </a:extLst>
                </a:gridCol>
                <a:gridCol w="1414590">
                  <a:extLst>
                    <a:ext uri="{9D8B030D-6E8A-4147-A177-3AD203B41FA5}">
                      <a16:colId xmlns:a16="http://schemas.microsoft.com/office/drawing/2014/main" val="20002"/>
                    </a:ext>
                  </a:extLst>
                </a:gridCol>
                <a:gridCol w="1559462">
                  <a:extLst>
                    <a:ext uri="{9D8B030D-6E8A-4147-A177-3AD203B41FA5}">
                      <a16:colId xmlns:a16="http://schemas.microsoft.com/office/drawing/2014/main" val="20003"/>
                    </a:ext>
                  </a:extLst>
                </a:gridCol>
                <a:gridCol w="895983">
                  <a:extLst>
                    <a:ext uri="{9D8B030D-6E8A-4147-A177-3AD203B41FA5}">
                      <a16:colId xmlns:a16="http://schemas.microsoft.com/office/drawing/2014/main" val="20004"/>
                    </a:ext>
                  </a:extLst>
                </a:gridCol>
                <a:gridCol w="975219">
                  <a:extLst>
                    <a:ext uri="{9D8B030D-6E8A-4147-A177-3AD203B41FA5}">
                      <a16:colId xmlns:a16="http://schemas.microsoft.com/office/drawing/2014/main" val="20005"/>
                    </a:ext>
                  </a:extLst>
                </a:gridCol>
              </a:tblGrid>
              <a:tr h="1081505">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No</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Jenjang Jabatan Laboran</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Jabatan Fungsional</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Pendidikan</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Angka Kredit</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Arial" pitchFamily="34" charset="0"/>
                          <a:ea typeface="Times New Roman"/>
                          <a:cs typeface="Arial" pitchFamily="34" charset="0"/>
                        </a:rPr>
                        <a:t>Jumlah</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574466">
                <a:tc>
                  <a:txBody>
                    <a:bodyPr/>
                    <a:lstStyle/>
                    <a:p>
                      <a:pPr marL="342900" marR="0" lvl="0" indent="-342900" algn="ctr">
                        <a:lnSpc>
                          <a:spcPct val="115000"/>
                        </a:lnSpc>
                        <a:spcBef>
                          <a:spcPts val="0"/>
                        </a:spcBef>
                        <a:spcAft>
                          <a:spcPts val="0"/>
                        </a:spcAft>
                        <a:buFont typeface="+mj-lt"/>
                        <a:buNone/>
                      </a:pPr>
                      <a:r>
                        <a:rPr lang="en-US" sz="1400" dirty="0">
                          <a:latin typeface="Arial" pitchFamily="34" charset="0"/>
                          <a:ea typeface="Times New Roman"/>
                          <a:cs typeface="Arial" pitchFamily="34" charset="0"/>
                        </a:rPr>
                        <a:t>1</a:t>
                      </a:r>
                      <a:endParaRPr lang="id-ID" sz="14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400" dirty="0">
                          <a:latin typeface="Arial" pitchFamily="34" charset="0"/>
                          <a:ea typeface="Times New Roman"/>
                          <a:cs typeface="Arial" pitchFamily="34" charset="0"/>
                        </a:rPr>
                        <a:t>Laboran Tingkat Ahli</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Laboran Pertama</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S1</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100</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7</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7248">
                <a:tc>
                  <a:txBody>
                    <a:bodyPr/>
                    <a:lstStyle/>
                    <a:p>
                      <a:pPr marL="342900" marR="0" lvl="0" indent="-342900" algn="ctr">
                        <a:lnSpc>
                          <a:spcPct val="115000"/>
                        </a:lnSpc>
                        <a:spcBef>
                          <a:spcPts val="0"/>
                        </a:spcBef>
                        <a:spcAft>
                          <a:spcPts val="0"/>
                        </a:spcAft>
                        <a:buFont typeface="+mj-lt"/>
                        <a:buNone/>
                      </a:pPr>
                      <a:r>
                        <a:rPr lang="en-US" sz="1400" dirty="0">
                          <a:latin typeface="Arial" pitchFamily="34" charset="0"/>
                          <a:ea typeface="Times New Roman"/>
                          <a:cs typeface="Arial" pitchFamily="34" charset="0"/>
                        </a:rPr>
                        <a:t>2</a:t>
                      </a:r>
                      <a:endParaRPr lang="id-ID" sz="14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400">
                          <a:latin typeface="Arial" pitchFamily="34" charset="0"/>
                          <a:ea typeface="Times New Roman"/>
                          <a:cs typeface="Arial" pitchFamily="34" charset="0"/>
                        </a:rPr>
                        <a:t>Laboran Tingkat Terampil</a:t>
                      </a:r>
                      <a:endParaRPr lang="en-US" sz="14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Laboran Pelaksana</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D3</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Arial" pitchFamily="34" charset="0"/>
                          <a:ea typeface="Times New Roman"/>
                          <a:cs typeface="Arial" pitchFamily="34" charset="0"/>
                        </a:rPr>
                        <a:t>60</a:t>
                      </a:r>
                      <a:endParaRPr lang="en-US" sz="140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17</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20181">
                <a:tc>
                  <a:txBody>
                    <a:bodyPr/>
                    <a:lstStyle/>
                    <a:p>
                      <a:pPr marL="342900" marR="0" lvl="0" indent="-342900" algn="ctr">
                        <a:lnSpc>
                          <a:spcPct val="115000"/>
                        </a:lnSpc>
                        <a:spcBef>
                          <a:spcPts val="0"/>
                        </a:spcBef>
                        <a:spcAft>
                          <a:spcPts val="0"/>
                        </a:spcAft>
                        <a:buFont typeface="+mj-lt"/>
                        <a:buNone/>
                      </a:pPr>
                      <a:r>
                        <a:rPr lang="en-US" sz="1400" dirty="0">
                          <a:latin typeface="Arial" pitchFamily="34" charset="0"/>
                          <a:ea typeface="Times New Roman"/>
                          <a:cs typeface="Arial" pitchFamily="34" charset="0"/>
                        </a:rPr>
                        <a:t>3</a:t>
                      </a:r>
                      <a:endParaRPr lang="id-ID" sz="14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400" dirty="0">
                          <a:latin typeface="Arial" pitchFamily="34" charset="0"/>
                          <a:ea typeface="Times New Roman"/>
                          <a:cs typeface="Arial" pitchFamily="34" charset="0"/>
                        </a:rPr>
                        <a:t>Laboran Tingkat Terampil</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Laboran Pelaksana</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SLTA ditambah pendidikan/pelatihan kompetensi sesuai penugasan laboratorium</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30</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Arial" pitchFamily="34" charset="0"/>
                          <a:ea typeface="Times New Roman"/>
                          <a:cs typeface="Arial" pitchFamily="34" charset="0"/>
                        </a:rPr>
                        <a:t>15</a:t>
                      </a:r>
                      <a:endParaRPr lang="en-US" sz="1400" dirty="0">
                        <a:latin typeface="Arial" pitchFamily="34" charset="0"/>
                        <a:ea typeface="Calibri"/>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7" name="Title 6"/>
          <p:cNvSpPr>
            <a:spLocks noGrp="1"/>
          </p:cNvSpPr>
          <p:nvPr>
            <p:ph type="title"/>
          </p:nvPr>
        </p:nvSpPr>
        <p:spPr>
          <a:xfrm>
            <a:off x="762000" y="1676400"/>
            <a:ext cx="7086600" cy="609600"/>
          </a:xfrm>
        </p:spPr>
        <p:style>
          <a:lnRef idx="1">
            <a:schemeClr val="accent3"/>
          </a:lnRef>
          <a:fillRef idx="2">
            <a:schemeClr val="accent3"/>
          </a:fillRef>
          <a:effectRef idx="1">
            <a:schemeClr val="accent3"/>
          </a:effectRef>
          <a:fontRef idx="minor">
            <a:schemeClr val="dk1"/>
          </a:fontRef>
        </p:style>
        <p:txBody>
          <a:bodyPr>
            <a:normAutofit fontScale="90000"/>
          </a:bodyPr>
          <a:lstStyle/>
          <a:p>
            <a:br>
              <a:rPr lang="en-US" b="1" dirty="0"/>
            </a:br>
            <a:r>
              <a:rPr lang="id-ID" sz="3600" dirty="0"/>
              <a:t>Laboran Dengan Jabatan Fungsional</a:t>
            </a:r>
            <a:br>
              <a:rPr lang="en-US" sz="3600" dirty="0"/>
            </a:br>
            <a:endParaRPr lang="en-US" sz="3600" dirty="0"/>
          </a:p>
        </p:txBody>
      </p:sp>
      <p:sp>
        <p:nvSpPr>
          <p:cNvPr id="8" name="Rectangle 7"/>
          <p:cNvSpPr/>
          <p:nvPr/>
        </p:nvSpPr>
        <p:spPr>
          <a:xfrm>
            <a:off x="7086600" y="0"/>
            <a:ext cx="2057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2000" b="1" dirty="0">
                <a:solidFill>
                  <a:prstClr val="black"/>
                </a:solidFill>
                <a:latin typeface="Arial" pitchFamily="34" charset="0"/>
                <a:cs typeface="Arial" pitchFamily="34" charset="0"/>
              </a:rPr>
              <a:t>Point (</a:t>
            </a:r>
            <a:r>
              <a:rPr lang="en-US" sz="2000" b="1" dirty="0">
                <a:solidFill>
                  <a:prstClr val="black"/>
                </a:solidFill>
                <a:latin typeface="Arial" pitchFamily="34" charset="0"/>
                <a:cs typeface="Arial" pitchFamily="34" charset="0"/>
              </a:rPr>
              <a:t>4</a:t>
            </a:r>
            <a:r>
              <a:rPr lang="id-ID" sz="2000" b="1" dirty="0">
                <a:solidFill>
                  <a:prstClr val="black"/>
                </a:solidFill>
                <a:latin typeface="Arial" pitchFamily="34" charset="0"/>
                <a:cs typeface="Arial" pitchFamily="34" charset="0"/>
              </a:rPr>
              <a:t>)</a:t>
            </a:r>
            <a:endParaRPr lang="en-US" sz="2000" b="1" dirty="0">
              <a:solidFill>
                <a:prstClr val="black"/>
              </a:solidFill>
              <a:latin typeface="Arial" pitchFamily="34" charset="0"/>
              <a:cs typeface="Arial" pitchFamily="34" charset="0"/>
            </a:endParaRPr>
          </a:p>
          <a:p>
            <a:pPr>
              <a:spcBef>
                <a:spcPts val="0"/>
              </a:spcBef>
              <a:buNone/>
              <a:defRPr/>
            </a:pPr>
            <a:r>
              <a:rPr lang="en-US" sz="2000" dirty="0">
                <a:solidFill>
                  <a:prstClr val="black"/>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Jumlah cukup dan sangat baik kegiatannya.</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2000" b="1" dirty="0">
                <a:solidFill>
                  <a:prstClr val="black"/>
                </a:solidFill>
                <a:latin typeface="Arial" pitchFamily="34" charset="0"/>
                <a:ea typeface="Times New Roman"/>
                <a:cs typeface="Arial" pitchFamily="34" charset="0"/>
                <a:sym typeface="Wingdings" pitchFamily="2" charset="2"/>
              </a:rPr>
              <a:t>Point </a:t>
            </a:r>
            <a:r>
              <a:rPr lang="id-ID" sz="2000" b="1" dirty="0">
                <a:solidFill>
                  <a:prstClr val="black"/>
                </a:solidFill>
                <a:latin typeface="Arial" pitchFamily="34" charset="0"/>
                <a:ea typeface="Times New Roman"/>
                <a:cs typeface="Arial" pitchFamily="34" charset="0"/>
              </a:rPr>
              <a:t>(</a:t>
            </a:r>
            <a:r>
              <a:rPr lang="en-US" sz="2000" b="1" dirty="0">
                <a:solidFill>
                  <a:prstClr val="black"/>
                </a:solidFill>
                <a:latin typeface="Arial" pitchFamily="34" charset="0"/>
                <a:ea typeface="Times New Roman"/>
                <a:cs typeface="Arial" pitchFamily="34" charset="0"/>
              </a:rPr>
              <a:t>3</a:t>
            </a:r>
            <a:r>
              <a:rPr lang="id-ID" sz="2000" b="1" dirty="0">
                <a:solidFill>
                  <a:prstClr val="black"/>
                </a:solidFill>
                <a:latin typeface="Arial" pitchFamily="34" charset="0"/>
                <a:ea typeface="Times New Roman"/>
                <a:cs typeface="Arial" pitchFamily="34" charset="0"/>
              </a:rPr>
              <a:t>)</a:t>
            </a:r>
            <a:endParaRPr lang="en-US" sz="2000" b="1" dirty="0">
              <a:solidFill>
                <a:prstClr val="black"/>
              </a:solidFill>
              <a:latin typeface="Arial" pitchFamily="34" charset="0"/>
              <a:ea typeface="Times New Roman"/>
              <a:cs typeface="Arial" pitchFamily="34" charset="0"/>
            </a:endParaRPr>
          </a:p>
          <a:p>
            <a:pPr>
              <a:spcBef>
                <a:spcPts val="0"/>
              </a:spcBef>
              <a:buNone/>
              <a:defRPr/>
            </a:pPr>
            <a:r>
              <a:rPr lang="en-US" sz="2000" dirty="0">
                <a:solidFill>
                  <a:srgbClr val="000000"/>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Jumlah cukup dan memadai kegiatannya.</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endParaRPr lang="en-US" sz="20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2000" b="1" dirty="0">
                <a:solidFill>
                  <a:srgbClr val="000000"/>
                </a:solidFill>
                <a:latin typeface="Arial" pitchFamily="34" charset="0"/>
                <a:cs typeface="Arial" pitchFamily="34" charset="0"/>
              </a:rPr>
              <a:t>Point (2)</a:t>
            </a:r>
          </a:p>
          <a:p>
            <a:pPr>
              <a:spcBef>
                <a:spcPts val="0"/>
              </a:spcBef>
              <a:buNone/>
              <a:defRPr/>
            </a:pPr>
            <a:r>
              <a:rPr lang="en-US" sz="2000" dirty="0">
                <a:solidFill>
                  <a:srgbClr val="000000"/>
                </a:solidFill>
                <a:latin typeface="Arial" pitchFamily="34" charset="0"/>
                <a:ea typeface="Times New Roman"/>
                <a:cs typeface="Arial" pitchFamily="34" charset="0"/>
              </a:rPr>
              <a:t>	</a:t>
            </a:r>
            <a:r>
              <a:rPr lang="id-ID" sz="2000" dirty="0">
                <a:latin typeface="Arial" pitchFamily="34" charset="0"/>
                <a:ea typeface="Times New Roman"/>
                <a:cs typeface="Arial" pitchFamily="34" charset="0"/>
              </a:rPr>
              <a:t>Cukup dalam jumlah dan kualifikasi tetapi mutu kerjanya sedang-sedang saja.</a:t>
            </a:r>
            <a:endParaRPr lang="id-ID" sz="2000" dirty="0">
              <a:solidFill>
                <a:prstClr val="black"/>
              </a:solidFill>
              <a:latin typeface="Arial" pitchFamily="34" charset="0"/>
              <a:cs typeface="Arial" pitchFamily="34" charset="0"/>
            </a:endParaRPr>
          </a:p>
          <a:p>
            <a:pPr lvl="0">
              <a:spcBef>
                <a:spcPts val="0"/>
              </a:spcBef>
              <a:buClrTx/>
              <a:buSzTx/>
              <a:buFont typeface="Wingdings"/>
              <a:buChar char="à"/>
              <a:defRPr/>
            </a:pPr>
            <a:endParaRPr lang="en-US" sz="2000"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2000" b="1" dirty="0">
                <a:solidFill>
                  <a:srgbClr val="000000"/>
                </a:solidFill>
                <a:latin typeface="Arial" pitchFamily="34" charset="0"/>
                <a:cs typeface="Arial" pitchFamily="34" charset="0"/>
              </a:rPr>
              <a:t>Point (1)</a:t>
            </a:r>
          </a:p>
          <a:p>
            <a:pPr>
              <a:spcBef>
                <a:spcPts val="0"/>
              </a:spcBef>
              <a:buNone/>
              <a:defRPr/>
            </a:pPr>
            <a:r>
              <a:rPr lang="en-US" sz="2000" dirty="0">
                <a:solidFill>
                  <a:srgbClr val="000000"/>
                </a:solidFill>
                <a:latin typeface="Arial" pitchFamily="34" charset="0"/>
                <a:cs typeface="Arial" pitchFamily="34" charset="0"/>
              </a:rPr>
              <a:t>	</a:t>
            </a:r>
            <a:r>
              <a:rPr lang="id-ID" sz="2000" dirty="0">
                <a:latin typeface="Arial" pitchFamily="34" charset="0"/>
                <a:ea typeface="Times New Roman"/>
                <a:cs typeface="Arial" pitchFamily="34" charset="0"/>
              </a:rPr>
              <a:t>Kurang dalam jumlah atau terlalu banyak sehingga kurang kegiatannya.</a:t>
            </a:r>
            <a:endParaRPr lang="en-US" sz="2000" dirty="0">
              <a:solidFill>
                <a:srgbClr val="000000"/>
              </a:solidFill>
              <a:latin typeface="Arial" pitchFamily="34" charset="0"/>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63613" indent="-963613"/>
            <a:r>
              <a:rPr lang="en-US" sz="2200" b="1" dirty="0">
                <a:solidFill>
                  <a:schemeClr val="tx1"/>
                </a:solidFill>
                <a:latin typeface="Cambria" pitchFamily="18" charset="0"/>
              </a:rPr>
              <a:t>4.5.1.3 TENAGA ADMINISTRASI: JUMLAH, KUALIFIKASI, DAN MUTU KERJANYA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086600" y="0"/>
            <a:ext cx="2057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59436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a:t>
            </a:r>
            <a:r>
              <a:rPr lang="id-ID" sz="2000" dirty="0">
                <a:latin typeface="Arial" pitchFamily="34" charset="0"/>
                <a:ea typeface="Times New Roman"/>
                <a:cs typeface="Arial" pitchFamily="34" charset="0"/>
              </a:rPr>
              <a:t>P</a:t>
            </a:r>
            <a:r>
              <a:rPr lang="id-ID" sz="2000" baseline="-25000" dirty="0">
                <a:latin typeface="Arial" pitchFamily="34" charset="0"/>
                <a:ea typeface="Times New Roman"/>
                <a:cs typeface="Arial" pitchFamily="34" charset="0"/>
              </a:rPr>
              <a:t>TKS</a:t>
            </a:r>
            <a:r>
              <a:rPr lang="id-ID" sz="2000" dirty="0">
                <a:latin typeface="Arial" pitchFamily="34" charset="0"/>
                <a:ea typeface="Times New Roman"/>
                <a:cs typeface="Arial" pitchFamily="34" charset="0"/>
              </a:rPr>
              <a:t> ≥ 70%</a:t>
            </a:r>
            <a:endParaRPr lang="en-US" sz="2000" dirty="0">
              <a:latin typeface="Arial" pitchFamily="34" charset="0"/>
              <a:ea typeface="Times New Roman"/>
              <a:cs typeface="Arial" pitchFamily="34" charset="0"/>
            </a:endParaRP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None/>
              <a:defRPr/>
            </a:pPr>
            <a:endParaRPr lang="id-ID" sz="2000" dirty="0">
              <a:solidFill>
                <a:prstClr val="black"/>
              </a:solidFill>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a:t>
            </a:r>
            <a:r>
              <a:rPr lang="id-ID" sz="2000" dirty="0">
                <a:latin typeface="Arial" pitchFamily="34" charset="0"/>
                <a:ea typeface="Times New Roman"/>
                <a:cs typeface="Arial" pitchFamily="34" charset="0"/>
              </a:rPr>
              <a:t>P</a:t>
            </a:r>
            <a:r>
              <a:rPr lang="id-ID" sz="2000" baseline="-25000" dirty="0">
                <a:latin typeface="Arial" pitchFamily="34" charset="0"/>
                <a:ea typeface="Times New Roman"/>
                <a:cs typeface="Arial" pitchFamily="34" charset="0"/>
              </a:rPr>
              <a:t>TKS</a:t>
            </a:r>
            <a:r>
              <a:rPr lang="id-ID" sz="2000" dirty="0">
                <a:latin typeface="Arial" pitchFamily="34" charset="0"/>
                <a:ea typeface="Times New Roman"/>
                <a:cs typeface="Arial" pitchFamily="34" charset="0"/>
              </a:rPr>
              <a:t> &lt; 70%</a:t>
            </a:r>
            <a:endParaRPr lang="en-US" sz="2000" dirty="0">
              <a:latin typeface="Arial" pitchFamily="34" charset="0"/>
              <a:ea typeface="Times New Roman"/>
              <a:cs typeface="Arial" pitchFamily="34" charset="0"/>
            </a:endParaRP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maka skor = (40 x P</a:t>
            </a:r>
            <a:r>
              <a:rPr lang="id-ID" sz="2000" baseline="-25000" dirty="0">
                <a:latin typeface="Arial" pitchFamily="34" charset="0"/>
                <a:ea typeface="Times New Roman"/>
                <a:cs typeface="Arial" pitchFamily="34" charset="0"/>
              </a:rPr>
              <a:t>TKS</a:t>
            </a:r>
            <a:r>
              <a:rPr lang="id-ID" sz="2000" dirty="0">
                <a:latin typeface="Arial" pitchFamily="34" charset="0"/>
                <a:ea typeface="Times New Roman"/>
                <a:cs typeface="Arial" pitchFamily="34" charset="0"/>
              </a:rPr>
              <a:t>) / 7.</a:t>
            </a:r>
            <a:endParaRPr lang="en-US" sz="2000" dirty="0">
              <a:solidFill>
                <a:srgbClr val="000000"/>
              </a:solidFill>
              <a:latin typeface="Arial" pitchFamily="34" charset="0"/>
              <a:ea typeface="Times New Roman"/>
              <a:cs typeface="Arial" pitchFamily="34" charset="0"/>
            </a:endParaRPr>
          </a:p>
          <a:p>
            <a:pPr>
              <a:buNone/>
            </a:pPr>
            <a:endParaRPr lang="en-US" sz="2000" dirty="0">
              <a:latin typeface="Arial" pitchFamily="34" charset="0"/>
              <a:cs typeface="Arial" pitchFamily="34" charset="0"/>
            </a:endParaRPr>
          </a:p>
        </p:txBody>
      </p:sp>
      <p:sp>
        <p:nvSpPr>
          <p:cNvPr id="14" name="Rectangle 13"/>
          <p:cNvSpPr/>
          <p:nvPr/>
        </p:nvSpPr>
        <p:spPr>
          <a:xfrm>
            <a:off x="0" y="0"/>
            <a:ext cx="5943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4.5.1.4 PERSENTASE LABORAN/TEKNISI/ANALIS/OPERATOR/PROGRAMER  YANG MEMILIKI SERTIFIKAT KOMPETENSI</a:t>
            </a:r>
          </a:p>
        </p:txBody>
      </p:sp>
      <p:sp>
        <p:nvSpPr>
          <p:cNvPr id="16" name="Rectangle 15"/>
          <p:cNvSpPr/>
          <p:nvPr/>
        </p:nvSpPr>
        <p:spPr>
          <a:xfrm>
            <a:off x="5943600" y="1524000"/>
            <a:ext cx="3200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000" dirty="0">
                <a:solidFill>
                  <a:schemeClr val="tx1"/>
                </a:solidFill>
                <a:latin typeface="Book Antiqua" pitchFamily="18" charset="0"/>
                <a:ea typeface="Times New Roman"/>
              </a:rPr>
              <a:t>P</a:t>
            </a:r>
            <a:r>
              <a:rPr lang="id-ID" sz="2000" baseline="-25000" dirty="0">
                <a:solidFill>
                  <a:schemeClr val="tx1"/>
                </a:solidFill>
                <a:latin typeface="Book Antiqua" pitchFamily="18" charset="0"/>
                <a:ea typeface="Times New Roman"/>
              </a:rPr>
              <a:t>TKS</a:t>
            </a:r>
            <a:r>
              <a:rPr lang="id-ID" sz="2000" dirty="0">
                <a:solidFill>
                  <a:schemeClr val="tx1"/>
                </a:solidFill>
                <a:latin typeface="Book Antiqua" pitchFamily="18" charset="0"/>
                <a:ea typeface="Times New Roman"/>
              </a:rPr>
              <a:t> = persentase tenaga l</a:t>
            </a:r>
            <a:r>
              <a:rPr lang="nb-NO" sz="2000" dirty="0">
                <a:solidFill>
                  <a:schemeClr val="tx1"/>
                </a:solidFill>
                <a:latin typeface="Book Antiqua" pitchFamily="18" charset="0"/>
                <a:ea typeface="Times New Roman"/>
              </a:rPr>
              <a:t>aboran/</a:t>
            </a:r>
            <a:r>
              <a:rPr lang="id-ID" sz="2000" dirty="0">
                <a:solidFill>
                  <a:schemeClr val="tx1"/>
                </a:solidFill>
                <a:latin typeface="Book Antiqua" pitchFamily="18" charset="0"/>
                <a:ea typeface="Times New Roman"/>
              </a:rPr>
              <a:t> t</a:t>
            </a:r>
            <a:r>
              <a:rPr lang="nb-NO" sz="2000" dirty="0">
                <a:solidFill>
                  <a:schemeClr val="tx1"/>
                </a:solidFill>
                <a:latin typeface="Book Antiqua" pitchFamily="18" charset="0"/>
                <a:ea typeface="Times New Roman"/>
              </a:rPr>
              <a:t>eknisi/</a:t>
            </a:r>
            <a:r>
              <a:rPr lang="id-ID" sz="2000" dirty="0">
                <a:solidFill>
                  <a:schemeClr val="tx1"/>
                </a:solidFill>
                <a:latin typeface="Book Antiqua" pitchFamily="18" charset="0"/>
                <a:ea typeface="Times New Roman"/>
              </a:rPr>
              <a:t>a</a:t>
            </a:r>
            <a:r>
              <a:rPr lang="nb-NO" sz="2000" dirty="0">
                <a:solidFill>
                  <a:schemeClr val="tx1"/>
                </a:solidFill>
                <a:latin typeface="Book Antiqua" pitchFamily="18" charset="0"/>
                <a:ea typeface="Times New Roman"/>
              </a:rPr>
              <a:t>nalis/</a:t>
            </a:r>
            <a:r>
              <a:rPr lang="id-ID" sz="2000" dirty="0">
                <a:solidFill>
                  <a:schemeClr val="tx1"/>
                </a:solidFill>
                <a:latin typeface="Book Antiqua" pitchFamily="18" charset="0"/>
                <a:ea typeface="Times New Roman"/>
              </a:rPr>
              <a:t> o</a:t>
            </a:r>
            <a:r>
              <a:rPr lang="nb-NO" sz="2000" dirty="0">
                <a:solidFill>
                  <a:schemeClr val="tx1"/>
                </a:solidFill>
                <a:latin typeface="Book Antiqua" pitchFamily="18" charset="0"/>
                <a:ea typeface="Times New Roman"/>
              </a:rPr>
              <a:t>perator/</a:t>
            </a:r>
            <a:r>
              <a:rPr lang="id-ID" sz="2000" dirty="0">
                <a:solidFill>
                  <a:schemeClr val="tx1"/>
                </a:solidFill>
                <a:latin typeface="Book Antiqua" pitchFamily="18" charset="0"/>
                <a:ea typeface="Times New Roman"/>
              </a:rPr>
              <a:t>p</a:t>
            </a:r>
            <a:r>
              <a:rPr lang="nb-NO" sz="2000" dirty="0">
                <a:solidFill>
                  <a:schemeClr val="tx1"/>
                </a:solidFill>
                <a:latin typeface="Book Antiqua" pitchFamily="18" charset="0"/>
                <a:ea typeface="Times New Roman"/>
              </a:rPr>
              <a:t>rogramer</a:t>
            </a:r>
            <a:r>
              <a:rPr lang="id-ID" sz="2000" dirty="0">
                <a:solidFill>
                  <a:schemeClr val="tx1"/>
                </a:solidFill>
                <a:latin typeface="Book Antiqua" pitchFamily="18" charset="0"/>
                <a:ea typeface="Times New Roman"/>
              </a:rPr>
              <a:t>  yang memiliki sertifikat kompetensi.</a:t>
            </a:r>
            <a:endParaRPr lang="id-ID" sz="2000" dirty="0">
              <a:solidFill>
                <a:schemeClr val="tx1"/>
              </a:solidFill>
              <a:latin typeface="Book Antiqua" pitchFamily="18" charset="0"/>
            </a:endParaRPr>
          </a:p>
          <a:p>
            <a:pPr lvl="0"/>
            <a:endParaRPr lang="id-ID" sz="2000" dirty="0">
              <a:solidFill>
                <a:schemeClr val="tx1"/>
              </a:solidFill>
              <a:latin typeface="Book Antiqua" pitchFamily="18" charset="0"/>
            </a:endParaRPr>
          </a:p>
        </p:txBody>
      </p:sp>
      <p:sp>
        <p:nvSpPr>
          <p:cNvPr id="6" name="Rectangle 5"/>
          <p:cNvSpPr/>
          <p:nvPr/>
        </p:nvSpPr>
        <p:spPr>
          <a:xfrm>
            <a:off x="5943600" y="0"/>
            <a:ext cx="3200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a:t>
            </a:r>
            <a:r>
              <a:rPr lang="en-US" sz="1800" b="1" dirty="0">
                <a:solidFill>
                  <a:prstClr val="black"/>
                </a:solidFill>
                <a:latin typeface="Arial" pitchFamily="34" charset="0"/>
                <a:cs typeface="Arial" pitchFamily="34" charset="0"/>
              </a:rPr>
              <a:t>4</a:t>
            </a:r>
            <a:r>
              <a:rPr lang="id-ID" sz="1800" b="1" dirty="0">
                <a:solidFill>
                  <a:prstClr val="black"/>
                </a:solidFill>
                <a:latin typeface="Arial" pitchFamily="34" charset="0"/>
                <a:cs typeface="Arial" pitchFamily="34" charset="0"/>
              </a:rPr>
              <a:t>)</a:t>
            </a:r>
            <a:endParaRPr lang="en-US" sz="1800" b="1" dirty="0">
              <a:solidFill>
                <a:prstClr val="black"/>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en-US" sz="1800" dirty="0" err="1">
                <a:solidFill>
                  <a:srgbClr val="000000"/>
                </a:solidFill>
                <a:latin typeface="Arial" pitchFamily="34" charset="0"/>
                <a:ea typeface="Times New Roman"/>
                <a:cs typeface="Arial" pitchFamily="34" charset="0"/>
              </a:rPr>
              <a:t>Semua</a:t>
            </a:r>
            <a:r>
              <a:rPr lang="en-US" sz="1800" dirty="0">
                <a:solidFill>
                  <a:srgbClr val="000000"/>
                </a:solidFill>
                <a:latin typeface="Arial" pitchFamily="34" charset="0"/>
                <a:ea typeface="Times New Roman"/>
                <a:cs typeface="Arial" pitchFamily="34" charset="0"/>
              </a:rPr>
              <a:t> </a:t>
            </a:r>
            <a:r>
              <a:rPr lang="en-US" sz="1800" dirty="0" err="1">
                <a:solidFill>
                  <a:srgbClr val="000000"/>
                </a:solidFill>
                <a:latin typeface="Arial" pitchFamily="34" charset="0"/>
                <a:ea typeface="Times New Roman"/>
                <a:cs typeface="Arial" pitchFamily="34" charset="0"/>
              </a:rPr>
              <a:t>empat</a:t>
            </a:r>
            <a:r>
              <a:rPr lang="en-US" sz="1800" dirty="0">
                <a:solidFill>
                  <a:srgbClr val="000000"/>
                </a:solidFill>
                <a:latin typeface="Arial" pitchFamily="34" charset="0"/>
                <a:ea typeface="Times New Roman"/>
                <a:cs typeface="Arial" pitchFamily="34" charset="0"/>
              </a:rPr>
              <a:t>  u</a:t>
            </a:r>
            <a:r>
              <a:rPr lang="id-ID" sz="1800" dirty="0">
                <a:solidFill>
                  <a:srgbClr val="000000"/>
                </a:solidFill>
                <a:latin typeface="Arial" pitchFamily="34" charset="0"/>
                <a:ea typeface="Times New Roman"/>
                <a:cs typeface="Arial" pitchFamily="34" charset="0"/>
              </a:rPr>
              <a:t>paya berikut: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kesempatan belajar/ pelatihan</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pemberian fasilitas termasuk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jenjang karir yang jelas</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(4)   </a:t>
            </a:r>
            <a:r>
              <a:rPr lang="id-ID" sz="1800" dirty="0">
                <a:solidFill>
                  <a:srgbClr val="000000"/>
                </a:solidFill>
                <a:latin typeface="Arial" pitchFamily="34" charset="0"/>
                <a:ea typeface="Calibri"/>
                <a:cs typeface="Arial" pitchFamily="34" charset="0"/>
              </a:rPr>
              <a:t>studi banding</a:t>
            </a:r>
            <a:endParaRPr lang="id-ID" sz="1800" dirty="0">
              <a:latin typeface="Arial" pitchFamily="34" charset="0"/>
              <a:ea typeface="Calibri"/>
              <a:cs typeface="Arial" pitchFamily="34" charset="0"/>
            </a:endParaRPr>
          </a:p>
          <a:p>
            <a:pPr>
              <a:buNone/>
            </a:pPr>
            <a:r>
              <a:rPr lang="id-ID" sz="1800" dirty="0">
                <a:solidFill>
                  <a:srgbClr val="000000"/>
                </a:solidFill>
                <a:latin typeface="Arial" pitchFamily="34" charset="0"/>
                <a:ea typeface="Calibri"/>
                <a:cs typeface="Arial" pitchFamily="34" charset="0"/>
              </a:rPr>
              <a:t>	dilaksanakan dengan baik sehingga dapat meningkatkan kualifikasi dan kompetensi  tenaga kependidikan.</a:t>
            </a:r>
            <a:endParaRPr lang="en-US" sz="1800" dirty="0">
              <a:latin typeface="Arial" pitchFamily="34" charset="0"/>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a:t>
            </a:r>
            <a:r>
              <a:rPr lang="en-US" sz="1800" b="1" dirty="0">
                <a:solidFill>
                  <a:prstClr val="black"/>
                </a:solidFill>
                <a:latin typeface="Arial" pitchFamily="34" charset="0"/>
                <a:ea typeface="Times New Roman"/>
                <a:cs typeface="Arial" pitchFamily="34" charset="0"/>
              </a:rPr>
              <a:t>3</a:t>
            </a:r>
            <a:r>
              <a:rPr lang="id-ID" sz="1800" b="1" dirty="0">
                <a:solidFill>
                  <a:prstClr val="black"/>
                </a:solidFill>
                <a:latin typeface="Arial" pitchFamily="34" charset="0"/>
                <a:ea typeface="Times New Roman"/>
                <a:cs typeface="Arial" pitchFamily="34" charset="0"/>
              </a:rPr>
              <a:t>)</a:t>
            </a:r>
            <a:endParaRPr lang="en-US" sz="1800" b="1" dirty="0">
              <a:solidFill>
                <a:prstClr val="black"/>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T</a:t>
            </a:r>
            <a:r>
              <a:rPr lang="id-ID" sz="1800" dirty="0">
                <a:solidFill>
                  <a:srgbClr val="000000"/>
                </a:solidFill>
                <a:latin typeface="Arial" pitchFamily="34" charset="0"/>
                <a:ea typeface="Times New Roman"/>
                <a:cs typeface="Arial" pitchFamily="34" charset="0"/>
              </a:rPr>
              <a:t>iga dari </a:t>
            </a:r>
            <a:r>
              <a:rPr lang="en-US" sz="1800" dirty="0" err="1">
                <a:solidFill>
                  <a:srgbClr val="000000"/>
                </a:solidFill>
                <a:latin typeface="Arial" pitchFamily="34" charset="0"/>
                <a:ea typeface="Times New Roman"/>
                <a:cs typeface="Arial" pitchFamily="34" charset="0"/>
              </a:rPr>
              <a:t>empat</a:t>
            </a: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upaya berikut:</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kesempatan belajar/ pelatihan</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pemberian fasilitas termasuk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jenjang karir yang jelas</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(4)   </a:t>
            </a:r>
            <a:r>
              <a:rPr lang="id-ID" sz="1800" dirty="0">
                <a:solidFill>
                  <a:srgbClr val="000000"/>
                </a:solidFill>
                <a:latin typeface="Arial" pitchFamily="34" charset="0"/>
                <a:ea typeface="Calibri"/>
                <a:cs typeface="Arial" pitchFamily="34" charset="0"/>
              </a:rPr>
              <a:t>studi banding</a:t>
            </a:r>
            <a:endParaRPr lang="id-ID" sz="1800" dirty="0">
              <a:latin typeface="Arial" pitchFamily="34" charset="0"/>
              <a:ea typeface="Calibri"/>
              <a:cs typeface="Arial" pitchFamily="34" charset="0"/>
            </a:endParaRPr>
          </a:p>
          <a:p>
            <a:pPr>
              <a:buNone/>
            </a:pPr>
            <a:r>
              <a:rPr lang="id-ID" sz="1800" dirty="0">
                <a:solidFill>
                  <a:srgbClr val="000000"/>
                </a:solidFill>
                <a:latin typeface="Arial" pitchFamily="34" charset="0"/>
                <a:ea typeface="Calibri"/>
                <a:cs typeface="Arial" pitchFamily="34" charset="0"/>
              </a:rPr>
              <a:t>	dilaksanakan dengan baik sehingga dapat meningkatkan kualifikasi dan kompetensi  tenaga kependidikan.</a:t>
            </a:r>
            <a:endParaRPr lang="en-US" sz="1800" dirty="0">
              <a:latin typeface="Arial" pitchFamily="34" charset="0"/>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4.5.2 </a:t>
            </a:r>
            <a:r>
              <a:rPr lang="sv-SE" sz="2000" b="1" dirty="0">
                <a:solidFill>
                  <a:schemeClr val="tx1"/>
                </a:solidFill>
                <a:latin typeface="Cambria" pitchFamily="18" charset="0"/>
              </a:rPr>
              <a:t>UPAYA PERGURUAN TINGGI DALAM MENINGKATKAN KUALIFIKASI DAN KOMPETENSI TENAGA KEPENDIDIKAN</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solidFill>
                  <a:schemeClr val="tx1"/>
                </a:solidFill>
                <a:latin typeface="Book Antiqua" pitchFamily="18" charset="0"/>
              </a:rPr>
              <a:t>Program </a:t>
            </a:r>
            <a:r>
              <a:rPr lang="en-US" sz="1600" dirty="0" err="1">
                <a:solidFill>
                  <a:schemeClr val="tx1"/>
                </a:solidFill>
                <a:latin typeface="Book Antiqua" pitchFamily="18" charset="0"/>
              </a:rPr>
              <a:t>studi</a:t>
            </a:r>
            <a:r>
              <a:rPr lang="en-US" sz="1600" dirty="0">
                <a:solidFill>
                  <a:schemeClr val="tx1"/>
                </a:solidFill>
                <a:latin typeface="Book Antiqua" pitchFamily="18" charset="0"/>
              </a:rPr>
              <a:t> </a:t>
            </a:r>
            <a:r>
              <a:rPr lang="en-US" sz="1600" dirty="0" err="1">
                <a:solidFill>
                  <a:schemeClr val="tx1"/>
                </a:solidFill>
                <a:latin typeface="Book Antiqua" pitchFamily="18" charset="0"/>
              </a:rPr>
              <a:t>lanjut</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a:t>
            </a:r>
            <a:endParaRPr lang="en-US" sz="1600" dirty="0">
              <a:solidFill>
                <a:schemeClr val="tx1"/>
              </a:solidFill>
              <a:latin typeface="Book Antiqua" pitchFamily="18" charset="0"/>
            </a:endParaRPr>
          </a:p>
          <a:p>
            <a:pPr lvl="0"/>
            <a:endParaRPr lang="en-US" sz="1600" dirty="0">
              <a:solidFill>
                <a:schemeClr val="tx1"/>
              </a:solidFill>
              <a:latin typeface="Book Antiqua" pitchFamily="18" charset="0"/>
            </a:endParaRPr>
          </a:p>
          <a:p>
            <a:pPr lvl="0"/>
            <a:r>
              <a:rPr lang="en-US" sz="1600" dirty="0" err="1">
                <a:solidFill>
                  <a:schemeClr val="tx1"/>
                </a:solidFill>
                <a:latin typeface="Book Antiqua" pitchFamily="18" charset="0"/>
              </a:rPr>
              <a:t>Tes</a:t>
            </a:r>
            <a:r>
              <a:rPr lang="en-US" sz="1600" dirty="0">
                <a:solidFill>
                  <a:schemeClr val="tx1"/>
                </a:solidFill>
                <a:latin typeface="Book Antiqua" pitchFamily="18" charset="0"/>
              </a:rPr>
              <a:t> </a:t>
            </a:r>
            <a:r>
              <a:rPr lang="en-US" sz="1600" dirty="0" err="1">
                <a:solidFill>
                  <a:schemeClr val="tx1"/>
                </a:solidFill>
                <a:latin typeface="Book Antiqua" pitchFamily="18" charset="0"/>
              </a:rPr>
              <a:t>kompetensi</a:t>
            </a:r>
            <a:r>
              <a:rPr lang="en-US" sz="1600" dirty="0">
                <a:solidFill>
                  <a:schemeClr val="tx1"/>
                </a:solidFill>
                <a:latin typeface="Book Antiqua" pitchFamily="18" charset="0"/>
              </a:rPr>
              <a:t> </a:t>
            </a:r>
            <a:r>
              <a:rPr lang="en-US" sz="1600" dirty="0" err="1">
                <a:solidFill>
                  <a:schemeClr val="tx1"/>
                </a:solidFill>
                <a:latin typeface="Book Antiqua" pitchFamily="18" charset="0"/>
              </a:rPr>
              <a:t>jenjang</a:t>
            </a:r>
            <a:r>
              <a:rPr lang="en-US" sz="1600" dirty="0">
                <a:solidFill>
                  <a:schemeClr val="tx1"/>
                </a:solidFill>
                <a:latin typeface="Book Antiqua" pitchFamily="18" charset="0"/>
              </a:rPr>
              <a:t> </a:t>
            </a:r>
            <a:r>
              <a:rPr lang="en-US" sz="1600" dirty="0" err="1">
                <a:solidFill>
                  <a:schemeClr val="tx1"/>
                </a:solidFill>
                <a:latin typeface="Book Antiqua" pitchFamily="18" charset="0"/>
              </a:rPr>
              <a:t>karir</a:t>
            </a:r>
            <a:endParaRPr lang="en-US" sz="1600" dirty="0">
              <a:solidFill>
                <a:schemeClr val="tx1"/>
              </a:solidFill>
              <a:latin typeface="Book Antiqua" pitchFamily="18" charset="0"/>
            </a:endParaRPr>
          </a:p>
          <a:p>
            <a:pPr lvl="0"/>
            <a:endParaRPr lang="en-US" sz="1600" dirty="0">
              <a:solidFill>
                <a:schemeClr val="tx1"/>
              </a:solidFill>
              <a:latin typeface="Book Antiqua" pitchFamily="18" charset="0"/>
            </a:endParaRPr>
          </a:p>
          <a:p>
            <a:pPr lvl="0"/>
            <a:r>
              <a:rPr lang="en-US" sz="1600" dirty="0">
                <a:solidFill>
                  <a:schemeClr val="tx1"/>
                </a:solidFill>
                <a:latin typeface="Book Antiqua" pitchFamily="18" charset="0"/>
              </a:rPr>
              <a:t>Program </a:t>
            </a:r>
            <a:r>
              <a:rPr lang="en-US" sz="1600" dirty="0" err="1">
                <a:solidFill>
                  <a:schemeClr val="tx1"/>
                </a:solidFill>
                <a:latin typeface="Book Antiqua" pitchFamily="18" charset="0"/>
              </a:rPr>
              <a:t>studi</a:t>
            </a:r>
            <a:r>
              <a:rPr lang="en-US" sz="1600" dirty="0">
                <a:solidFill>
                  <a:schemeClr val="tx1"/>
                </a:solidFill>
                <a:latin typeface="Book Antiqua" pitchFamily="18" charset="0"/>
              </a:rPr>
              <a:t> banding </a:t>
            </a:r>
            <a:r>
              <a:rPr lang="en-US" sz="1600" dirty="0" err="1">
                <a:solidFill>
                  <a:schemeClr val="tx1"/>
                </a:solidFill>
                <a:latin typeface="Book Antiqua" pitchFamily="18" charset="0"/>
              </a:rPr>
              <a:t>secara</a:t>
            </a:r>
            <a:r>
              <a:rPr lang="en-US" sz="1600" dirty="0">
                <a:solidFill>
                  <a:schemeClr val="tx1"/>
                </a:solidFill>
                <a:latin typeface="Book Antiqua" pitchFamily="18" charset="0"/>
              </a:rPr>
              <a:t> </a:t>
            </a:r>
            <a:r>
              <a:rPr lang="en-US" sz="1600" dirty="0" err="1">
                <a:solidFill>
                  <a:schemeClr val="tx1"/>
                </a:solidFill>
                <a:latin typeface="Book Antiqua" pitchFamily="18" charset="0"/>
              </a:rPr>
              <a:t>rutin</a:t>
            </a:r>
            <a:endParaRPr lang="id-ID" sz="16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D</a:t>
            </a:r>
            <a:r>
              <a:rPr lang="id-ID" sz="1800" dirty="0">
                <a:solidFill>
                  <a:srgbClr val="000000"/>
                </a:solidFill>
                <a:latin typeface="Arial" pitchFamily="34" charset="0"/>
                <a:ea typeface="Times New Roman"/>
                <a:cs typeface="Arial" pitchFamily="34" charset="0"/>
              </a:rPr>
              <a:t>ua dari </a:t>
            </a:r>
            <a:r>
              <a:rPr lang="en-US" sz="1800" dirty="0" err="1">
                <a:solidFill>
                  <a:srgbClr val="000000"/>
                </a:solidFill>
                <a:latin typeface="Arial" pitchFamily="34" charset="0"/>
                <a:ea typeface="Times New Roman"/>
                <a:cs typeface="Arial" pitchFamily="34" charset="0"/>
              </a:rPr>
              <a:t>empat</a:t>
            </a: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upaya berikut:</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kesempatan belajar/ pelatihan</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pemberian fasilitas termasuk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jenjang karir yang jelas</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(4)   </a:t>
            </a:r>
            <a:r>
              <a:rPr lang="id-ID" sz="1800" dirty="0">
                <a:solidFill>
                  <a:srgbClr val="000000"/>
                </a:solidFill>
                <a:latin typeface="Arial" pitchFamily="34" charset="0"/>
                <a:ea typeface="Calibri"/>
                <a:cs typeface="Arial" pitchFamily="34" charset="0"/>
              </a:rPr>
              <a:t>studi banding</a:t>
            </a:r>
            <a:endParaRPr lang="id-ID" sz="1800" dirty="0">
              <a:latin typeface="Arial" pitchFamily="34" charset="0"/>
              <a:ea typeface="Calibri"/>
              <a:cs typeface="Arial" pitchFamily="34" charset="0"/>
            </a:endParaRPr>
          </a:p>
          <a:p>
            <a:pPr lvl="0">
              <a:buNone/>
              <a:defRPr/>
            </a:pPr>
            <a:r>
              <a:rPr lang="id-ID" sz="1800" dirty="0">
                <a:solidFill>
                  <a:srgbClr val="000000"/>
                </a:solidFill>
                <a:latin typeface="Arial" pitchFamily="34" charset="0"/>
                <a:ea typeface="Calibri"/>
                <a:cs typeface="Arial" pitchFamily="34" charset="0"/>
              </a:rPr>
              <a:t>	dilaksanakan dengan baik sehingga cukup dapat meningkatkan kualifikasi dan kompetensi  tenaga kependidikan.</a:t>
            </a:r>
            <a:endParaRPr lang="en-US" sz="1800" dirty="0">
              <a:latin typeface="Arial" pitchFamily="34" charset="0"/>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D</a:t>
            </a:r>
            <a:r>
              <a:rPr lang="id-ID" sz="1800" dirty="0">
                <a:solidFill>
                  <a:srgbClr val="000000"/>
                </a:solidFill>
                <a:latin typeface="Arial" pitchFamily="34" charset="0"/>
                <a:ea typeface="Times New Roman"/>
                <a:cs typeface="Arial" pitchFamily="34" charset="0"/>
              </a:rPr>
              <a:t>ua dari upaya berikut:</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kesempatan belajar/ pelatihan</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pemberian fasilitas termasuk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jenjang karir yang jelas</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(4)   </a:t>
            </a:r>
            <a:r>
              <a:rPr lang="id-ID" sz="1800" dirty="0">
                <a:solidFill>
                  <a:srgbClr val="000000"/>
                </a:solidFill>
                <a:latin typeface="Arial" pitchFamily="34" charset="0"/>
                <a:ea typeface="Calibri"/>
                <a:cs typeface="Arial" pitchFamily="34" charset="0"/>
              </a:rPr>
              <a:t>studi banding</a:t>
            </a:r>
            <a:endParaRPr lang="id-ID" sz="1800" dirty="0">
              <a:latin typeface="Arial" pitchFamily="34" charset="0"/>
              <a:ea typeface="Calibri"/>
              <a:cs typeface="Arial" pitchFamily="34" charset="0"/>
            </a:endParaRPr>
          </a:p>
          <a:p>
            <a:pPr lvl="0">
              <a:buNone/>
              <a:defRPr/>
            </a:pPr>
            <a:r>
              <a:rPr lang="id-ID" sz="1800" dirty="0">
                <a:solidFill>
                  <a:srgbClr val="000000"/>
                </a:solidFill>
                <a:latin typeface="Arial" pitchFamily="34" charset="0"/>
                <a:ea typeface="Calibri"/>
                <a:cs typeface="Arial" pitchFamily="34" charset="0"/>
              </a:rPr>
              <a:t>	dilaksanakan dengan baik namun kurang dapat meningkatkan kualifikasi dan kompetensi  tenaga kependidikan.</a:t>
            </a: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4.5.2 </a:t>
            </a:r>
            <a:r>
              <a:rPr lang="sv-SE" sz="2000" b="1" dirty="0">
                <a:solidFill>
                  <a:schemeClr val="tx1"/>
                </a:solidFill>
                <a:latin typeface="Cambria" pitchFamily="18" charset="0"/>
              </a:rPr>
              <a:t>UPAYA PERGURUAN TINGGI DALAM MENINGKATKAN KUALIFIKASI DAN KOMPETENSI TENAGA KEPENDIDIKAN</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solidFill>
                  <a:schemeClr val="tx1"/>
                </a:solidFill>
                <a:latin typeface="Book Antiqua" pitchFamily="18" charset="0"/>
              </a:rPr>
              <a:t>Program </a:t>
            </a:r>
            <a:r>
              <a:rPr lang="en-US" sz="1600" dirty="0" err="1">
                <a:solidFill>
                  <a:schemeClr val="tx1"/>
                </a:solidFill>
                <a:latin typeface="Book Antiqua" pitchFamily="18" charset="0"/>
              </a:rPr>
              <a:t>studi</a:t>
            </a:r>
            <a:r>
              <a:rPr lang="en-US" sz="1600" dirty="0">
                <a:solidFill>
                  <a:schemeClr val="tx1"/>
                </a:solidFill>
                <a:latin typeface="Book Antiqua" pitchFamily="18" charset="0"/>
              </a:rPr>
              <a:t> </a:t>
            </a:r>
            <a:r>
              <a:rPr lang="en-US" sz="1600" dirty="0" err="1">
                <a:solidFill>
                  <a:schemeClr val="tx1"/>
                </a:solidFill>
                <a:latin typeface="Book Antiqua" pitchFamily="18" charset="0"/>
              </a:rPr>
              <a:t>lanjut</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a:t>
            </a:r>
            <a:endParaRPr lang="en-US" sz="1600" dirty="0">
              <a:solidFill>
                <a:schemeClr val="tx1"/>
              </a:solidFill>
              <a:latin typeface="Book Antiqua" pitchFamily="18" charset="0"/>
            </a:endParaRPr>
          </a:p>
          <a:p>
            <a:pPr lvl="0"/>
            <a:endParaRPr lang="en-US" sz="1600" dirty="0">
              <a:solidFill>
                <a:schemeClr val="tx1"/>
              </a:solidFill>
              <a:latin typeface="Book Antiqua" pitchFamily="18" charset="0"/>
            </a:endParaRPr>
          </a:p>
          <a:p>
            <a:pPr lvl="0"/>
            <a:r>
              <a:rPr lang="en-US" sz="1600" dirty="0" err="1">
                <a:solidFill>
                  <a:schemeClr val="tx1"/>
                </a:solidFill>
                <a:latin typeface="Book Antiqua" pitchFamily="18" charset="0"/>
              </a:rPr>
              <a:t>Tes</a:t>
            </a:r>
            <a:r>
              <a:rPr lang="en-US" sz="1600" dirty="0">
                <a:solidFill>
                  <a:schemeClr val="tx1"/>
                </a:solidFill>
                <a:latin typeface="Book Antiqua" pitchFamily="18" charset="0"/>
              </a:rPr>
              <a:t> </a:t>
            </a:r>
            <a:r>
              <a:rPr lang="en-US" sz="1600" dirty="0" err="1">
                <a:solidFill>
                  <a:schemeClr val="tx1"/>
                </a:solidFill>
                <a:latin typeface="Book Antiqua" pitchFamily="18" charset="0"/>
              </a:rPr>
              <a:t>kompetensi</a:t>
            </a:r>
            <a:r>
              <a:rPr lang="en-US" sz="1600" dirty="0">
                <a:solidFill>
                  <a:schemeClr val="tx1"/>
                </a:solidFill>
                <a:latin typeface="Book Antiqua" pitchFamily="18" charset="0"/>
              </a:rPr>
              <a:t> </a:t>
            </a:r>
            <a:r>
              <a:rPr lang="en-US" sz="1600" dirty="0" err="1">
                <a:solidFill>
                  <a:schemeClr val="tx1"/>
                </a:solidFill>
                <a:latin typeface="Book Antiqua" pitchFamily="18" charset="0"/>
              </a:rPr>
              <a:t>jenjang</a:t>
            </a:r>
            <a:r>
              <a:rPr lang="en-US" sz="1600" dirty="0">
                <a:solidFill>
                  <a:schemeClr val="tx1"/>
                </a:solidFill>
                <a:latin typeface="Book Antiqua" pitchFamily="18" charset="0"/>
              </a:rPr>
              <a:t> </a:t>
            </a:r>
            <a:r>
              <a:rPr lang="en-US" sz="1600" dirty="0" err="1">
                <a:solidFill>
                  <a:schemeClr val="tx1"/>
                </a:solidFill>
                <a:latin typeface="Book Antiqua" pitchFamily="18" charset="0"/>
              </a:rPr>
              <a:t>karir</a:t>
            </a:r>
            <a:endParaRPr lang="en-US" sz="1600" dirty="0">
              <a:solidFill>
                <a:schemeClr val="tx1"/>
              </a:solidFill>
              <a:latin typeface="Book Antiqua" pitchFamily="18" charset="0"/>
            </a:endParaRPr>
          </a:p>
          <a:p>
            <a:pPr lvl="0"/>
            <a:endParaRPr lang="en-US" sz="1600" dirty="0">
              <a:solidFill>
                <a:schemeClr val="tx1"/>
              </a:solidFill>
              <a:latin typeface="Book Antiqua" pitchFamily="18" charset="0"/>
            </a:endParaRPr>
          </a:p>
          <a:p>
            <a:pPr lvl="0"/>
            <a:r>
              <a:rPr lang="en-US" sz="1600" dirty="0">
                <a:solidFill>
                  <a:schemeClr val="tx1"/>
                </a:solidFill>
                <a:latin typeface="Book Antiqua" pitchFamily="18" charset="0"/>
              </a:rPr>
              <a:t>Program </a:t>
            </a:r>
            <a:r>
              <a:rPr lang="en-US" sz="1600" dirty="0" err="1">
                <a:solidFill>
                  <a:schemeClr val="tx1"/>
                </a:solidFill>
                <a:latin typeface="Book Antiqua" pitchFamily="18" charset="0"/>
              </a:rPr>
              <a:t>studi</a:t>
            </a:r>
            <a:r>
              <a:rPr lang="en-US" sz="1600" dirty="0">
                <a:solidFill>
                  <a:schemeClr val="tx1"/>
                </a:solidFill>
                <a:latin typeface="Book Antiqua" pitchFamily="18" charset="0"/>
              </a:rPr>
              <a:t> banding </a:t>
            </a:r>
            <a:r>
              <a:rPr lang="en-US" sz="1600" dirty="0" err="1">
                <a:solidFill>
                  <a:schemeClr val="tx1"/>
                </a:solidFill>
                <a:latin typeface="Book Antiqua" pitchFamily="18" charset="0"/>
              </a:rPr>
              <a:t>secara</a:t>
            </a:r>
            <a:r>
              <a:rPr lang="en-US" sz="1600" dirty="0">
                <a:solidFill>
                  <a:schemeClr val="tx1"/>
                </a:solidFill>
                <a:latin typeface="Book Antiqua" pitchFamily="18" charset="0"/>
              </a:rPr>
              <a:t> </a:t>
            </a:r>
            <a:r>
              <a:rPr lang="en-US" sz="1600" dirty="0" err="1">
                <a:solidFill>
                  <a:schemeClr val="tx1"/>
                </a:solidFill>
                <a:latin typeface="Book Antiqua" pitchFamily="18" charset="0"/>
              </a:rPr>
              <a:t>rutin</a:t>
            </a:r>
            <a:endParaRPr lang="id-ID" sz="1600" dirty="0">
              <a:solidFill>
                <a:schemeClr val="tx1"/>
              </a:solidFill>
              <a:latin typeface="Book Antiqua" pitchFamily="18" charset="0"/>
            </a:endParaRPr>
          </a:p>
          <a:p>
            <a:pPr lvl="0"/>
            <a:endParaRPr lang="id-ID" sz="1600" dirty="0">
              <a:solidFill>
                <a:schemeClr val="tx1"/>
              </a:solidFill>
              <a:latin typeface="Book Antiqua" pitchFamily="18" charset="0"/>
            </a:endParaRPr>
          </a:p>
        </p:txBody>
      </p:sp>
      <p:sp>
        <p:nvSpPr>
          <p:cNvPr id="6" name="Rectangle 5"/>
          <p:cNvSpPr/>
          <p:nvPr/>
        </p:nvSpPr>
        <p:spPr>
          <a:xfrm>
            <a:off x="7086600" y="0"/>
            <a:ext cx="2057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a:t>
            </a:r>
            <a:r>
              <a:rPr lang="en-US" sz="1800" b="1" dirty="0">
                <a:solidFill>
                  <a:prstClr val="black"/>
                </a:solidFill>
                <a:latin typeface="Arial" pitchFamily="34" charset="0"/>
                <a:cs typeface="Arial" pitchFamily="34" charset="0"/>
              </a:rPr>
              <a:t>4</a:t>
            </a:r>
            <a:r>
              <a:rPr lang="id-ID" sz="1800" b="1" dirty="0">
                <a:solidFill>
                  <a:prstClr val="black"/>
                </a:solidFill>
                <a:latin typeface="Arial" pitchFamily="34" charset="0"/>
                <a:cs typeface="Arial" pitchFamily="34" charset="0"/>
              </a:rPr>
              <a:t>)</a:t>
            </a:r>
            <a:endParaRPr lang="en-US" sz="1800" b="1" dirty="0">
              <a:solidFill>
                <a:prstClr val="black"/>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Instrumen untuk mengukur kepuasan dosen, pustakawan, laboran, teknisi, dan tenaga administrasi, terhadap sistem pengelolaan sumber daya manusia, yang memiliki: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fi-FI" sz="1800" dirty="0">
                <a:solidFill>
                  <a:srgbClr val="000000"/>
                </a:solidFill>
                <a:latin typeface="Arial" pitchFamily="34" charset="0"/>
                <a:ea typeface="Times New Roman"/>
                <a:cs typeface="Arial" pitchFamily="34" charset="0"/>
              </a:rPr>
              <a:t>validitas,</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reliabilitas, dan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fi-FI" sz="1800" dirty="0">
                <a:solidFill>
                  <a:srgbClr val="000000"/>
                </a:solidFill>
                <a:latin typeface="Arial" pitchFamily="34" charset="0"/>
                <a:ea typeface="Times New Roman"/>
                <a:cs typeface="Arial" pitchFamily="34" charset="0"/>
              </a:rPr>
              <a:t>mudah digunakan</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a:t>
            </a:r>
            <a:r>
              <a:rPr lang="en-US" sz="1800" b="1" dirty="0">
                <a:solidFill>
                  <a:prstClr val="black"/>
                </a:solidFill>
                <a:latin typeface="Arial" pitchFamily="34" charset="0"/>
                <a:ea typeface="Times New Roman"/>
                <a:cs typeface="Arial" pitchFamily="34" charset="0"/>
              </a:rPr>
              <a:t>3</a:t>
            </a:r>
            <a:r>
              <a:rPr lang="id-ID" sz="1800" b="1" dirty="0">
                <a:solidFill>
                  <a:prstClr val="black"/>
                </a:solidFill>
                <a:latin typeface="Arial" pitchFamily="34" charset="0"/>
                <a:ea typeface="Times New Roman"/>
                <a:cs typeface="Arial" pitchFamily="34" charset="0"/>
              </a:rPr>
              <a:t>)</a:t>
            </a:r>
            <a:endParaRPr lang="en-US" sz="1800" b="1" dirty="0">
              <a:solidFill>
                <a:prstClr val="black"/>
              </a:solidFill>
              <a:latin typeface="Arial" pitchFamily="34" charset="0"/>
              <a:ea typeface="Times New Roman"/>
              <a:cs typeface="Arial" pitchFamily="34" charset="0"/>
            </a:endParaRPr>
          </a:p>
          <a:p>
            <a:pPr lvl="0">
              <a:spcBef>
                <a:spcPts val="0"/>
              </a:spcBef>
              <a:buClrTx/>
              <a:buSzTx/>
              <a:buNone/>
              <a:defRPr/>
            </a:pPr>
            <a:r>
              <a:rPr lang="en-US" sz="1800" b="1" dirty="0">
                <a:solidFill>
                  <a:prstClr val="black"/>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Instrumen untuk mengukur kepuasan dosen, pustakawan, laboran, teknisi, dan tenaga administrasi terhadap sistem pengelolaan sumber daya manusia, yang memiliki: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fi-FI" sz="1800" dirty="0">
                <a:solidFill>
                  <a:srgbClr val="000000"/>
                </a:solidFill>
                <a:latin typeface="Arial" pitchFamily="34" charset="0"/>
                <a:ea typeface="Times New Roman"/>
                <a:cs typeface="Arial" pitchFamily="34" charset="0"/>
              </a:rPr>
              <a:t>validitas,</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reliabilitas, </a:t>
            </a:r>
            <a:r>
              <a:rPr lang="fi-FI" sz="1800" i="1" dirty="0">
                <a:solidFill>
                  <a:srgbClr val="000000"/>
                </a:solidFill>
                <a:latin typeface="Arial" pitchFamily="34" charset="0"/>
                <a:ea typeface="Times New Roman"/>
                <a:cs typeface="Arial" pitchFamily="34" charset="0"/>
              </a:rPr>
              <a:t>tetapi tidak </a:t>
            </a:r>
            <a:r>
              <a:rPr lang="fi-FI" sz="1800" dirty="0">
                <a:solidFill>
                  <a:srgbClr val="000000"/>
                </a:solidFill>
                <a:latin typeface="Arial" pitchFamily="34" charset="0"/>
                <a:ea typeface="Times New Roman"/>
                <a:cs typeface="Arial" pitchFamily="34" charset="0"/>
              </a:rPr>
              <a:t>mudah digunakan</a:t>
            </a:r>
            <a:r>
              <a:rPr lang="id-ID" sz="1800" dirty="0">
                <a:solidFill>
                  <a:srgbClr val="000000"/>
                </a:solidFill>
                <a:latin typeface="Arial" pitchFamily="34" charset="0"/>
                <a:ea typeface="Times New Roman"/>
                <a:cs typeface="Arial" pitchFamily="34" charset="0"/>
              </a:rPr>
              <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4.6.1 </a:t>
            </a:r>
            <a:r>
              <a:rPr lang="nn-NO" sz="2000" b="1" dirty="0">
                <a:solidFill>
                  <a:schemeClr val="tx1"/>
                </a:solidFill>
                <a:latin typeface="Cambria" pitchFamily="18" charset="0"/>
              </a:rPr>
              <a:t>INSTRUMEN SURVEI KEPUASAN DOSEN, PUSTAKAWAN, LABORAN, TEKNISI, DAN TENAGA ADMINISTRASI  TERHADAP SISTEM PENGELOLAAN SUMBER DAYA MANUSIA</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a:spcBef>
                <a:spcPts val="0"/>
              </a:spcBef>
              <a:buNone/>
              <a:defRPr/>
            </a:pPr>
            <a:r>
              <a:rPr lang="en-US" sz="1800" dirty="0">
                <a:solidFill>
                  <a:srgbClr val="000000"/>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Instrumen untuk mengukur kepuasan dosen, pustakawan, laboran, teknisi, dan tenaga administrasi terhadap sistem pengelolaan sumber daya manusia, yang memiliki validitas, </a:t>
            </a:r>
            <a:r>
              <a:rPr lang="fi-FI" sz="1800" i="1" dirty="0">
                <a:solidFill>
                  <a:srgbClr val="000000"/>
                </a:solidFill>
                <a:latin typeface="Arial" pitchFamily="34" charset="0"/>
                <a:ea typeface="Times New Roman"/>
                <a:cs typeface="Arial" pitchFamily="34" charset="0"/>
              </a:rPr>
              <a:t>tetapi tidak ada</a:t>
            </a:r>
            <a:r>
              <a:rPr lang="fi-FI" sz="1800" dirty="0">
                <a:solidFill>
                  <a:srgbClr val="000000"/>
                </a:solidFill>
                <a:latin typeface="Arial" pitchFamily="34" charset="0"/>
                <a:ea typeface="Times New Roman"/>
                <a:cs typeface="Arial" pitchFamily="34" charset="0"/>
              </a:rPr>
              <a:t> bukti tentang reliabilitas, dan</a:t>
            </a:r>
            <a:r>
              <a:rPr lang="id-ID" sz="1800" dirty="0">
                <a:solidFill>
                  <a:srgbClr val="000000"/>
                </a:solidFill>
                <a:latin typeface="Arial" pitchFamily="34" charset="0"/>
                <a:ea typeface="Times New Roman"/>
                <a:cs typeface="Arial" pitchFamily="34" charset="0"/>
              </a:rPr>
              <a:t> </a:t>
            </a:r>
            <a:r>
              <a:rPr lang="fi-FI" sz="1800" i="1" dirty="0">
                <a:solidFill>
                  <a:srgbClr val="000000"/>
                </a:solidFill>
                <a:latin typeface="Arial" pitchFamily="34" charset="0"/>
                <a:ea typeface="Times New Roman"/>
                <a:cs typeface="Arial" pitchFamily="34" charset="0"/>
              </a:rPr>
              <a:t>tidak mudah</a:t>
            </a:r>
            <a:r>
              <a:rPr lang="fi-FI" sz="1800" dirty="0">
                <a:solidFill>
                  <a:srgbClr val="000000"/>
                </a:solidFill>
                <a:latin typeface="Arial" pitchFamily="34" charset="0"/>
                <a:ea typeface="Times New Roman"/>
                <a:cs typeface="Arial" pitchFamily="34" charset="0"/>
              </a:rPr>
              <a:t> digunakan</a:t>
            </a:r>
            <a:r>
              <a:rPr lang="id-ID" sz="1800" dirty="0">
                <a:solidFill>
                  <a:srgbClr val="000000"/>
                </a:solidFill>
                <a:latin typeface="Arial" pitchFamily="34" charset="0"/>
                <a:ea typeface="Times New Roman"/>
                <a:cs typeface="Arial" pitchFamily="34" charset="0"/>
              </a:rPr>
              <a:t>.</a:t>
            </a:r>
            <a:endParaRPr lang="id-ID" sz="1800" dirty="0">
              <a:solidFill>
                <a:prstClr val="black"/>
              </a:solidFill>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None/>
              <a:defRPr/>
            </a:pPr>
            <a:r>
              <a:rPr lang="fi-FI" sz="1800" dirty="0">
                <a:solidFill>
                  <a:srgbClr val="000000"/>
                </a:solidFill>
                <a:latin typeface="Arial" pitchFamily="34" charset="0"/>
                <a:ea typeface="Times New Roman"/>
                <a:cs typeface="Arial" pitchFamily="34" charset="0"/>
              </a:rPr>
              <a:t>	Tidak ada instrumen untuk mengukur kepuasan dosen, pustakawan, laboran, teknisi, dan tenaga administrasi, terhadap sistem pengelolaan sumber daya manusia</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4.6.1 </a:t>
            </a:r>
            <a:r>
              <a:rPr lang="nn-NO" sz="2000" b="1" dirty="0">
                <a:solidFill>
                  <a:schemeClr val="tx1"/>
                </a:solidFill>
                <a:latin typeface="Cambria" pitchFamily="18" charset="0"/>
              </a:rPr>
              <a:t>INSTRUMEN SURVEI KEPUASAN DOSEN, PUSTAKAWAN, LABORAN, TEKNISI, DAN TENAGA ADMINISTRASI  TERHADAP SISTEM PENGELOLAAN SUMBER DAYA MANUSIA</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086600" y="0"/>
            <a:ext cx="2057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(4)</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Hasil survei kepuasan dosen, pustakawan, laboran, teknisi, dan tenaga administrasi terhadap sistem pengelolaan sumber-daya manusia yang: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jelas,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komprehensif,</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mudah diakses oleh pemangku kepentingan.</a:t>
            </a:r>
            <a:endParaRPr lang="id-ID" sz="1800" dirty="0">
              <a:latin typeface="Arial" pitchFamily="34" charset="0"/>
              <a:cs typeface="Arial" pitchFamily="34" charset="0"/>
            </a:endParaRPr>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(3)</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Hasil survei kepuasan dosen, pustakawan, laboran, teknisi, dan tenaga administrasi terhadap sistem pengelolaan sumber-daya manusia yang:</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Calibri"/>
                <a:cs typeface="Arial" pitchFamily="34" charset="0"/>
              </a:rPr>
              <a:t>	</a:t>
            </a:r>
            <a:r>
              <a:rPr lang="id-ID" sz="1800" dirty="0">
                <a:solidFill>
                  <a:srgbClr val="000000"/>
                </a:solidFill>
                <a:latin typeface="Arial" pitchFamily="34" charset="0"/>
                <a:ea typeface="Times New Roman"/>
                <a:cs typeface="Arial" pitchFamily="34" charset="0"/>
              </a:rPr>
              <a:t>(1)   jelas,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komprehensif,</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a:t>
            </a:r>
            <a:r>
              <a:rPr lang="id-ID" sz="1800" i="1" dirty="0">
                <a:latin typeface="Arial" pitchFamily="34" charset="0"/>
                <a:cs typeface="Arial" pitchFamily="34" charset="0"/>
              </a:rPr>
              <a:t>tetapi tidak</a:t>
            </a:r>
            <a:r>
              <a:rPr lang="id-ID" sz="1800" dirty="0">
                <a:latin typeface="Arial" pitchFamily="34" charset="0"/>
                <a:cs typeface="Arial" pitchFamily="34" charset="0"/>
              </a:rPr>
              <a:t> mudah diakses oleh pemangku kepentingan.</a:t>
            </a: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4.6.2 PELAKSANAAN SURVEI KEPUASAN DOSEN, PUSTAKAWAN, LABORAN, TEKNISI, TENAGA ADMINISTRASI, DAN TENAGA PENDUKUNG TERHADAP SISTEM PENGELOLAAN SUMBER DAYA MANUSIA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a:spcBef>
                <a:spcPts val="0"/>
              </a:spcBef>
              <a:buNone/>
              <a:defRPr/>
            </a:pPr>
            <a:r>
              <a:rPr lang="en-US" sz="1800" dirty="0">
                <a:solidFill>
                  <a:srgbClr val="000000"/>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Hasil survei kepuasan dosen, pustakawan, laboran, teknisi, dan tenaga administrasi terhadap sistem pengelolaan sumber-daya manusia yang</a:t>
            </a:r>
            <a:r>
              <a:rPr lang="id-ID" sz="1800" dirty="0">
                <a:solidFill>
                  <a:srgbClr val="000000"/>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jelas, </a:t>
            </a:r>
            <a:r>
              <a:rPr lang="fi-FI" sz="1800" i="1" dirty="0">
                <a:solidFill>
                  <a:srgbClr val="000000"/>
                </a:solidFill>
                <a:latin typeface="Arial" pitchFamily="34" charset="0"/>
                <a:ea typeface="Times New Roman"/>
                <a:cs typeface="Arial" pitchFamily="34" charset="0"/>
              </a:rPr>
              <a:t>tetapi tidak</a:t>
            </a:r>
            <a:r>
              <a:rPr lang="fi-FI" sz="1800" dirty="0">
                <a:solidFill>
                  <a:srgbClr val="000000"/>
                </a:solidFill>
                <a:latin typeface="Arial" pitchFamily="34" charset="0"/>
                <a:ea typeface="Times New Roman"/>
                <a:cs typeface="Arial" pitchFamily="34" charset="0"/>
              </a:rPr>
              <a:t> komprehensif dan</a:t>
            </a:r>
            <a:r>
              <a:rPr lang="id-ID" sz="1800" dirty="0">
                <a:solidFill>
                  <a:srgbClr val="000000"/>
                </a:solidFill>
                <a:latin typeface="Arial" pitchFamily="34" charset="0"/>
                <a:ea typeface="Times New Roman"/>
                <a:cs typeface="Arial" pitchFamily="34" charset="0"/>
              </a:rPr>
              <a:t> </a:t>
            </a:r>
            <a:r>
              <a:rPr lang="fi-FI" sz="1800" i="1" dirty="0">
                <a:solidFill>
                  <a:srgbClr val="000000"/>
                </a:solidFill>
                <a:latin typeface="Arial" pitchFamily="34" charset="0"/>
                <a:ea typeface="Times New Roman"/>
                <a:cs typeface="Arial" pitchFamily="34" charset="0"/>
              </a:rPr>
              <a:t>tidak</a:t>
            </a:r>
            <a:r>
              <a:rPr lang="fi-FI" sz="1800" dirty="0">
                <a:solidFill>
                  <a:srgbClr val="000000"/>
                </a:solidFill>
                <a:latin typeface="Arial" pitchFamily="34" charset="0"/>
                <a:ea typeface="Times New Roman"/>
                <a:cs typeface="Arial" pitchFamily="34" charset="0"/>
              </a:rPr>
              <a:t> mudah diakses oleh pemangku kepentingan</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None/>
              <a:defRPr/>
            </a:pPr>
            <a:r>
              <a:rPr lang="fi-FI" sz="1800" dirty="0">
                <a:solidFill>
                  <a:srgbClr val="000000"/>
                </a:solidFill>
                <a:latin typeface="Arial" pitchFamily="34" charset="0"/>
                <a:ea typeface="Times New Roman"/>
                <a:cs typeface="Arial" pitchFamily="34" charset="0"/>
              </a:rPr>
              <a:t>	Tidak ada hasil survei kepuasan dosen, pustakawan, laboran, teknisi, dan tenaga administrasi terhadap sistem pengelolaan sumber daya manusia</a:t>
            </a:r>
            <a:r>
              <a:rPr lang="id-ID" sz="1800" dirty="0">
                <a:solidFill>
                  <a:srgbClr val="000000"/>
                </a:solidFill>
                <a:latin typeface="Arial" pitchFamily="34" charset="0"/>
                <a:ea typeface="Times New Roman"/>
                <a:cs typeface="Arial" pitchFamily="34" charset="0"/>
              </a:rPr>
              <a:t>.</a:t>
            </a:r>
            <a:endParaRPr lang="id-ID" sz="1800" dirty="0">
              <a:latin typeface="Arial" pitchFamily="34" charset="0"/>
              <a:ea typeface="Times New Roman"/>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4.6.2 PELAKSANAAN SURVEI KEPUASAN DOSEN, PUSTAKAWAN, LABORAN, TEKNISI, TENAGA ADMINISTRASI, DAN TENAGA PENDUKUNG TERHADAP SISTEM PENGELOLAAN SUMBER DAYA MANUSIA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610600" cy="5105400"/>
          </a:xfrm>
        </p:spPr>
        <p:txBody>
          <a:bodyPr>
            <a:noAutofit/>
          </a:bodyPr>
          <a:lstStyle/>
          <a:p>
            <a:pPr>
              <a:buNone/>
            </a:pPr>
            <a:r>
              <a:rPr lang="id-ID" sz="3200" b="1" dirty="0"/>
              <a:t>1.  </a:t>
            </a:r>
            <a:r>
              <a:rPr lang="id-ID" sz="3200" dirty="0"/>
              <a:t>Standar ini merupakan acuan keunggulan mutu sumber daya manusia, serta bagaimana seharusnya perguruan tinggi memperlakukan  dan memberikan layanan kepada sumber daya manusia. Sumber daya manusia perguruan tinggi adalah dosen dan tenaga kependidikan yang mencakup pustakawan, laboran, teknisi, dan tenaga administrasi yang bertanggung jawab atas pencapaian sasaran mutu keseluruhan program tridarma perguruan tinggi. </a:t>
            </a:r>
          </a:p>
          <a:p>
            <a:pPr>
              <a:buNone/>
            </a:pPr>
            <a:endParaRPr lang="id-ID" sz="3200" dirty="0"/>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4 :</a:t>
            </a:r>
          </a:p>
          <a:p>
            <a:pPr algn="ctr"/>
            <a:r>
              <a:rPr lang="id-ID" sz="2400" b="1" dirty="0"/>
              <a:t>Sumber  Daya Manusia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(4)</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Pemanfaatan hasil survei dalam perbaikan yang berkelanjutan untuk mutu: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pengelolaan sumber daya manusia,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instrumen pengukuran kepuasan dosen, pustakawan, laboran, teknisi, tenaga administrasi, dan tenaga pendukung,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(3)   </a:t>
            </a:r>
            <a:r>
              <a:rPr lang="id-ID" sz="1800" dirty="0">
                <a:solidFill>
                  <a:srgbClr val="000000"/>
                </a:solidFill>
                <a:latin typeface="Arial" pitchFamily="34" charset="0"/>
                <a:ea typeface="Times New Roman"/>
                <a:cs typeface="Arial" pitchFamily="34" charset="0"/>
              </a:rPr>
              <a:t>analisis hasil survei kepuasan dosen, pustakawan, laboran, teknisi, tenaga administrasi, dan tenaga pendukung</a:t>
            </a: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(3)</a:t>
            </a:r>
          </a:p>
          <a:p>
            <a:pPr lvl="0">
              <a:spcBef>
                <a:spcPts val="0"/>
              </a:spcBef>
              <a:buClrTx/>
              <a:buSzTx/>
              <a:buNone/>
              <a:defRPr/>
            </a:pPr>
            <a:r>
              <a:rPr lang="id-ID" sz="1800" b="1" dirty="0">
                <a:solidFill>
                  <a:prstClr val="black"/>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Pemanfaatan hasil survei dalam perbaikan yang berkelanjutan untuk mutu dua dari tiga aspek berikut.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pengelolaan sumber daya manusia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instrumen untuk mengukur kepuasan dosen, pustakawan, laboran, teknisi, dan tenaga administrasi</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(3)   </a:t>
            </a:r>
            <a:r>
              <a:rPr lang="id-ID" sz="1800" dirty="0">
                <a:solidFill>
                  <a:srgbClr val="000000"/>
                </a:solidFill>
                <a:latin typeface="Arial" pitchFamily="34" charset="0"/>
                <a:ea typeface="Times New Roman"/>
                <a:cs typeface="Arial" pitchFamily="34" charset="0"/>
              </a:rPr>
              <a:t>analisis hasil survei kepuasan dosen, pustakawan, laboran, teknisi, tenaga administrasi, dan tenaga pendukung</a:t>
            </a:r>
          </a:p>
          <a:p>
            <a:pPr lvl="0">
              <a:spcBef>
                <a:spcPts val="0"/>
              </a:spcBef>
              <a:buClrTx/>
              <a:buSzTx/>
              <a:buNone/>
              <a:defRPr/>
            </a:pPr>
            <a:endParaRPr lang="id-ID" sz="1800" dirty="0">
              <a:solidFill>
                <a:srgbClr val="000000"/>
              </a:solidFill>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4.6.3 PEMANFAATAN HASIL SURVEI KEPUASAN DOSEN, PUSTAKAWAN, LABORAN, TEKNISI, DAN TENAGA ADMINISTRASI TERHADAP SISTEM PENGELOLAAN SUMBER DAYA MANUSIA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fi-FI" sz="1800" dirty="0">
                <a:solidFill>
                  <a:srgbClr val="000000"/>
                </a:solidFill>
                <a:latin typeface="Arial" pitchFamily="34" charset="0"/>
                <a:ea typeface="Times New Roman"/>
                <a:cs typeface="Arial" pitchFamily="34" charset="0"/>
              </a:rPr>
              <a:t>	Pemanfaatan hasil survei dalam perbaikan yang berkelanjutan untuk mutu satu dari tiga aspek berikut.</a:t>
            </a:r>
          </a:p>
          <a:p>
            <a:pPr lvl="0">
              <a:spcBef>
                <a:spcPts val="0"/>
              </a:spcBef>
              <a:buClrTx/>
              <a:buSzTx/>
              <a:buNone/>
              <a:defRPr/>
            </a:pPr>
            <a:r>
              <a:rPr lang="fi-FI" sz="1800" dirty="0">
                <a:solidFill>
                  <a:srgbClr val="000000"/>
                </a:solidFill>
                <a:latin typeface="Arial" pitchFamily="34" charset="0"/>
                <a:ea typeface="Times New Roman"/>
                <a:cs typeface="Arial" pitchFamily="34" charset="0"/>
              </a:rPr>
              <a:t>	(1)   pengelolaan sumber daya manusia,</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instrumen untuk mengukur kepuasan dosen, pustakawan, laboran, teknisi, dan tenaga administrasi </a:t>
            </a:r>
            <a:r>
              <a:rPr lang="en-US" sz="1800" dirty="0">
                <a:solidFill>
                  <a:srgbClr val="000000"/>
                </a:solidFill>
                <a:latin typeface="Arial" pitchFamily="34" charset="0"/>
                <a:ea typeface="Times New Roman"/>
                <a:cs typeface="Arial" pitchFamily="34" charset="0"/>
              </a:rPr>
              <a:t>\</a:t>
            </a:r>
          </a:p>
          <a:p>
            <a:pPr lvl="0">
              <a:spcBef>
                <a:spcPts val="0"/>
              </a:spcBef>
              <a:buClrTx/>
              <a:buSzTx/>
              <a:buNone/>
              <a:defRPr/>
            </a:pPr>
            <a:r>
              <a:rPr lang="en-US" sz="1800">
                <a:solidFill>
                  <a:srgbClr val="000000"/>
                </a:solidFill>
                <a:latin typeface="Arial" pitchFamily="34" charset="0"/>
                <a:ea typeface="Times New Roman"/>
                <a:cs typeface="Arial" pitchFamily="34" charset="0"/>
              </a:rPr>
              <a:t>	(3)   </a:t>
            </a:r>
            <a:r>
              <a:rPr lang="fi-FI" sz="1800">
                <a:solidFill>
                  <a:srgbClr val="000000"/>
                </a:solidFill>
                <a:latin typeface="Arial" pitchFamily="34" charset="0"/>
                <a:ea typeface="Times New Roman"/>
                <a:cs typeface="Arial" pitchFamily="34" charset="0"/>
              </a:rPr>
              <a:t>analisis </a:t>
            </a:r>
            <a:r>
              <a:rPr lang="fi-FI" sz="1800" dirty="0">
                <a:solidFill>
                  <a:srgbClr val="000000"/>
                </a:solidFill>
                <a:latin typeface="Arial" pitchFamily="34" charset="0"/>
                <a:ea typeface="Times New Roman"/>
                <a:cs typeface="Arial" pitchFamily="34" charset="0"/>
              </a:rPr>
              <a:t>hasil survei kepuasan dosen, pustakawan, laboran, teknisi, tenaga administrasi, dan tenaga pendukung,</a:t>
            </a:r>
            <a:endParaRPr lang="en-US" sz="1800" dirty="0">
              <a:latin typeface="Arial" pitchFamily="34" charset="0"/>
              <a:cs typeface="Arial" pitchFamily="34" charset="0"/>
            </a:endParaRPr>
          </a:p>
          <a:p>
            <a:pPr lvl="0">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None/>
              <a:defRPr/>
            </a:pPr>
            <a:r>
              <a:rPr lang="en-US" sz="1800" dirty="0">
                <a:solidFill>
                  <a:srgbClr val="000000"/>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Tidak ada pemanfaatan hasil survei</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en-US" sz="1800" dirty="0">
              <a:latin typeface="Arial" pitchFamily="34" charset="0"/>
              <a:cs typeface="Arial" pitchFamily="34" charset="0"/>
            </a:endParaRPr>
          </a:p>
          <a:p>
            <a:pPr>
              <a:buNone/>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4.6.3 PEMANFAATAN HASIL SURVEI KEPUASAN DOSEN, PUSTAKAWAN, LABORAN, TEKNISI, DAN TENAGA ADMINISTRASI TERHADAP SISTEM PENGELOLAAN SUMBER DAYA MANUSIA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10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371600"/>
            <a:ext cx="8763000" cy="4724400"/>
          </a:xfrm>
        </p:spPr>
        <p:txBody>
          <a:bodyPr>
            <a:noAutofit/>
          </a:bodyPr>
          <a:lstStyle/>
          <a:p>
            <a:pPr lvl="0">
              <a:buNone/>
            </a:pPr>
            <a:r>
              <a:rPr lang="id-ID" b="1" dirty="0"/>
              <a:t>1. S</a:t>
            </a:r>
            <a:r>
              <a:rPr lang="nb-NO" b="1" dirty="0"/>
              <a:t>istem pengelolaan sumber daya manusia yang lengkap.</a:t>
            </a:r>
            <a:endParaRPr lang="id-ID" b="1" dirty="0"/>
          </a:p>
          <a:p>
            <a:pPr lvl="0">
              <a:buNone/>
            </a:pPr>
            <a:r>
              <a:rPr lang="id-ID" b="1" dirty="0"/>
              <a:t>2. Sistem monitoring dan evaluasi, serta rekam jejak kinerja akademik dosen dan kinerja tenaga kependidikan. </a:t>
            </a:r>
          </a:p>
          <a:p>
            <a:pPr lvl="0">
              <a:buNone/>
            </a:pPr>
            <a:r>
              <a:rPr lang="id-ID" b="1" dirty="0"/>
              <a:t>3. Pelaksanaan monitoring dan evaluasi, serta rekam jejak kinerja akademik dosen dan kinerja tenaga kependidikan.</a:t>
            </a:r>
          </a:p>
          <a:p>
            <a:pPr lvl="0">
              <a:buNone/>
            </a:pPr>
            <a:r>
              <a:rPr lang="id-ID" b="1" dirty="0"/>
              <a:t>4. Jumlah dosen tetap.</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accent3">
                    <a:lumMod val="20000"/>
                    <a:lumOff val="80000"/>
                  </a:schemeClr>
                </a:solidFill>
                <a:effectLst/>
                <a:uLnTx/>
                <a:uFillTx/>
                <a:latin typeface="Arial Narrow" pitchFamily="34" charset="0"/>
                <a:ea typeface="+mj-ea"/>
                <a:cs typeface="Aharoni" pitchFamily="2" charset="-79"/>
              </a:rPr>
              <a:t>BUKTI YANG DIPERSIAPKAN DALAM  PENILAIAN  </a:t>
            </a:r>
            <a:r>
              <a:rPr lang="id-ID" sz="2400" b="1" dirty="0">
                <a:solidFill>
                  <a:schemeClr val="accent3">
                    <a:lumMod val="20000"/>
                    <a:lumOff val="80000"/>
                  </a:schemeClr>
                </a:solidFill>
                <a:latin typeface="Arial Narrow" pitchFamily="34" charset="0"/>
                <a:cs typeface="Aharoni" pitchFamily="2" charset="-79"/>
              </a:rPr>
              <a:t>STANDAR 4 :</a:t>
            </a:r>
          </a:p>
          <a:p>
            <a:pPr algn="ctr"/>
            <a:r>
              <a:rPr lang="id-ID" sz="2400" b="1" dirty="0">
                <a:solidFill>
                  <a:schemeClr val="accent3">
                    <a:lumMod val="20000"/>
                    <a:lumOff val="80000"/>
                  </a:schemeClr>
                </a:solidFill>
              </a:rPr>
              <a:t>Sumber  Daya Manusia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0"/>
            <a:ext cx="8686800" cy="4724400"/>
          </a:xfrm>
        </p:spPr>
        <p:txBody>
          <a:bodyPr>
            <a:noAutofit/>
          </a:bodyPr>
          <a:lstStyle/>
          <a:p>
            <a:pPr lvl="0">
              <a:buNone/>
            </a:pPr>
            <a:r>
              <a:rPr lang="id-ID" sz="3600" b="1" dirty="0"/>
              <a:t>5. Pendidikan d</a:t>
            </a:r>
            <a:r>
              <a:rPr lang="nb-NO" sz="3600" b="1" dirty="0"/>
              <a:t>osen teta</a:t>
            </a:r>
            <a:r>
              <a:rPr lang="id-ID" sz="3600" b="1" dirty="0"/>
              <a:t>p.</a:t>
            </a:r>
          </a:p>
          <a:p>
            <a:pPr lvl="0">
              <a:buNone/>
            </a:pPr>
            <a:r>
              <a:rPr lang="id-ID" sz="3600" b="1" dirty="0"/>
              <a:t>6. Dosen tetap dengan jabatan guru besar di universitas, institut dan sekolah tinggi, dan lektor kepala untuk politeknik dan akademi, jumlah lektor kepala.</a:t>
            </a:r>
          </a:p>
          <a:p>
            <a:pPr lvl="0">
              <a:buNone/>
            </a:pPr>
            <a:r>
              <a:rPr lang="id-ID" sz="3600" b="1" dirty="0"/>
              <a:t>7. Jumlah dosen yang mengikuti tugas belajar.</a:t>
            </a:r>
          </a:p>
          <a:p>
            <a:pPr lvl="0">
              <a:buNone/>
            </a:pPr>
            <a:r>
              <a:rPr lang="id-ID" sz="3600" b="1" dirty="0"/>
              <a:t>8. Jumlah dosen tidak tetap.</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accent3">
                    <a:lumMod val="20000"/>
                    <a:lumOff val="80000"/>
                  </a:schemeClr>
                </a:solidFill>
                <a:effectLst/>
                <a:uLnTx/>
                <a:uFillTx/>
                <a:latin typeface="Arial Narrow" pitchFamily="34" charset="0"/>
                <a:ea typeface="+mj-ea"/>
                <a:cs typeface="Aharoni" pitchFamily="2" charset="-79"/>
              </a:rPr>
              <a:t>BUKTI YANG DIPERSIAPKAN DALAM  PENILAIAN  </a:t>
            </a:r>
            <a:r>
              <a:rPr lang="id-ID" sz="2400" b="1" dirty="0">
                <a:solidFill>
                  <a:schemeClr val="accent3">
                    <a:lumMod val="20000"/>
                    <a:lumOff val="80000"/>
                  </a:schemeClr>
                </a:solidFill>
                <a:latin typeface="Arial Narrow" pitchFamily="34" charset="0"/>
                <a:cs typeface="Aharoni" pitchFamily="2" charset="-79"/>
              </a:rPr>
              <a:t>STANDAR 4 :</a:t>
            </a:r>
          </a:p>
          <a:p>
            <a:pPr algn="ctr"/>
            <a:r>
              <a:rPr lang="id-ID" sz="2400" b="1" dirty="0">
                <a:solidFill>
                  <a:schemeClr val="accent3">
                    <a:lumMod val="20000"/>
                    <a:lumOff val="80000"/>
                  </a:schemeClr>
                </a:solidFill>
              </a:rPr>
              <a:t>Sumber  Daya Manusia</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371600"/>
            <a:ext cx="8839200" cy="4724400"/>
          </a:xfrm>
        </p:spPr>
        <p:txBody>
          <a:bodyPr>
            <a:noAutofit/>
          </a:bodyPr>
          <a:lstStyle/>
          <a:p>
            <a:pPr lvl="0">
              <a:buNone/>
            </a:pPr>
            <a:r>
              <a:rPr lang="id-ID" sz="4000" b="1" dirty="0"/>
              <a:t>9. Jumlah dan kualifikasi tenaga kependidikan (pustakawan, laboran, teknisi, operator, programer, administrasi, dll).</a:t>
            </a:r>
          </a:p>
          <a:p>
            <a:pPr lvl="0">
              <a:buNone/>
            </a:pPr>
            <a:r>
              <a:rPr lang="id-ID" sz="4000" b="1" dirty="0"/>
              <a:t>10. S</a:t>
            </a:r>
            <a:r>
              <a:rPr lang="nb-NO" sz="4000" b="1" dirty="0"/>
              <a:t>ertifikat kompetensi bagi teknisi, laboran, analis, dan</a:t>
            </a:r>
            <a:r>
              <a:rPr lang="id-ID" sz="4000" b="1" dirty="0"/>
              <a:t> pustakawan.</a:t>
            </a:r>
          </a:p>
          <a:p>
            <a:pPr lvl="0">
              <a:buNone/>
            </a:pPr>
            <a:r>
              <a:rPr lang="id-ID" sz="4000" b="1" dirty="0"/>
              <a:t>11. Upaya peningkatan kualifikasi dan kompetensi tenaga kependidikan.</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accent3">
                    <a:lumMod val="20000"/>
                    <a:lumOff val="80000"/>
                  </a:schemeClr>
                </a:solidFill>
                <a:effectLst/>
                <a:uLnTx/>
                <a:uFillTx/>
                <a:latin typeface="Arial Narrow" pitchFamily="34" charset="0"/>
                <a:ea typeface="+mj-ea"/>
                <a:cs typeface="Aharoni" pitchFamily="2" charset="-79"/>
              </a:rPr>
              <a:t>BUKTI YANG DIPERSIAPKAN DALAM  PENILAIAN  </a:t>
            </a:r>
            <a:r>
              <a:rPr lang="id-ID" sz="2400" b="1" dirty="0">
                <a:solidFill>
                  <a:schemeClr val="accent3">
                    <a:lumMod val="20000"/>
                    <a:lumOff val="80000"/>
                  </a:schemeClr>
                </a:solidFill>
                <a:latin typeface="Arial Narrow" pitchFamily="34" charset="0"/>
                <a:cs typeface="Aharoni" pitchFamily="2" charset="-79"/>
              </a:rPr>
              <a:t>STANDAR 4 :</a:t>
            </a:r>
          </a:p>
          <a:p>
            <a:pPr algn="ctr"/>
            <a:r>
              <a:rPr lang="id-ID" sz="2400" b="1" dirty="0">
                <a:solidFill>
                  <a:schemeClr val="accent3">
                    <a:lumMod val="20000"/>
                    <a:lumOff val="80000"/>
                  </a:schemeClr>
                </a:solidFill>
              </a:rPr>
              <a:t>Sumber  Daya Manusia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371600"/>
            <a:ext cx="8839200" cy="4724400"/>
          </a:xfrm>
        </p:spPr>
        <p:txBody>
          <a:bodyPr>
            <a:noAutofit/>
          </a:bodyPr>
          <a:lstStyle/>
          <a:p>
            <a:pPr lvl="0">
              <a:buNone/>
            </a:pPr>
            <a:r>
              <a:rPr lang="id-ID" sz="3600" b="1" dirty="0"/>
              <a:t>12. Instrumen survei kepuasan dosen dan tenaga kependidikan terhadap sistem pengelolaan sumber daya manusia</a:t>
            </a:r>
          </a:p>
          <a:p>
            <a:pPr lvl="0">
              <a:buNone/>
            </a:pPr>
            <a:r>
              <a:rPr lang="id-ID" sz="3600" b="1" dirty="0"/>
              <a:t>13. Pelaksanaan survei kepuasan dosen dan tenaga kependidikan terhadap sistem pengelolaan sumber daya manusia.</a:t>
            </a:r>
          </a:p>
          <a:p>
            <a:pPr lvl="0">
              <a:buNone/>
            </a:pPr>
            <a:r>
              <a:rPr lang="id-ID" sz="3600" b="1" dirty="0"/>
              <a:t>14. Pemanfaatan hasil survei kepuasan dosen dan tenaga kependidikan terhadap sistem pengelolaan sumber daya manusia.</a:t>
            </a:r>
          </a:p>
          <a:p>
            <a:pPr>
              <a:buNone/>
            </a:pPr>
            <a:endParaRPr lang="id-ID" sz="3600" b="1" dirty="0"/>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accent3">
                    <a:lumMod val="20000"/>
                    <a:lumOff val="80000"/>
                  </a:schemeClr>
                </a:solidFill>
                <a:effectLst/>
                <a:uLnTx/>
                <a:uFillTx/>
                <a:latin typeface="Arial Narrow" pitchFamily="34" charset="0"/>
                <a:ea typeface="+mj-ea"/>
                <a:cs typeface="Aharoni" pitchFamily="2" charset="-79"/>
              </a:rPr>
              <a:t>BUKTI YANG DIPERSIAPKAN DALAM  PENILAIAN  </a:t>
            </a:r>
            <a:r>
              <a:rPr lang="id-ID" sz="2400" b="1" dirty="0">
                <a:solidFill>
                  <a:schemeClr val="accent3">
                    <a:lumMod val="20000"/>
                    <a:lumOff val="80000"/>
                  </a:schemeClr>
                </a:solidFill>
                <a:latin typeface="Arial Narrow" pitchFamily="34" charset="0"/>
                <a:cs typeface="Aharoni" pitchFamily="2" charset="-79"/>
              </a:rPr>
              <a:t>STANDAR 4 :</a:t>
            </a:r>
          </a:p>
          <a:p>
            <a:pPr algn="ctr"/>
            <a:r>
              <a:rPr lang="id-ID" sz="2400" b="1" dirty="0">
                <a:solidFill>
                  <a:schemeClr val="accent3">
                    <a:lumMod val="20000"/>
                    <a:lumOff val="80000"/>
                  </a:schemeClr>
                </a:solidFill>
              </a:rPr>
              <a:t>Sumber  Daya Manusia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399" y="1066799"/>
          <a:ext cx="8153402" cy="5137266"/>
        </p:xfrm>
        <a:graphic>
          <a:graphicData uri="http://schemas.openxmlformats.org/drawingml/2006/table">
            <a:tbl>
              <a:tblPr/>
              <a:tblGrid>
                <a:gridCol w="537979">
                  <a:extLst>
                    <a:ext uri="{9D8B030D-6E8A-4147-A177-3AD203B41FA5}">
                      <a16:colId xmlns:a16="http://schemas.microsoft.com/office/drawing/2014/main" val="20000"/>
                    </a:ext>
                  </a:extLst>
                </a:gridCol>
                <a:gridCol w="1202993">
                  <a:extLst>
                    <a:ext uri="{9D8B030D-6E8A-4147-A177-3AD203B41FA5}">
                      <a16:colId xmlns:a16="http://schemas.microsoft.com/office/drawing/2014/main" val="20001"/>
                    </a:ext>
                  </a:extLst>
                </a:gridCol>
                <a:gridCol w="6412430">
                  <a:extLst>
                    <a:ext uri="{9D8B030D-6E8A-4147-A177-3AD203B41FA5}">
                      <a16:colId xmlns:a16="http://schemas.microsoft.com/office/drawing/2014/main" val="20002"/>
                    </a:ext>
                  </a:extLst>
                </a:gridCol>
              </a:tblGrid>
              <a:tr h="436418">
                <a:tc>
                  <a:txBody>
                    <a:bodyPr/>
                    <a:lstStyle/>
                    <a:p>
                      <a:pPr algn="ctr">
                        <a:spcAft>
                          <a:spcPts val="0"/>
                        </a:spcAft>
                      </a:pPr>
                      <a:r>
                        <a:rPr lang="id-ID" sz="1800" b="1" dirty="0">
                          <a:latin typeface="Arial"/>
                          <a:ea typeface="Times New Roman"/>
                          <a:cs typeface="Times New Roman"/>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sistem pengelolaan sumberdaya manusia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72837">
                <a:tc>
                  <a:txBody>
                    <a:bodyPr/>
                    <a:lstStyle/>
                    <a:p>
                      <a:pPr algn="ctr">
                        <a:spcAft>
                          <a:spcPts val="0"/>
                        </a:spcAft>
                      </a:pPr>
                      <a:r>
                        <a:rPr lang="id-ID" sz="1800" b="1">
                          <a:latin typeface="Arial"/>
                          <a:ea typeface="Times New Roman"/>
                          <a:cs typeface="Times New Roman"/>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sistem monitoring dan evaluasi serta rekam jejak kinerja sumberdaya manusia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72837">
                <a:tc>
                  <a:txBody>
                    <a:bodyPr/>
                    <a:lstStyle/>
                    <a:p>
                      <a:pPr algn="ctr">
                        <a:spcAft>
                          <a:spcPts val="0"/>
                        </a:spcAft>
                      </a:pPr>
                      <a:r>
                        <a:rPr lang="id-ID" sz="1800" b="1">
                          <a:latin typeface="Arial"/>
                          <a:ea typeface="Times New Roman"/>
                          <a:cs typeface="Times New Roman"/>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dirty="0">
                          <a:latin typeface="Arial"/>
                          <a:ea typeface="Times New Roman"/>
                          <a:cs typeface="Times New Roman"/>
                        </a:rPr>
                        <a:t>Dokumen hasil monitoring dan evaluasi serta rekam jejak kinerja sumberdaya manusia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6418">
                <a:tc>
                  <a:txBody>
                    <a:bodyPr/>
                    <a:lstStyle/>
                    <a:p>
                      <a:pPr algn="ctr">
                        <a:spcAft>
                          <a:spcPts val="0"/>
                        </a:spcAft>
                      </a:pPr>
                      <a:r>
                        <a:rPr lang="id-ID" sz="1800" b="1">
                          <a:latin typeface="Arial"/>
                          <a:ea typeface="Times New Roman"/>
                          <a:cs typeface="Times New Roman"/>
                        </a:rPr>
                        <a:t>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nb-NO" sz="1800" b="1">
                          <a:latin typeface="Arial"/>
                          <a:ea typeface="Times New Roman"/>
                          <a:cs typeface="Times New Roman"/>
                        </a:rPr>
                        <a:t>Fotokopi ijazah </a:t>
                      </a:r>
                      <a:r>
                        <a:rPr lang="id-ID" sz="1800" b="1">
                          <a:latin typeface="Arial"/>
                          <a:ea typeface="Times New Roman"/>
                          <a:cs typeface="Times New Roman"/>
                        </a:rPr>
                        <a:t>terakhir </a:t>
                      </a:r>
                      <a:r>
                        <a:rPr lang="nb-NO" sz="1800" b="1">
                          <a:latin typeface="Arial"/>
                          <a:ea typeface="Times New Roman"/>
                          <a:cs typeface="Times New Roman"/>
                        </a:rPr>
                        <a:t>dan sertifikat pendidik dosen tetap</a:t>
                      </a:r>
                      <a:endParaRPr lang="id-ID" sz="1800" b="1">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6418">
                <a:tc>
                  <a:txBody>
                    <a:bodyPr/>
                    <a:lstStyle/>
                    <a:p>
                      <a:pPr algn="ctr">
                        <a:spcAft>
                          <a:spcPts val="0"/>
                        </a:spcAft>
                      </a:pPr>
                      <a:r>
                        <a:rPr lang="id-ID" sz="1800" b="1">
                          <a:latin typeface="Arial"/>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nb-NO" sz="1800" b="1">
                          <a:latin typeface="Arial"/>
                          <a:ea typeface="Times New Roman"/>
                          <a:cs typeface="Times New Roman"/>
                        </a:rPr>
                        <a:t>Fotokopi ijazah dan sertifikat pendidik dosen tidak tetap</a:t>
                      </a:r>
                      <a:endParaRPr lang="id-ID" sz="1800" b="1">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36418">
                <a:tc>
                  <a:txBody>
                    <a:bodyPr/>
                    <a:lstStyle/>
                    <a:p>
                      <a:pPr algn="ctr">
                        <a:spcAft>
                          <a:spcPts val="0"/>
                        </a:spcAft>
                      </a:pPr>
                      <a:r>
                        <a:rPr lang="id-ID" sz="1800" b="1">
                          <a:latin typeface="Arial"/>
                          <a:ea typeface="Times New Roman"/>
                          <a:cs typeface="Times New Roman"/>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Daftar dosen tetap yang sedang tugas belajar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36418">
                <a:tc>
                  <a:txBody>
                    <a:bodyPr/>
                    <a:lstStyle/>
                    <a:p>
                      <a:pPr algn="ctr">
                        <a:spcAft>
                          <a:spcPts val="0"/>
                        </a:spcAft>
                      </a:pPr>
                      <a:r>
                        <a:rPr lang="id-ID" sz="1800" b="1">
                          <a:latin typeface="Arial"/>
                          <a:ea typeface="Times New Roman"/>
                          <a:cs typeface="Times New Roman"/>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nb-NO" sz="1800" b="1">
                          <a:latin typeface="Arial"/>
                          <a:ea typeface="Times New Roman"/>
                          <a:cs typeface="Times New Roman"/>
                        </a:rPr>
                        <a:t>Fotokopi ijazah dan sertifikat </a:t>
                      </a:r>
                      <a:r>
                        <a:rPr lang="id-ID" sz="1800" b="1">
                          <a:latin typeface="Arial"/>
                          <a:ea typeface="Times New Roman"/>
                          <a:cs typeface="Times New Roman"/>
                        </a:rPr>
                        <a:t>kompetensi tenaga kependidikan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418">
                <a:tc>
                  <a:txBody>
                    <a:bodyPr/>
                    <a:lstStyle/>
                    <a:p>
                      <a:pPr algn="ctr">
                        <a:spcAft>
                          <a:spcPts val="0"/>
                        </a:spcAft>
                      </a:pPr>
                      <a:r>
                        <a:rPr lang="id-ID" sz="1800" b="1">
                          <a:latin typeface="Arial"/>
                          <a:ea typeface="Times New Roman"/>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Instrumen kepuasan dosen dan tenaga kependidikan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36418">
                <a:tc>
                  <a:txBody>
                    <a:bodyPr/>
                    <a:lstStyle/>
                    <a:p>
                      <a:pPr algn="ctr">
                        <a:spcAft>
                          <a:spcPts val="0"/>
                        </a:spcAft>
                      </a:pPr>
                      <a:r>
                        <a:rPr lang="id-ID" sz="1800" b="1">
                          <a:latin typeface="Arial"/>
                          <a:ea typeface="Times New Roman"/>
                          <a:cs typeface="Times New Roman"/>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4.6.2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dirty="0">
                          <a:latin typeface="Arial"/>
                          <a:ea typeface="Times New Roman"/>
                          <a:cs typeface="Times New Roman"/>
                        </a:rPr>
                        <a:t>Laporan hasil survei kepuasan dosen dan tenaga kependidikan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Title 1"/>
          <p:cNvSpPr>
            <a:spLocks noGrp="1"/>
          </p:cNvSpPr>
          <p:nvPr>
            <p:ph type="title"/>
          </p:nvPr>
        </p:nvSpPr>
        <p:spPr>
          <a:xfrm>
            <a:off x="612648" y="228600"/>
            <a:ext cx="8153400" cy="685800"/>
          </a:xfrm>
        </p:spPr>
        <p:txBody>
          <a:bodyPr>
            <a:noAutofit/>
          </a:bodyPr>
          <a:lstStyle/>
          <a:p>
            <a:pPr algn="ctr"/>
            <a:r>
              <a:rPr lang="id-ID" sz="2000" b="1" dirty="0">
                <a:solidFill>
                  <a:srgbClr val="FF0000"/>
                </a:solidFill>
              </a:rPr>
              <a:t> DOKUMEN</a:t>
            </a:r>
            <a:r>
              <a:rPr lang="fi-FI" sz="2000" b="1" dirty="0">
                <a:solidFill>
                  <a:srgbClr val="FF0000"/>
                </a:solidFill>
              </a:rPr>
              <a:t> </a:t>
            </a:r>
            <a:r>
              <a:rPr lang="id-ID" sz="2000" b="1" dirty="0">
                <a:solidFill>
                  <a:srgbClr val="FF0000"/>
                </a:solidFill>
              </a:rPr>
              <a:t> MINIMAL </a:t>
            </a:r>
            <a:r>
              <a:rPr lang="fi-FI" sz="2000" b="1" dirty="0">
                <a:solidFill>
                  <a:srgbClr val="FF0000"/>
                </a:solidFill>
              </a:rPr>
              <a:t>YANG HARUS DISEDIAKAN INSTITUSI PERGURUAN TINGGI PADA SAAT ASESMEN LAPANGAN</a:t>
            </a:r>
            <a:br>
              <a:rPr lang="id-ID" sz="2000" b="1" dirty="0">
                <a:solidFill>
                  <a:srgbClr val="FF0000"/>
                </a:solidFill>
              </a:rPr>
            </a:br>
            <a:endParaRPr lang="id-ID" sz="20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610600" cy="5105400"/>
          </a:xfrm>
        </p:spPr>
        <p:txBody>
          <a:bodyPr>
            <a:noAutofit/>
          </a:bodyPr>
          <a:lstStyle/>
          <a:p>
            <a:pPr>
              <a:buNone/>
            </a:pPr>
            <a:r>
              <a:rPr lang="id-ID" sz="2400" dirty="0"/>
              <a:t>2. Dosen adalah komponen sumber daya utama yang merupakan pendidik profesional dan ilmuwan dengan tugas pokok dan fungsi mentransformasikan, mengembangkan, menyebarluaskan, dan menerapkan ilmu pengetahuan, teknologi dan seni melalui pendidikan, penelitian, dan pelayanan/pengabdian kepada masyarakat. Dosen menentukan mutu penyelenggaraan akademik perguruan tinggi.</a:t>
            </a:r>
          </a:p>
          <a:p>
            <a:pPr>
              <a:buNone/>
            </a:pPr>
            <a:r>
              <a:rPr lang="id-ID" sz="2400" dirty="0"/>
              <a:t>3. Perguruan tinggi memiliki tenaga kependidikan, terdiri atas pustakawan, laboran, teknisi, dan staf administrasi dengan kualifikasi dan kualitas kinerja serta jumlah yang sesuai dengan kebutuhan penyelenggaraan program-perguruan tinggi yang ada di perguruan tinggi yang bersangkutan. </a:t>
            </a:r>
          </a:p>
        </p:txBody>
      </p:sp>
      <p:sp>
        <p:nvSpPr>
          <p:cNvPr id="5" name="TextBox 4"/>
          <p:cNvSpPr txBox="1"/>
          <p:nvPr/>
        </p:nvSpPr>
        <p:spPr>
          <a:xfrm>
            <a:off x="457200" y="1524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4 :</a:t>
            </a:r>
          </a:p>
          <a:p>
            <a:pPr algn="ctr"/>
            <a:r>
              <a:rPr lang="id-ID" sz="2400" b="1" dirty="0"/>
              <a:t>Sumber  Daya Manusia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610600" cy="5105400"/>
          </a:xfrm>
        </p:spPr>
        <p:txBody>
          <a:bodyPr>
            <a:noAutofit/>
          </a:bodyPr>
          <a:lstStyle/>
          <a:p>
            <a:pPr>
              <a:buNone/>
            </a:pPr>
            <a:r>
              <a:rPr lang="id-ID" sz="3600" dirty="0"/>
              <a:t>4. Perguruan tinggi merencanakan dan melaksanakan program-program peningkatan mutu dosen dan tenaga kependidikan yang selaras dengan kebutuhan, untuk  mewujudkan visi dan melaksanakan misinya.</a:t>
            </a:r>
          </a:p>
          <a:p>
            <a:pPr>
              <a:buNone/>
            </a:pPr>
            <a:r>
              <a:rPr lang="id-ID" sz="3600" dirty="0"/>
              <a:t>5. Perguruan tinggi menjalin kerja sama dengan perguruan tinggi lain untuk memperoleh dosen tidak tetap yang sangat dibutuhkan.</a:t>
            </a:r>
            <a:r>
              <a:rPr lang="fi-FI" sz="3600" dirty="0"/>
              <a:t>. </a:t>
            </a:r>
            <a:endParaRPr lang="id-ID" sz="3600" dirty="0"/>
          </a:p>
        </p:txBody>
      </p:sp>
      <p:sp>
        <p:nvSpPr>
          <p:cNvPr id="5" name="TextBox 4"/>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4 :</a:t>
            </a:r>
          </a:p>
          <a:p>
            <a:pPr algn="ctr"/>
            <a:r>
              <a:rPr lang="id-ID" sz="2400" b="1" dirty="0"/>
              <a:t>Sumber  Daya Manusia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1009650" y="1295400"/>
          <a:ext cx="7251700" cy="5360988"/>
        </p:xfrm>
        <a:graphic>
          <a:graphicData uri="http://schemas.openxmlformats.org/presentationml/2006/ole">
            <mc:AlternateContent xmlns:mc="http://schemas.openxmlformats.org/markup-compatibility/2006">
              <mc:Choice xmlns:v="urn:schemas-microsoft-com:vml" Requires="v">
                <p:oleObj spid="_x0000_s2055" name="Document" r:id="rId3" imgW="9486228" imgH="7358366" progId="Word.Document.12">
                  <p:embed/>
                </p:oleObj>
              </mc:Choice>
              <mc:Fallback>
                <p:oleObj name="Document" r:id="rId3" imgW="9486228" imgH="7358366"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9650" y="1295400"/>
                        <a:ext cx="7251700" cy="536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 BOBOT PENILAIAN STANDAR 4 :</a:t>
            </a:r>
          </a:p>
          <a:p>
            <a:pPr algn="ctr"/>
            <a:r>
              <a:rPr lang="id-ID" sz="2400" b="1" dirty="0"/>
              <a:t>Sumber  Daya Manusia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725488" y="1387475"/>
          <a:ext cx="8024812" cy="4635500"/>
        </p:xfrm>
        <a:graphic>
          <a:graphicData uri="http://schemas.openxmlformats.org/presentationml/2006/ole">
            <mc:AlternateContent xmlns:mc="http://schemas.openxmlformats.org/markup-compatibility/2006">
              <mc:Choice xmlns:v="urn:schemas-microsoft-com:vml" Requires="v">
                <p:oleObj spid="_x0000_s3079" name="Document" r:id="rId3" imgW="8793978" imgH="5000954" progId="Word.Document.12">
                  <p:embed/>
                </p:oleObj>
              </mc:Choice>
              <mc:Fallback>
                <p:oleObj name="Document" r:id="rId3" imgW="8793978" imgH="5000954"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5488" y="1387475"/>
                        <a:ext cx="8024812" cy="463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TextBox 2"/>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 BOBOT PENILAIAN STANDAR 4 :</a:t>
            </a:r>
          </a:p>
          <a:p>
            <a:pPr algn="ctr"/>
            <a:r>
              <a:rPr lang="id-ID" sz="2400" b="1" dirty="0"/>
              <a:t>Sumber  Daya Manusia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324600" cy="5334000"/>
          </a:xfrm>
        </p:spPr>
        <p:txBody>
          <a:bodyPr>
            <a:noAutofit/>
          </a:bodyPr>
          <a:lstStyle/>
          <a:p>
            <a:pPr lvl="0">
              <a:spcBef>
                <a:spcPts val="0"/>
              </a:spcBef>
              <a:buClrTx/>
              <a:buSzTx/>
              <a:buFont typeface="Wingdings"/>
              <a:buChar char="à"/>
              <a:defRPr/>
            </a:pPr>
            <a:r>
              <a:rPr lang="id-ID" sz="1700" b="1" dirty="0">
                <a:solidFill>
                  <a:prstClr val="black"/>
                </a:solidFill>
                <a:latin typeface="Arial" pitchFamily="34" charset="0"/>
                <a:cs typeface="Arial" pitchFamily="34" charset="0"/>
              </a:rPr>
              <a:t>Point (4)</a:t>
            </a:r>
          </a:p>
          <a:p>
            <a:pPr lvl="0">
              <a:spcBef>
                <a:spcPts val="0"/>
              </a:spcBef>
              <a:buClrTx/>
              <a:buSzTx/>
              <a:buNone/>
              <a:defRPr/>
            </a:pPr>
            <a:r>
              <a:rPr lang="id-ID" sz="1700" b="1" dirty="0">
                <a:solidFill>
                  <a:prstClr val="black"/>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Dokumen formal sistem pengelolaan sumber daya manusia yang mencakup:</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(1)   perencanaan,</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(2)   rekrutmen, seleksi, dan pemberhentian pegawai</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(3)   orientasi dan penempatan pegawai,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(4)   pengembangan karir,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(5)   remunerasi, penghargaan, dan sanksi,</a:t>
            </a:r>
            <a:endParaRPr lang="id-ID" sz="1700" dirty="0">
              <a:latin typeface="Arial" pitchFamily="34" charset="0"/>
              <a:ea typeface="Times New Roman"/>
              <a:cs typeface="Arial" pitchFamily="34" charset="0"/>
            </a:endParaRPr>
          </a:p>
          <a:p>
            <a:pPr>
              <a:spcBef>
                <a:spcPts val="0"/>
              </a:spcBef>
              <a:buNone/>
            </a:pPr>
            <a:r>
              <a:rPr lang="id-ID" sz="1700" dirty="0">
                <a:solidFill>
                  <a:srgbClr val="000000"/>
                </a:solidFill>
                <a:latin typeface="Arial" pitchFamily="34" charset="0"/>
                <a:ea typeface="Times New Roman"/>
                <a:cs typeface="Arial" pitchFamily="34" charset="0"/>
              </a:rPr>
              <a:t>	yang transparan dan akuntabel berbasis pada meritokrasi.</a:t>
            </a:r>
            <a:endParaRPr lang="id-ID" sz="1700" dirty="0">
              <a:latin typeface="Arial" pitchFamily="34" charset="0"/>
              <a:cs typeface="Arial" pitchFamily="34" charset="0"/>
            </a:endParaRPr>
          </a:p>
          <a:p>
            <a:pPr lvl="0">
              <a:spcBef>
                <a:spcPts val="0"/>
              </a:spcBef>
              <a:buClrTx/>
              <a:buSzTx/>
              <a:buNone/>
              <a:defRPr/>
            </a:pPr>
            <a:endParaRPr lang="id-ID" sz="17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700" b="1" dirty="0">
                <a:solidFill>
                  <a:prstClr val="black"/>
                </a:solidFill>
                <a:latin typeface="Arial" pitchFamily="34" charset="0"/>
                <a:ea typeface="Times New Roman"/>
                <a:cs typeface="Arial" pitchFamily="34" charset="0"/>
                <a:sym typeface="Wingdings" pitchFamily="2" charset="2"/>
              </a:rPr>
              <a:t>Point </a:t>
            </a:r>
            <a:r>
              <a:rPr lang="id-ID" sz="1700" b="1" dirty="0">
                <a:solidFill>
                  <a:prstClr val="black"/>
                </a:solidFill>
                <a:latin typeface="Arial" pitchFamily="34" charset="0"/>
                <a:ea typeface="Times New Roman"/>
                <a:cs typeface="Arial" pitchFamily="34" charset="0"/>
              </a:rPr>
              <a:t>(3)</a:t>
            </a:r>
          </a:p>
          <a:p>
            <a:pPr lvl="0">
              <a:spcBef>
                <a:spcPts val="0"/>
              </a:spcBef>
              <a:buClrTx/>
              <a:buSzTx/>
              <a:buNone/>
              <a:defRPr/>
            </a:pPr>
            <a:r>
              <a:rPr lang="id-ID" sz="1700" b="1" dirty="0">
                <a:solidFill>
                  <a:prstClr val="black"/>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Dokumen formal sistem pengelolaan sumber daya manusia yang mencakup:</a:t>
            </a:r>
            <a:endParaRPr lang="id-ID" sz="1700" dirty="0">
              <a:latin typeface="Arial" pitchFamily="34" charset="0"/>
              <a:ea typeface="Times New Roman"/>
              <a:cs typeface="Arial" pitchFamily="34" charset="0"/>
            </a:endParaRPr>
          </a:p>
          <a:p>
            <a:pPr lvl="0">
              <a:spcBef>
                <a:spcPts val="0"/>
              </a:spcBef>
              <a:buClrTx/>
              <a:buSzTx/>
              <a:buNone/>
              <a:defRPr/>
            </a:pPr>
            <a:r>
              <a:rPr lang="id-ID" sz="1700" dirty="0">
                <a:solidFill>
                  <a:srgbClr val="000000"/>
                </a:solidFill>
                <a:latin typeface="Arial" pitchFamily="34" charset="0"/>
                <a:ea typeface="Times New Roman"/>
                <a:cs typeface="Arial" pitchFamily="34" charset="0"/>
              </a:rPr>
              <a:t>	(1)   perencanaan,</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(2)   rekrutmen, seleksi, dan pemberhentian pegawai</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(3)   orientasi dan penempatan pegawai,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(4)   pengembangan karir,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(5)   remunerasi, penghargaan, dan sanksi,</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yang berbasis pada meritokrasi, tetapi tidak transparan dan akuntabel.</a:t>
            </a:r>
            <a:endParaRPr lang="id-ID" sz="1700" dirty="0">
              <a:latin typeface="Arial" pitchFamily="34" charset="0"/>
              <a:cs typeface="Arial" pitchFamily="34" charset="0"/>
            </a:endParaRPr>
          </a:p>
        </p:txBody>
      </p:sp>
      <p:sp>
        <p:nvSpPr>
          <p:cNvPr id="14" name="Rectangle 13"/>
          <p:cNvSpPr/>
          <p:nvPr/>
        </p:nvSpPr>
        <p:spPr>
          <a:xfrm>
            <a:off x="0" y="0"/>
            <a:ext cx="6324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4488" indent="-344488"/>
            <a:r>
              <a:rPr lang="en-US" sz="1600" b="1" dirty="0">
                <a:solidFill>
                  <a:schemeClr val="tx1"/>
                </a:solidFill>
                <a:latin typeface="Cambria" pitchFamily="18" charset="0"/>
              </a:rPr>
              <a:t>4.1 SISTEM PENGELOLAAN SUMBER DAYA MANUSIA YANG LENGKAP, TRANSPARAN, DAN AKUNTABEL, MENCAKUP: PERENCANAAN, REKRUTMEN, SELEKSI, DAN PEMBERHENTIAN PEGAWAI,  ORIENTASI DAN PENEMPATAN PEGAWAI,  PENGEMBANGAN KARIR,  REMUNERASI, PENGHARGAAN, DAN SANKSI</a:t>
            </a:r>
            <a:endParaRPr lang="en-US" sz="1500" b="1" dirty="0">
              <a:solidFill>
                <a:schemeClr val="tx1"/>
              </a:solidFill>
              <a:latin typeface="Cambria" pitchFamily="18" charset="0"/>
            </a:endParaRPr>
          </a:p>
        </p:txBody>
      </p:sp>
      <p:sp>
        <p:nvSpPr>
          <p:cNvPr id="16" name="Rectangle 15"/>
          <p:cNvSpPr/>
          <p:nvPr/>
        </p:nvSpPr>
        <p:spPr>
          <a:xfrm>
            <a:off x="6324600" y="1524000"/>
            <a:ext cx="2819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sz="1300" dirty="0">
                <a:solidFill>
                  <a:schemeClr val="tx1"/>
                </a:solidFill>
                <a:latin typeface="Book Antiqua" pitchFamily="18" charset="0"/>
              </a:rPr>
              <a:t>Perencanaan</a:t>
            </a:r>
            <a:r>
              <a:rPr lang="en-US" sz="1300" dirty="0">
                <a:solidFill>
                  <a:schemeClr val="tx1"/>
                </a:solidFill>
                <a:latin typeface="Book Antiqua" pitchFamily="18" charset="0"/>
              </a:rPr>
              <a:t> </a:t>
            </a:r>
            <a:r>
              <a:rPr lang="en-US" sz="1300" dirty="0" err="1">
                <a:solidFill>
                  <a:schemeClr val="tx1"/>
                </a:solidFill>
                <a:latin typeface="Book Antiqua" pitchFamily="18" charset="0"/>
              </a:rPr>
              <a:t>dan</a:t>
            </a:r>
            <a:r>
              <a:rPr lang="en-US" sz="1300" dirty="0">
                <a:solidFill>
                  <a:schemeClr val="tx1"/>
                </a:solidFill>
                <a:latin typeface="Book Antiqua" pitchFamily="18" charset="0"/>
              </a:rPr>
              <a:t> </a:t>
            </a:r>
            <a:r>
              <a:rPr lang="id-ID" sz="1300" dirty="0">
                <a:solidFill>
                  <a:schemeClr val="tx1"/>
                </a:solidFill>
                <a:latin typeface="Book Antiqua" pitchFamily="18" charset="0"/>
              </a:rPr>
              <a:t>Pengembangan Dosen</a:t>
            </a:r>
            <a:r>
              <a:rPr lang="en-US" sz="1300" dirty="0">
                <a:solidFill>
                  <a:schemeClr val="tx1"/>
                </a:solidFill>
                <a:latin typeface="Book Antiqua" pitchFamily="18" charset="0"/>
              </a:rPr>
              <a:t>:</a:t>
            </a:r>
            <a:r>
              <a:rPr lang="id-ID" sz="1300" dirty="0">
                <a:solidFill>
                  <a:schemeClr val="tx1"/>
                </a:solidFill>
                <a:latin typeface="Book Antiqua" pitchFamily="18" charset="0"/>
              </a:rPr>
              <a:t> Peta Potensi, Tantangan Dosen dan Tenaga Kependidikan </a:t>
            </a:r>
          </a:p>
          <a:p>
            <a:endParaRPr lang="id-ID" sz="1300" dirty="0">
              <a:solidFill>
                <a:schemeClr val="tx1"/>
              </a:solidFill>
              <a:latin typeface="Book Antiqua" pitchFamily="18" charset="0"/>
            </a:endParaRPr>
          </a:p>
          <a:p>
            <a:r>
              <a:rPr lang="id-ID" sz="1300" dirty="0">
                <a:solidFill>
                  <a:schemeClr val="tx1"/>
                </a:solidFill>
                <a:latin typeface="Book Antiqua" pitchFamily="18" charset="0"/>
              </a:rPr>
              <a:t>Rekruitmen, seleksi, dan pemberhentian pegawai</a:t>
            </a:r>
            <a:r>
              <a:rPr lang="en-US" sz="1300" dirty="0">
                <a:solidFill>
                  <a:schemeClr val="tx1"/>
                </a:solidFill>
                <a:latin typeface="Book Antiqua" pitchFamily="18" charset="0"/>
              </a:rPr>
              <a:t>  </a:t>
            </a:r>
            <a:r>
              <a:rPr lang="en-US" sz="1300" dirty="0" err="1">
                <a:solidFill>
                  <a:schemeClr val="tx1"/>
                </a:solidFill>
                <a:latin typeface="Book Antiqua" pitchFamily="18" charset="0"/>
              </a:rPr>
              <a:t>berpedoman</a:t>
            </a:r>
            <a:r>
              <a:rPr lang="en-US" sz="1300" dirty="0">
                <a:solidFill>
                  <a:schemeClr val="tx1"/>
                </a:solidFill>
                <a:latin typeface="Book Antiqua" pitchFamily="18" charset="0"/>
              </a:rPr>
              <a:t> </a:t>
            </a:r>
            <a:r>
              <a:rPr lang="en-US" sz="1300" dirty="0" err="1">
                <a:solidFill>
                  <a:schemeClr val="tx1"/>
                </a:solidFill>
                <a:latin typeface="Book Antiqua" pitchFamily="18" charset="0"/>
              </a:rPr>
              <a:t>pada</a:t>
            </a:r>
            <a:r>
              <a:rPr lang="id-ID" sz="1300" dirty="0">
                <a:solidFill>
                  <a:schemeClr val="tx1"/>
                </a:solidFill>
                <a:latin typeface="Book Antiqua" pitchFamily="18" charset="0"/>
              </a:rPr>
              <a:t> Peraturan Yayasan; Peraturan Universitas; SK Rektor</a:t>
            </a:r>
          </a:p>
          <a:p>
            <a:pPr lvl="0"/>
            <a:endParaRPr lang="id-ID" sz="1300" dirty="0">
              <a:solidFill>
                <a:schemeClr val="tx1"/>
              </a:solidFill>
              <a:latin typeface="Book Antiqua" pitchFamily="18" charset="0"/>
            </a:endParaRPr>
          </a:p>
          <a:p>
            <a:pPr lvl="0"/>
            <a:r>
              <a:rPr lang="id-ID" sz="1300" dirty="0">
                <a:solidFill>
                  <a:schemeClr val="tx1"/>
                </a:solidFill>
                <a:latin typeface="Book Antiqua" pitchFamily="18" charset="0"/>
              </a:rPr>
              <a:t>Orientasi dan penempatan pegawai</a:t>
            </a:r>
            <a:r>
              <a:rPr lang="en-US" sz="1300" dirty="0">
                <a:solidFill>
                  <a:schemeClr val="tx1"/>
                </a:solidFill>
                <a:latin typeface="Book Antiqua" pitchFamily="18" charset="0"/>
              </a:rPr>
              <a:t> </a:t>
            </a:r>
            <a:r>
              <a:rPr lang="en-US" sz="1300" dirty="0" err="1">
                <a:solidFill>
                  <a:schemeClr val="tx1"/>
                </a:solidFill>
                <a:latin typeface="Book Antiqua" pitchFamily="18" charset="0"/>
              </a:rPr>
              <a:t>berpedoman</a:t>
            </a:r>
            <a:r>
              <a:rPr lang="en-US" sz="1300" dirty="0">
                <a:solidFill>
                  <a:schemeClr val="tx1"/>
                </a:solidFill>
                <a:latin typeface="Book Antiqua" pitchFamily="18" charset="0"/>
              </a:rPr>
              <a:t> </a:t>
            </a:r>
            <a:r>
              <a:rPr lang="en-US" sz="1300" dirty="0" err="1">
                <a:solidFill>
                  <a:schemeClr val="tx1"/>
                </a:solidFill>
                <a:latin typeface="Book Antiqua" pitchFamily="18" charset="0"/>
              </a:rPr>
              <a:t>pada</a:t>
            </a:r>
            <a:r>
              <a:rPr lang="id-ID" sz="1300" dirty="0">
                <a:solidFill>
                  <a:schemeClr val="tx1"/>
                </a:solidFill>
                <a:latin typeface="Book Antiqua" pitchFamily="18" charset="0"/>
              </a:rPr>
              <a:t> Peraturan  Yayasan ; Peraturan Universitas .</a:t>
            </a:r>
          </a:p>
          <a:p>
            <a:pPr lvl="0"/>
            <a:endParaRPr lang="id-ID" sz="1300" dirty="0">
              <a:solidFill>
                <a:schemeClr val="tx1"/>
              </a:solidFill>
              <a:latin typeface="Book Antiqua" pitchFamily="18" charset="0"/>
            </a:endParaRPr>
          </a:p>
          <a:p>
            <a:pPr lvl="0"/>
            <a:r>
              <a:rPr lang="id-ID" sz="1300" dirty="0">
                <a:solidFill>
                  <a:schemeClr val="tx1"/>
                </a:solidFill>
                <a:latin typeface="Book Antiqua" pitchFamily="18" charset="0"/>
              </a:rPr>
              <a:t>Pengembangan karir</a:t>
            </a:r>
            <a:r>
              <a:rPr lang="en-US" sz="1300" dirty="0">
                <a:solidFill>
                  <a:schemeClr val="tx1"/>
                </a:solidFill>
                <a:latin typeface="Book Antiqua" pitchFamily="18" charset="0"/>
              </a:rPr>
              <a:t> : </a:t>
            </a:r>
            <a:r>
              <a:rPr lang="id-ID" sz="1300" dirty="0">
                <a:solidFill>
                  <a:schemeClr val="tx1"/>
                </a:solidFill>
                <a:latin typeface="Book Antiqua" pitchFamily="18" charset="0"/>
              </a:rPr>
              <a:t>   karir  jabatan struktural dan fungsional yang berpedoman pada: Peraturan Yayasan dan Peraturan Universitas</a:t>
            </a:r>
          </a:p>
          <a:p>
            <a:endParaRPr lang="id-ID" sz="1300" dirty="0">
              <a:solidFill>
                <a:schemeClr val="tx1"/>
              </a:solidFill>
              <a:latin typeface="Book Antiqua" pitchFamily="18" charset="0"/>
            </a:endParaRPr>
          </a:p>
          <a:p>
            <a:r>
              <a:rPr lang="id-ID" sz="1300" dirty="0">
                <a:solidFill>
                  <a:schemeClr val="tx1"/>
                </a:solidFill>
                <a:latin typeface="Book Antiqua" pitchFamily="18" charset="0"/>
              </a:rPr>
              <a:t>Remunerasi, penghargaan, dan sanksi, yang dilaksanakan berdasarkan Peraturan Yayasan dan Peraturan Universitas</a:t>
            </a:r>
          </a:p>
        </p:txBody>
      </p:sp>
      <p:sp>
        <p:nvSpPr>
          <p:cNvPr id="6" name="Rectangle 5"/>
          <p:cNvSpPr/>
          <p:nvPr/>
        </p:nvSpPr>
        <p:spPr>
          <a:xfrm>
            <a:off x="6324600" y="0"/>
            <a:ext cx="28194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248400" cy="5334000"/>
          </a:xfrm>
        </p:spPr>
        <p:txBody>
          <a:bodyPr>
            <a:noAutofit/>
          </a:bodyPr>
          <a:lstStyle/>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(2)</a:t>
            </a:r>
          </a:p>
          <a:p>
            <a:pPr lvl="0">
              <a:buNone/>
              <a:defRPr/>
            </a:pPr>
            <a:r>
              <a:rPr lang="id-ID" sz="1800" dirty="0">
                <a:solidFill>
                  <a:srgbClr val="000000"/>
                </a:solidFill>
                <a:latin typeface="Arial" pitchFamily="34" charset="0"/>
                <a:ea typeface="Times New Roman"/>
                <a:cs typeface="Arial" pitchFamily="34" charset="0"/>
              </a:rPr>
              <a:t>	Dokumen formal sistem pengelolaan sumber daya manusia yang mencakup:</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perencanaan,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rekrutmen, seleksi, dan pemberhentian pegawai</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orientasi dan penempatan pegawai,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(4)   pengembangan karir,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(5)   remunerasi, penghargaan, dan sanksi,</a:t>
            </a:r>
            <a:endParaRPr lang="id-ID" sz="1800" dirty="0">
              <a:latin typeface="Arial" pitchFamily="34" charset="0"/>
              <a:ea typeface="Times New Roman"/>
              <a:cs typeface="Arial" pitchFamily="34" charset="0"/>
            </a:endParaRPr>
          </a:p>
          <a:p>
            <a:pPr lvl="0">
              <a:buNone/>
              <a:defRPr/>
            </a:pPr>
            <a:r>
              <a:rPr lang="id-ID" sz="1800" dirty="0">
                <a:solidFill>
                  <a:srgbClr val="000000"/>
                </a:solidFill>
                <a:latin typeface="Arial" pitchFamily="34" charset="0"/>
                <a:ea typeface="Times New Roman"/>
                <a:cs typeface="Arial" pitchFamily="34" charset="0"/>
              </a:rPr>
              <a:t>	tetapi  tidak transparan dan akuntabel serta tidak berbasis pada meritokrasi.</a:t>
            </a:r>
            <a:endParaRPr lang="id-ID" sz="1800" dirty="0">
              <a:latin typeface="Arial" pitchFamily="34" charset="0"/>
              <a:cs typeface="Arial" pitchFamily="34" charset="0"/>
            </a:endParaRPr>
          </a:p>
          <a:p>
            <a:pPr lvl="0">
              <a:spcBef>
                <a:spcPts val="0"/>
              </a:spcBef>
              <a:buClrTx/>
              <a:buSzTx/>
              <a:buNone/>
              <a:defRPr/>
            </a:pPr>
            <a:endParaRPr lang="id-ID"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(1)</a:t>
            </a:r>
          </a:p>
          <a:p>
            <a:pPr>
              <a:spcBef>
                <a:spcPts val="0"/>
              </a:spcBef>
              <a:buNone/>
              <a:defRPr/>
            </a:pPr>
            <a:r>
              <a:rPr lang="id-ID" sz="1800" dirty="0">
                <a:solidFill>
                  <a:srgbClr val="000000"/>
                </a:solidFill>
                <a:latin typeface="Arial" pitchFamily="34" charset="0"/>
                <a:ea typeface="Times New Roman"/>
                <a:cs typeface="Arial" pitchFamily="34" charset="0"/>
              </a:rPr>
              <a:t>	Tidak ada dokumen formal sistem pengelolaan sumber daya manusia</a:t>
            </a:r>
            <a:endParaRPr lang="id-ID" sz="1800" dirty="0">
              <a:latin typeface="Arial" pitchFamily="34" charset="0"/>
              <a:cs typeface="Arial" pitchFamily="34" charset="0"/>
            </a:endParaRPr>
          </a:p>
          <a:p>
            <a:pPr>
              <a:spcBef>
                <a:spcPts val="0"/>
              </a:spcBef>
              <a:buNone/>
            </a:pPr>
            <a:endParaRPr lang="id-ID" sz="1800" dirty="0">
              <a:latin typeface="Arial" pitchFamily="34" charset="0"/>
              <a:cs typeface="Arial" pitchFamily="34" charset="0"/>
            </a:endParaRPr>
          </a:p>
        </p:txBody>
      </p:sp>
      <p:sp>
        <p:nvSpPr>
          <p:cNvPr id="14" name="Rectangle 13"/>
          <p:cNvSpPr/>
          <p:nvPr/>
        </p:nvSpPr>
        <p:spPr>
          <a:xfrm>
            <a:off x="0" y="0"/>
            <a:ext cx="62484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4488" indent="-344488"/>
            <a:r>
              <a:rPr lang="en-US" sz="1600" b="1" dirty="0">
                <a:solidFill>
                  <a:schemeClr val="tx1"/>
                </a:solidFill>
                <a:latin typeface="Cambria" pitchFamily="18" charset="0"/>
              </a:rPr>
              <a:t>4.1 SISTEM PENGELOLAAN SUMBER DAYA MANUSIA YANG LENGKAP, TRANSPARAN, DAN AKUNTABEL, MENCAKUP: PERENCANAAN, REKRUTMEN, SELEKSI, DAN PEMBERHENTIAN PEGAWAI,  ORIENTASI DAN PENEMPATAN PEGAWAI,  PENGEMBANGAN KARIR,  REMUNERASI, PENGHARGAAN, DAN SANKSI</a:t>
            </a:r>
            <a:endParaRPr lang="en-US" sz="1500" b="1" dirty="0">
              <a:solidFill>
                <a:schemeClr val="tx1"/>
              </a:solidFill>
              <a:latin typeface="Cambria" pitchFamily="18" charset="0"/>
            </a:endParaRPr>
          </a:p>
        </p:txBody>
      </p:sp>
      <p:sp>
        <p:nvSpPr>
          <p:cNvPr id="16" name="Rectangle 15"/>
          <p:cNvSpPr/>
          <p:nvPr/>
        </p:nvSpPr>
        <p:spPr>
          <a:xfrm>
            <a:off x="6248400" y="1524000"/>
            <a:ext cx="28956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sz="1300" dirty="0">
                <a:solidFill>
                  <a:schemeClr val="tx1"/>
                </a:solidFill>
                <a:latin typeface="Book Antiqua" pitchFamily="18" charset="0"/>
              </a:rPr>
              <a:t>Perencanaan</a:t>
            </a:r>
            <a:r>
              <a:rPr lang="en-US" sz="1300" dirty="0">
                <a:solidFill>
                  <a:schemeClr val="tx1"/>
                </a:solidFill>
                <a:latin typeface="Book Antiqua" pitchFamily="18" charset="0"/>
              </a:rPr>
              <a:t> </a:t>
            </a:r>
            <a:r>
              <a:rPr lang="en-US" sz="1300" dirty="0" err="1">
                <a:solidFill>
                  <a:schemeClr val="tx1"/>
                </a:solidFill>
                <a:latin typeface="Book Antiqua" pitchFamily="18" charset="0"/>
              </a:rPr>
              <a:t>dan</a:t>
            </a:r>
            <a:r>
              <a:rPr lang="en-US" sz="1300" dirty="0">
                <a:solidFill>
                  <a:schemeClr val="tx1"/>
                </a:solidFill>
                <a:latin typeface="Book Antiqua" pitchFamily="18" charset="0"/>
              </a:rPr>
              <a:t> </a:t>
            </a:r>
            <a:r>
              <a:rPr lang="id-ID" sz="1300" dirty="0">
                <a:solidFill>
                  <a:schemeClr val="tx1"/>
                </a:solidFill>
                <a:latin typeface="Book Antiqua" pitchFamily="18" charset="0"/>
              </a:rPr>
              <a:t>Pengembangan Dosen</a:t>
            </a:r>
            <a:r>
              <a:rPr lang="en-US" sz="1300" dirty="0">
                <a:solidFill>
                  <a:schemeClr val="tx1"/>
                </a:solidFill>
                <a:latin typeface="Book Antiqua" pitchFamily="18" charset="0"/>
              </a:rPr>
              <a:t>:</a:t>
            </a:r>
            <a:r>
              <a:rPr lang="id-ID" sz="1300" dirty="0">
                <a:solidFill>
                  <a:schemeClr val="tx1"/>
                </a:solidFill>
                <a:latin typeface="Book Antiqua" pitchFamily="18" charset="0"/>
              </a:rPr>
              <a:t> Peta Potensi, Tantangan Dosen dan Tenaga Kependidikan </a:t>
            </a:r>
          </a:p>
          <a:p>
            <a:endParaRPr lang="id-ID" sz="1300" dirty="0">
              <a:solidFill>
                <a:schemeClr val="tx1"/>
              </a:solidFill>
              <a:latin typeface="Book Antiqua" pitchFamily="18" charset="0"/>
            </a:endParaRPr>
          </a:p>
          <a:p>
            <a:r>
              <a:rPr lang="id-ID" sz="1300" dirty="0">
                <a:solidFill>
                  <a:schemeClr val="tx1"/>
                </a:solidFill>
                <a:latin typeface="Book Antiqua" pitchFamily="18" charset="0"/>
              </a:rPr>
              <a:t>Rekruitmen, seleksi, dan pemberhentian pegawai</a:t>
            </a:r>
            <a:r>
              <a:rPr lang="en-US" sz="1300" dirty="0">
                <a:solidFill>
                  <a:schemeClr val="tx1"/>
                </a:solidFill>
                <a:latin typeface="Book Antiqua" pitchFamily="18" charset="0"/>
              </a:rPr>
              <a:t>  </a:t>
            </a:r>
            <a:r>
              <a:rPr lang="en-US" sz="1300" dirty="0" err="1">
                <a:solidFill>
                  <a:schemeClr val="tx1"/>
                </a:solidFill>
                <a:latin typeface="Book Antiqua" pitchFamily="18" charset="0"/>
              </a:rPr>
              <a:t>berpedoman</a:t>
            </a:r>
            <a:r>
              <a:rPr lang="en-US" sz="1300" dirty="0">
                <a:solidFill>
                  <a:schemeClr val="tx1"/>
                </a:solidFill>
                <a:latin typeface="Book Antiqua" pitchFamily="18" charset="0"/>
              </a:rPr>
              <a:t> </a:t>
            </a:r>
            <a:r>
              <a:rPr lang="en-US" sz="1300" dirty="0" err="1">
                <a:solidFill>
                  <a:schemeClr val="tx1"/>
                </a:solidFill>
                <a:latin typeface="Book Antiqua" pitchFamily="18" charset="0"/>
              </a:rPr>
              <a:t>pada</a:t>
            </a:r>
            <a:r>
              <a:rPr lang="id-ID" sz="1300" dirty="0">
                <a:solidFill>
                  <a:schemeClr val="tx1"/>
                </a:solidFill>
                <a:latin typeface="Book Antiqua" pitchFamily="18" charset="0"/>
              </a:rPr>
              <a:t> Peraturan Yayasan; Peraturan Universitas; SK Rektor</a:t>
            </a:r>
          </a:p>
          <a:p>
            <a:pPr lvl="0"/>
            <a:endParaRPr lang="id-ID" sz="1300" dirty="0">
              <a:solidFill>
                <a:schemeClr val="tx1"/>
              </a:solidFill>
              <a:latin typeface="Book Antiqua" pitchFamily="18" charset="0"/>
            </a:endParaRPr>
          </a:p>
          <a:p>
            <a:pPr lvl="0"/>
            <a:r>
              <a:rPr lang="id-ID" sz="1300" dirty="0">
                <a:solidFill>
                  <a:schemeClr val="tx1"/>
                </a:solidFill>
                <a:latin typeface="Book Antiqua" pitchFamily="18" charset="0"/>
              </a:rPr>
              <a:t>Orientasi dan penempatan pegawai</a:t>
            </a:r>
            <a:r>
              <a:rPr lang="en-US" sz="1300" dirty="0">
                <a:solidFill>
                  <a:schemeClr val="tx1"/>
                </a:solidFill>
                <a:latin typeface="Book Antiqua" pitchFamily="18" charset="0"/>
              </a:rPr>
              <a:t> </a:t>
            </a:r>
            <a:r>
              <a:rPr lang="en-US" sz="1300" dirty="0" err="1">
                <a:solidFill>
                  <a:schemeClr val="tx1"/>
                </a:solidFill>
                <a:latin typeface="Book Antiqua" pitchFamily="18" charset="0"/>
              </a:rPr>
              <a:t>berpedoman</a:t>
            </a:r>
            <a:r>
              <a:rPr lang="en-US" sz="1300" dirty="0">
                <a:solidFill>
                  <a:schemeClr val="tx1"/>
                </a:solidFill>
                <a:latin typeface="Book Antiqua" pitchFamily="18" charset="0"/>
              </a:rPr>
              <a:t> </a:t>
            </a:r>
            <a:r>
              <a:rPr lang="en-US" sz="1300" dirty="0" err="1">
                <a:solidFill>
                  <a:schemeClr val="tx1"/>
                </a:solidFill>
                <a:latin typeface="Book Antiqua" pitchFamily="18" charset="0"/>
              </a:rPr>
              <a:t>pada</a:t>
            </a:r>
            <a:r>
              <a:rPr lang="id-ID" sz="1300" dirty="0">
                <a:solidFill>
                  <a:schemeClr val="tx1"/>
                </a:solidFill>
                <a:latin typeface="Book Antiqua" pitchFamily="18" charset="0"/>
              </a:rPr>
              <a:t> Peraturan  Yayasan ; Peraturan Universitas .</a:t>
            </a:r>
          </a:p>
          <a:p>
            <a:pPr lvl="0"/>
            <a:endParaRPr lang="id-ID" sz="1300" dirty="0">
              <a:solidFill>
                <a:schemeClr val="tx1"/>
              </a:solidFill>
              <a:latin typeface="Book Antiqua" pitchFamily="18" charset="0"/>
            </a:endParaRPr>
          </a:p>
          <a:p>
            <a:pPr lvl="0"/>
            <a:r>
              <a:rPr lang="id-ID" sz="1300" dirty="0">
                <a:solidFill>
                  <a:schemeClr val="tx1"/>
                </a:solidFill>
                <a:latin typeface="Book Antiqua" pitchFamily="18" charset="0"/>
              </a:rPr>
              <a:t>Pengembangan karir</a:t>
            </a:r>
            <a:r>
              <a:rPr lang="en-US" sz="1300" dirty="0">
                <a:solidFill>
                  <a:schemeClr val="tx1"/>
                </a:solidFill>
                <a:latin typeface="Book Antiqua" pitchFamily="18" charset="0"/>
              </a:rPr>
              <a:t> : </a:t>
            </a:r>
            <a:r>
              <a:rPr lang="id-ID" sz="1300" dirty="0">
                <a:solidFill>
                  <a:schemeClr val="tx1"/>
                </a:solidFill>
                <a:latin typeface="Book Antiqua" pitchFamily="18" charset="0"/>
              </a:rPr>
              <a:t>   karir  jabatan struktural dan fungsional yang berpedoman pada: Peraturan Yayasan dan Peraturan Universitas</a:t>
            </a:r>
          </a:p>
          <a:p>
            <a:endParaRPr lang="id-ID" sz="1300" dirty="0">
              <a:solidFill>
                <a:schemeClr val="tx1"/>
              </a:solidFill>
              <a:latin typeface="Book Antiqua" pitchFamily="18" charset="0"/>
            </a:endParaRPr>
          </a:p>
          <a:p>
            <a:r>
              <a:rPr lang="id-ID" sz="1300" dirty="0">
                <a:solidFill>
                  <a:schemeClr val="tx1"/>
                </a:solidFill>
                <a:latin typeface="Book Antiqua" pitchFamily="18" charset="0"/>
              </a:rPr>
              <a:t>Remunerasi, penghargaan, dan sanksi, yang dilaksanakan berdasarkan Peraturan Yayasan dan Peraturan Universitas</a:t>
            </a:r>
          </a:p>
        </p:txBody>
      </p:sp>
      <p:sp>
        <p:nvSpPr>
          <p:cNvPr id="6" name="Rectangle 5"/>
          <p:cNvSpPr/>
          <p:nvPr/>
        </p:nvSpPr>
        <p:spPr>
          <a:xfrm>
            <a:off x="6248400" y="0"/>
            <a:ext cx="2895600" cy="1524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0,92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1615</TotalTime>
  <Words>1858</Words>
  <Application>Microsoft Office PowerPoint</Application>
  <PresentationFormat>On-screen Show (4:3)</PresentationFormat>
  <Paragraphs>572</Paragraphs>
  <Slides>36</Slides>
  <Notes>0</Notes>
  <HiddenSlides>0</HiddenSlides>
  <MMClips>0</MMClips>
  <ScaleCrop>false</ScaleCrop>
  <HeadingPairs>
    <vt:vector size="8" baseType="variant">
      <vt:variant>
        <vt:lpstr>Fonts Used</vt:lpstr>
      </vt:variant>
      <vt:variant>
        <vt:i4>11</vt:i4>
      </vt: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50" baseType="lpstr">
      <vt:lpstr>Aharoni</vt:lpstr>
      <vt:lpstr>Arial</vt:lpstr>
      <vt:lpstr>Arial Narrow</vt:lpstr>
      <vt:lpstr>Bauhaus 93</vt:lpstr>
      <vt:lpstr>Book Antiqua</vt:lpstr>
      <vt:lpstr>Calibri</vt:lpstr>
      <vt:lpstr>Cambria</vt:lpstr>
      <vt:lpstr>Constantia</vt:lpstr>
      <vt:lpstr>Times New Roman</vt:lpstr>
      <vt:lpstr>Wingdings</vt:lpstr>
      <vt:lpstr>Wingdings 2</vt:lpstr>
      <vt:lpstr>Office Theme</vt:lpstr>
      <vt:lpstr>Flow</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Laboran Dengan Jabatan Fungsional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DOKUMEN  MINIMAL YANG HARUS DISEDIAKAN INSTITUSI PERGURUAN TINGGI PADA SAAT ASESMEN LAPANGAN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Kejelasan,  kerealistikan, dan keterkaitan antar visi, misi, tujuan dan sasaran perguruan tinggi, dan pemangku kepentingan yang terlibat.</dc:title>
  <dc:creator>BP UII</dc:creator>
  <cp:lastModifiedBy>Pupung</cp:lastModifiedBy>
  <cp:revision>199</cp:revision>
  <dcterms:created xsi:type="dcterms:W3CDTF">2013-04-29T02:58:39Z</dcterms:created>
  <dcterms:modified xsi:type="dcterms:W3CDTF">2016-11-09T15:17:42Z</dcterms:modified>
</cp:coreProperties>
</file>