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56" r:id="rId2"/>
  </p:sldMasterIdLst>
  <p:handoutMasterIdLst>
    <p:handoutMasterId r:id="rId26"/>
  </p:handoutMasterIdLst>
  <p:sldIdLst>
    <p:sldId id="585" r:id="rId3"/>
    <p:sldId id="586" r:id="rId4"/>
    <p:sldId id="596" r:id="rId5"/>
    <p:sldId id="597" r:id="rId6"/>
    <p:sldId id="598" r:id="rId7"/>
    <p:sldId id="599" r:id="rId8"/>
    <p:sldId id="601" r:id="rId9"/>
    <p:sldId id="594" r:id="rId10"/>
    <p:sldId id="595" r:id="rId11"/>
    <p:sldId id="575" r:id="rId12"/>
    <p:sldId id="577" r:id="rId13"/>
    <p:sldId id="576" r:id="rId14"/>
    <p:sldId id="578" r:id="rId15"/>
    <p:sldId id="579" r:id="rId16"/>
    <p:sldId id="581" r:id="rId17"/>
    <p:sldId id="580" r:id="rId18"/>
    <p:sldId id="582" r:id="rId19"/>
    <p:sldId id="583" r:id="rId20"/>
    <p:sldId id="584" r:id="rId21"/>
    <p:sldId id="603" r:id="rId22"/>
    <p:sldId id="604" r:id="rId23"/>
    <p:sldId id="605" r:id="rId24"/>
    <p:sldId id="606" r:id="rId25"/>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B1713847-4CC8-4018-A468-523CD3BA6C67}" type="datetimeFigureOut">
              <a:rPr lang="id-ID" smtClean="0"/>
              <a:pPr/>
              <a:t>03/04/2018</a:t>
            </a:fld>
            <a:endParaRPr lang="id-ID"/>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D8B7C531-743F-48C5-B83B-AC720D2EC0C1}" type="slidenum">
              <a:rPr lang="id-ID" smtClean="0"/>
              <a:pPr/>
              <a:t>‹#›</a:t>
            </a:fld>
            <a:endParaRPr lang="id-ID"/>
          </a:p>
        </p:txBody>
      </p:sp>
    </p:spTree>
    <p:extLst>
      <p:ext uri="{BB962C8B-B14F-4D97-AF65-F5344CB8AC3E}">
        <p14:creationId xmlns:p14="http://schemas.microsoft.com/office/powerpoint/2010/main" val="290645030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1747728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2721433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2838264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721881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DC4D39-074C-42DD-A250-CE7BE05C200E}" type="datetimeFigureOut">
              <a:rPr lang="en-US" smtClean="0"/>
              <a:pPr/>
              <a:t>4/3/2018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21995068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DC4D39-074C-42DD-A250-CE7BE05C200E}"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13351475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84DC4D39-074C-42DD-A250-CE7BE05C200E}" type="datetimeFigureOut">
              <a:rPr lang="en-US" smtClean="0"/>
              <a:pPr/>
              <a:t>4/3/2018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9104948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86698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8844693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4675325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2957436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4708577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2627947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4DC4D39-074C-42DD-A250-CE7BE05C200E}"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4924827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4DC4D39-074C-42DD-A250-CE7BE05C200E}"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11439870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12041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2962238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DC4D39-074C-42DD-A250-CE7BE05C200E}"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DC4D39-074C-42DD-A250-CE7BE05C200E}" type="datetimeFigureOut">
              <a:rPr lang="en-US" smtClean="0"/>
              <a:pPr/>
              <a:t>4/3/2018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DC4D39-074C-42DD-A250-CE7BE05C200E}"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C4D39-074C-42DD-A250-CE7BE05C200E}" type="datetimeFigureOut">
              <a:rPr lang="en-US" smtClean="0"/>
              <a:pPr/>
              <a:t>4/3/2018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C4D39-074C-42DD-A250-CE7BE05C200E}" type="datetimeFigureOut">
              <a:rPr lang="en-US" smtClean="0"/>
              <a:pPr/>
              <a:t>4/3/2018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13EC7-88C5-4D3E-A5CE-CA4AF2A7EA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84DC4D39-074C-42DD-A250-CE7BE05C200E}" type="datetimeFigureOut">
              <a:rPr lang="en-US" smtClean="0"/>
              <a:pPr/>
              <a:t>4/3/2018</a:t>
            </a:fld>
            <a:endParaRPr lang="en-US"/>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0AD13EC7-88C5-4D3E-A5CE-CA4AF2A7EA7C}" type="slidenum">
              <a:rPr lang="en-US" smtClean="0"/>
              <a:pPr/>
              <a:t>‹#›</a:t>
            </a:fld>
            <a:endParaRPr lang="en-US"/>
          </a:p>
        </p:txBody>
      </p:sp>
    </p:spTree>
    <p:extLst>
      <p:ext uri="{BB962C8B-B14F-4D97-AF65-F5344CB8AC3E}">
        <p14:creationId xmlns:p14="http://schemas.microsoft.com/office/powerpoint/2010/main" val="374745305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70"/>
          <p:cNvGrpSpPr>
            <a:grpSpLocks/>
          </p:cNvGrpSpPr>
          <p:nvPr/>
        </p:nvGrpSpPr>
        <p:grpSpPr bwMode="auto">
          <a:xfrm>
            <a:off x="3962400" y="2492405"/>
            <a:ext cx="1219199" cy="1295400"/>
            <a:chOff x="3379" y="1026"/>
            <a:chExt cx="709" cy="660"/>
          </a:xfrm>
        </p:grpSpPr>
        <p:grpSp>
          <p:nvGrpSpPr>
            <p:cNvPr id="3" name="Group 264"/>
            <p:cNvGrpSpPr>
              <a:grpSpLocks/>
            </p:cNvGrpSpPr>
            <p:nvPr/>
          </p:nvGrpSpPr>
          <p:grpSpPr bwMode="auto">
            <a:xfrm>
              <a:off x="3379" y="1026"/>
              <a:ext cx="709" cy="455"/>
              <a:chOff x="3243" y="845"/>
              <a:chExt cx="709" cy="455"/>
            </a:xfrm>
          </p:grpSpPr>
          <p:grpSp>
            <p:nvGrpSpPr>
              <p:cNvPr id="4" name="Group 205"/>
              <p:cNvGrpSpPr>
                <a:grpSpLocks/>
              </p:cNvGrpSpPr>
              <p:nvPr/>
            </p:nvGrpSpPr>
            <p:grpSpPr bwMode="auto">
              <a:xfrm>
                <a:off x="3243" y="890"/>
                <a:ext cx="709" cy="410"/>
                <a:chOff x="885" y="698"/>
                <a:chExt cx="3990" cy="2376"/>
              </a:xfrm>
            </p:grpSpPr>
            <p:sp>
              <p:nvSpPr>
                <p:cNvPr id="55" name="Freeform 206"/>
                <p:cNvSpPr>
                  <a:spLocks/>
                </p:cNvSpPr>
                <p:nvPr/>
              </p:nvSpPr>
              <p:spPr bwMode="auto">
                <a:xfrm>
                  <a:off x="885" y="698"/>
                  <a:ext cx="3990" cy="2260"/>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chemeClr val="accent2"/>
                </a:solidFill>
                <a:ln w="9525">
                  <a:solidFill>
                    <a:schemeClr val="accent2"/>
                  </a:solidFill>
                  <a:round/>
                  <a:headEnd/>
                  <a:tailEnd/>
                </a:ln>
              </p:spPr>
              <p:txBody>
                <a:bodyPr/>
                <a:lstStyle/>
                <a:p>
                  <a:endParaRPr lang="id-ID"/>
                </a:p>
              </p:txBody>
            </p:sp>
            <p:sp>
              <p:nvSpPr>
                <p:cNvPr id="56" name="Freeform 207"/>
                <p:cNvSpPr>
                  <a:spLocks/>
                </p:cNvSpPr>
                <p:nvPr/>
              </p:nvSpPr>
              <p:spPr bwMode="auto">
                <a:xfrm>
                  <a:off x="1004" y="830"/>
                  <a:ext cx="3755" cy="1979"/>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rgbClr val="3FD6FF"/>
                </a:solidFill>
                <a:ln w="9525">
                  <a:noFill/>
                  <a:round/>
                  <a:headEnd/>
                  <a:tailEnd/>
                </a:ln>
              </p:spPr>
              <p:txBody>
                <a:bodyPr/>
                <a:lstStyle/>
                <a:p>
                  <a:endParaRPr lang="id-ID"/>
                </a:p>
              </p:txBody>
            </p:sp>
            <p:grpSp>
              <p:nvGrpSpPr>
                <p:cNvPr id="5" name="Group 208"/>
                <p:cNvGrpSpPr>
                  <a:grpSpLocks/>
                </p:cNvGrpSpPr>
                <p:nvPr/>
              </p:nvGrpSpPr>
              <p:grpSpPr bwMode="auto">
                <a:xfrm>
                  <a:off x="1115" y="934"/>
                  <a:ext cx="3444" cy="1760"/>
                  <a:chOff x="4141" y="2949"/>
                  <a:chExt cx="980" cy="424"/>
                </a:xfrm>
              </p:grpSpPr>
              <p:grpSp>
                <p:nvGrpSpPr>
                  <p:cNvPr id="6" name="Group 209"/>
                  <p:cNvGrpSpPr>
                    <a:grpSpLocks/>
                  </p:cNvGrpSpPr>
                  <p:nvPr/>
                </p:nvGrpSpPr>
                <p:grpSpPr bwMode="auto">
                  <a:xfrm>
                    <a:off x="4141" y="2962"/>
                    <a:ext cx="350" cy="399"/>
                    <a:chOff x="4132" y="2962"/>
                    <a:chExt cx="350" cy="399"/>
                  </a:xfrm>
                </p:grpSpPr>
                <p:sp>
                  <p:nvSpPr>
                    <p:cNvPr id="70" name="Freeform 210"/>
                    <p:cNvSpPr>
                      <a:spLocks/>
                    </p:cNvSpPr>
                    <p:nvPr/>
                  </p:nvSpPr>
                  <p:spPr bwMode="auto">
                    <a:xfrm>
                      <a:off x="4132" y="3050"/>
                      <a:ext cx="265" cy="96"/>
                    </a:xfrm>
                    <a:custGeom>
                      <a:avLst/>
                      <a:gdLst/>
                      <a:ahLst/>
                      <a:cxnLst>
                        <a:cxn ang="0">
                          <a:pos x="483" y="56"/>
                        </a:cxn>
                        <a:cxn ang="0">
                          <a:pos x="461" y="54"/>
                        </a:cxn>
                        <a:cxn ang="0">
                          <a:pos x="439" y="51"/>
                        </a:cxn>
                        <a:cxn ang="0">
                          <a:pos x="417" y="47"/>
                        </a:cxn>
                        <a:cxn ang="0">
                          <a:pos x="395" y="45"/>
                        </a:cxn>
                        <a:cxn ang="0">
                          <a:pos x="374" y="41"/>
                        </a:cxn>
                        <a:cxn ang="0">
                          <a:pos x="352" y="39"/>
                        </a:cxn>
                        <a:cxn ang="0">
                          <a:pos x="330" y="35"/>
                        </a:cxn>
                        <a:cxn ang="0">
                          <a:pos x="309" y="31"/>
                        </a:cxn>
                        <a:cxn ang="0">
                          <a:pos x="288" y="28"/>
                        </a:cxn>
                        <a:cxn ang="0">
                          <a:pos x="266" y="24"/>
                        </a:cxn>
                        <a:cxn ang="0">
                          <a:pos x="245" y="20"/>
                        </a:cxn>
                        <a:cxn ang="0">
                          <a:pos x="225" y="17"/>
                        </a:cxn>
                        <a:cxn ang="0">
                          <a:pos x="204" y="13"/>
                        </a:cxn>
                        <a:cxn ang="0">
                          <a:pos x="183" y="8"/>
                        </a:cxn>
                        <a:cxn ang="0">
                          <a:pos x="163" y="4"/>
                        </a:cxn>
                        <a:cxn ang="0">
                          <a:pos x="142" y="0"/>
                        </a:cxn>
                        <a:cxn ang="0">
                          <a:pos x="113" y="54"/>
                        </a:cxn>
                        <a:cxn ang="0">
                          <a:pos x="87" y="109"/>
                        </a:cxn>
                        <a:cxn ang="0">
                          <a:pos x="65" y="165"/>
                        </a:cxn>
                        <a:cxn ang="0">
                          <a:pos x="45" y="226"/>
                        </a:cxn>
                        <a:cxn ang="0">
                          <a:pos x="29" y="286"/>
                        </a:cxn>
                        <a:cxn ang="0">
                          <a:pos x="15" y="349"/>
                        </a:cxn>
                        <a:cxn ang="0">
                          <a:pos x="5" y="413"/>
                        </a:cxn>
                        <a:cxn ang="0">
                          <a:pos x="0" y="478"/>
                        </a:cxn>
                        <a:cxn ang="0">
                          <a:pos x="446" y="478"/>
                        </a:cxn>
                        <a:cxn ang="0">
                          <a:pos x="448" y="424"/>
                        </a:cxn>
                        <a:cxn ang="0">
                          <a:pos x="450" y="370"/>
                        </a:cxn>
                        <a:cxn ang="0">
                          <a:pos x="454" y="317"/>
                        </a:cxn>
                        <a:cxn ang="0">
                          <a:pos x="458" y="263"/>
                        </a:cxn>
                        <a:cxn ang="0">
                          <a:pos x="462" y="211"/>
                        </a:cxn>
                        <a:cxn ang="0">
                          <a:pos x="469" y="158"/>
                        </a:cxn>
                        <a:cxn ang="0">
                          <a:pos x="476" y="106"/>
                        </a:cxn>
                        <a:cxn ang="0">
                          <a:pos x="483" y="56"/>
                        </a:cxn>
                      </a:cxnLst>
                      <a:rect l="0" t="0" r="r" b="b"/>
                      <a:pathLst>
                        <a:path w="483" h="478">
                          <a:moveTo>
                            <a:pt x="483" y="56"/>
                          </a:moveTo>
                          <a:lnTo>
                            <a:pt x="461" y="54"/>
                          </a:lnTo>
                          <a:lnTo>
                            <a:pt x="439" y="51"/>
                          </a:lnTo>
                          <a:lnTo>
                            <a:pt x="417" y="47"/>
                          </a:lnTo>
                          <a:lnTo>
                            <a:pt x="395" y="45"/>
                          </a:lnTo>
                          <a:lnTo>
                            <a:pt x="374" y="41"/>
                          </a:lnTo>
                          <a:lnTo>
                            <a:pt x="352" y="39"/>
                          </a:lnTo>
                          <a:lnTo>
                            <a:pt x="330" y="35"/>
                          </a:lnTo>
                          <a:lnTo>
                            <a:pt x="309" y="31"/>
                          </a:lnTo>
                          <a:lnTo>
                            <a:pt x="288" y="28"/>
                          </a:lnTo>
                          <a:lnTo>
                            <a:pt x="266" y="24"/>
                          </a:lnTo>
                          <a:lnTo>
                            <a:pt x="245" y="20"/>
                          </a:lnTo>
                          <a:lnTo>
                            <a:pt x="225" y="17"/>
                          </a:lnTo>
                          <a:lnTo>
                            <a:pt x="204" y="13"/>
                          </a:lnTo>
                          <a:lnTo>
                            <a:pt x="183" y="8"/>
                          </a:lnTo>
                          <a:lnTo>
                            <a:pt x="163" y="4"/>
                          </a:lnTo>
                          <a:lnTo>
                            <a:pt x="142" y="0"/>
                          </a:lnTo>
                          <a:lnTo>
                            <a:pt x="113" y="54"/>
                          </a:lnTo>
                          <a:lnTo>
                            <a:pt x="87" y="109"/>
                          </a:lnTo>
                          <a:lnTo>
                            <a:pt x="65" y="165"/>
                          </a:lnTo>
                          <a:lnTo>
                            <a:pt x="45" y="226"/>
                          </a:lnTo>
                          <a:lnTo>
                            <a:pt x="29" y="286"/>
                          </a:lnTo>
                          <a:lnTo>
                            <a:pt x="15" y="349"/>
                          </a:lnTo>
                          <a:lnTo>
                            <a:pt x="5" y="413"/>
                          </a:lnTo>
                          <a:lnTo>
                            <a:pt x="0" y="478"/>
                          </a:lnTo>
                          <a:lnTo>
                            <a:pt x="446" y="478"/>
                          </a:lnTo>
                          <a:lnTo>
                            <a:pt x="448" y="424"/>
                          </a:lnTo>
                          <a:lnTo>
                            <a:pt x="450" y="370"/>
                          </a:lnTo>
                          <a:lnTo>
                            <a:pt x="454" y="317"/>
                          </a:lnTo>
                          <a:lnTo>
                            <a:pt x="458" y="263"/>
                          </a:lnTo>
                          <a:lnTo>
                            <a:pt x="462" y="211"/>
                          </a:lnTo>
                          <a:lnTo>
                            <a:pt x="469" y="158"/>
                          </a:lnTo>
                          <a:lnTo>
                            <a:pt x="476" y="106"/>
                          </a:lnTo>
                          <a:lnTo>
                            <a:pt x="483" y="56"/>
                          </a:lnTo>
                          <a:close/>
                        </a:path>
                      </a:pathLst>
                    </a:custGeom>
                    <a:solidFill>
                      <a:schemeClr val="folHlink"/>
                    </a:solidFill>
                    <a:ln w="9525">
                      <a:solidFill>
                        <a:schemeClr val="folHlink"/>
                      </a:solidFill>
                      <a:round/>
                      <a:headEnd/>
                      <a:tailEnd/>
                    </a:ln>
                  </p:spPr>
                  <p:txBody>
                    <a:bodyPr/>
                    <a:lstStyle/>
                    <a:p>
                      <a:endParaRPr lang="id-ID"/>
                    </a:p>
                  </p:txBody>
                </p:sp>
                <p:sp>
                  <p:nvSpPr>
                    <p:cNvPr id="71" name="Freeform 211"/>
                    <p:cNvSpPr>
                      <a:spLocks/>
                    </p:cNvSpPr>
                    <p:nvPr/>
                  </p:nvSpPr>
                  <p:spPr bwMode="auto">
                    <a:xfrm>
                      <a:off x="4257" y="2962"/>
                      <a:ext cx="225" cy="71"/>
                    </a:xfrm>
                    <a:custGeom>
                      <a:avLst/>
                      <a:gdLst/>
                      <a:ahLst/>
                      <a:cxnLst>
                        <a:cxn ang="0">
                          <a:pos x="412" y="0"/>
                        </a:cxn>
                        <a:cxn ang="0">
                          <a:pos x="383" y="11"/>
                        </a:cxn>
                        <a:cxn ang="0">
                          <a:pos x="353" y="25"/>
                        </a:cxn>
                        <a:cxn ang="0">
                          <a:pos x="325" y="39"/>
                        </a:cxn>
                        <a:cxn ang="0">
                          <a:pos x="297" y="55"/>
                        </a:cxn>
                        <a:cxn ang="0">
                          <a:pos x="269" y="72"/>
                        </a:cxn>
                        <a:cxn ang="0">
                          <a:pos x="241" y="91"/>
                        </a:cxn>
                        <a:cxn ang="0">
                          <a:pos x="213" y="109"/>
                        </a:cxn>
                        <a:cxn ang="0">
                          <a:pos x="187" y="130"/>
                        </a:cxn>
                        <a:cxn ang="0">
                          <a:pos x="161" y="151"/>
                        </a:cxn>
                        <a:cxn ang="0">
                          <a:pos x="135" y="173"/>
                        </a:cxn>
                        <a:cxn ang="0">
                          <a:pos x="111" y="195"/>
                        </a:cxn>
                        <a:cxn ang="0">
                          <a:pos x="87" y="219"/>
                        </a:cxn>
                        <a:cxn ang="0">
                          <a:pos x="64" y="243"/>
                        </a:cxn>
                        <a:cxn ang="0">
                          <a:pos x="42" y="268"/>
                        </a:cxn>
                        <a:cxn ang="0">
                          <a:pos x="20" y="293"/>
                        </a:cxn>
                        <a:cxn ang="0">
                          <a:pos x="0" y="317"/>
                        </a:cxn>
                        <a:cxn ang="0">
                          <a:pos x="16" y="321"/>
                        </a:cxn>
                        <a:cxn ang="0">
                          <a:pos x="34" y="323"/>
                        </a:cxn>
                        <a:cxn ang="0">
                          <a:pos x="52" y="327"/>
                        </a:cxn>
                        <a:cxn ang="0">
                          <a:pos x="68" y="329"/>
                        </a:cxn>
                        <a:cxn ang="0">
                          <a:pos x="86" y="332"/>
                        </a:cxn>
                        <a:cxn ang="0">
                          <a:pos x="103" y="336"/>
                        </a:cxn>
                        <a:cxn ang="0">
                          <a:pos x="121" y="338"/>
                        </a:cxn>
                        <a:cxn ang="0">
                          <a:pos x="139" y="340"/>
                        </a:cxn>
                        <a:cxn ang="0">
                          <a:pos x="156" y="343"/>
                        </a:cxn>
                        <a:cxn ang="0">
                          <a:pos x="174" y="345"/>
                        </a:cxn>
                        <a:cxn ang="0">
                          <a:pos x="191" y="348"/>
                        </a:cxn>
                        <a:cxn ang="0">
                          <a:pos x="210" y="350"/>
                        </a:cxn>
                        <a:cxn ang="0">
                          <a:pos x="228" y="353"/>
                        </a:cxn>
                        <a:cxn ang="0">
                          <a:pos x="246" y="355"/>
                        </a:cxn>
                        <a:cxn ang="0">
                          <a:pos x="264" y="356"/>
                        </a:cxn>
                        <a:cxn ang="0">
                          <a:pos x="283" y="359"/>
                        </a:cxn>
                        <a:cxn ang="0">
                          <a:pos x="295" y="311"/>
                        </a:cxn>
                        <a:cxn ang="0">
                          <a:pos x="308" y="262"/>
                        </a:cxn>
                        <a:cxn ang="0">
                          <a:pos x="324" y="214"/>
                        </a:cxn>
                        <a:cxn ang="0">
                          <a:pos x="340" y="166"/>
                        </a:cxn>
                        <a:cxn ang="0">
                          <a:pos x="358" y="120"/>
                        </a:cxn>
                        <a:cxn ang="0">
                          <a:pos x="375" y="77"/>
                        </a:cxn>
                        <a:cxn ang="0">
                          <a:pos x="394" y="37"/>
                        </a:cxn>
                        <a:cxn ang="0">
                          <a:pos x="412" y="0"/>
                        </a:cxn>
                      </a:cxnLst>
                      <a:rect l="0" t="0" r="r" b="b"/>
                      <a:pathLst>
                        <a:path w="412" h="359">
                          <a:moveTo>
                            <a:pt x="412" y="0"/>
                          </a:moveTo>
                          <a:lnTo>
                            <a:pt x="383" y="11"/>
                          </a:lnTo>
                          <a:lnTo>
                            <a:pt x="353" y="25"/>
                          </a:lnTo>
                          <a:lnTo>
                            <a:pt x="325" y="39"/>
                          </a:lnTo>
                          <a:lnTo>
                            <a:pt x="297" y="55"/>
                          </a:lnTo>
                          <a:lnTo>
                            <a:pt x="269" y="72"/>
                          </a:lnTo>
                          <a:lnTo>
                            <a:pt x="241" y="91"/>
                          </a:lnTo>
                          <a:lnTo>
                            <a:pt x="213" y="109"/>
                          </a:lnTo>
                          <a:lnTo>
                            <a:pt x="187" y="130"/>
                          </a:lnTo>
                          <a:lnTo>
                            <a:pt x="161" y="151"/>
                          </a:lnTo>
                          <a:lnTo>
                            <a:pt x="135" y="173"/>
                          </a:lnTo>
                          <a:lnTo>
                            <a:pt x="111" y="195"/>
                          </a:lnTo>
                          <a:lnTo>
                            <a:pt x="87" y="219"/>
                          </a:lnTo>
                          <a:lnTo>
                            <a:pt x="64" y="243"/>
                          </a:lnTo>
                          <a:lnTo>
                            <a:pt x="42" y="268"/>
                          </a:lnTo>
                          <a:lnTo>
                            <a:pt x="20" y="293"/>
                          </a:lnTo>
                          <a:lnTo>
                            <a:pt x="0" y="317"/>
                          </a:lnTo>
                          <a:lnTo>
                            <a:pt x="16" y="321"/>
                          </a:lnTo>
                          <a:lnTo>
                            <a:pt x="34" y="323"/>
                          </a:lnTo>
                          <a:lnTo>
                            <a:pt x="52" y="327"/>
                          </a:lnTo>
                          <a:lnTo>
                            <a:pt x="68" y="329"/>
                          </a:lnTo>
                          <a:lnTo>
                            <a:pt x="86" y="332"/>
                          </a:lnTo>
                          <a:lnTo>
                            <a:pt x="103" y="336"/>
                          </a:lnTo>
                          <a:lnTo>
                            <a:pt x="121" y="338"/>
                          </a:lnTo>
                          <a:lnTo>
                            <a:pt x="139" y="340"/>
                          </a:lnTo>
                          <a:lnTo>
                            <a:pt x="156" y="343"/>
                          </a:lnTo>
                          <a:lnTo>
                            <a:pt x="174" y="345"/>
                          </a:lnTo>
                          <a:lnTo>
                            <a:pt x="191" y="348"/>
                          </a:lnTo>
                          <a:lnTo>
                            <a:pt x="210" y="350"/>
                          </a:lnTo>
                          <a:lnTo>
                            <a:pt x="228" y="353"/>
                          </a:lnTo>
                          <a:lnTo>
                            <a:pt x="246" y="355"/>
                          </a:lnTo>
                          <a:lnTo>
                            <a:pt x="264" y="356"/>
                          </a:lnTo>
                          <a:lnTo>
                            <a:pt x="283" y="359"/>
                          </a:lnTo>
                          <a:lnTo>
                            <a:pt x="295" y="311"/>
                          </a:lnTo>
                          <a:lnTo>
                            <a:pt x="308" y="262"/>
                          </a:lnTo>
                          <a:lnTo>
                            <a:pt x="324" y="214"/>
                          </a:lnTo>
                          <a:lnTo>
                            <a:pt x="340" y="166"/>
                          </a:lnTo>
                          <a:lnTo>
                            <a:pt x="358" y="120"/>
                          </a:lnTo>
                          <a:lnTo>
                            <a:pt x="375" y="77"/>
                          </a:lnTo>
                          <a:lnTo>
                            <a:pt x="394" y="37"/>
                          </a:lnTo>
                          <a:lnTo>
                            <a:pt x="412" y="0"/>
                          </a:lnTo>
                          <a:close/>
                        </a:path>
                      </a:pathLst>
                    </a:custGeom>
                    <a:solidFill>
                      <a:schemeClr val="folHlink"/>
                    </a:solidFill>
                    <a:ln w="9525">
                      <a:solidFill>
                        <a:schemeClr val="folHlink"/>
                      </a:solidFill>
                      <a:round/>
                      <a:headEnd/>
                      <a:tailEnd/>
                    </a:ln>
                  </p:spPr>
                  <p:txBody>
                    <a:bodyPr/>
                    <a:lstStyle/>
                    <a:p>
                      <a:endParaRPr lang="id-ID"/>
                    </a:p>
                  </p:txBody>
                </p:sp>
                <p:sp>
                  <p:nvSpPr>
                    <p:cNvPr id="72" name="Freeform 212"/>
                    <p:cNvSpPr>
                      <a:spLocks/>
                    </p:cNvSpPr>
                    <p:nvPr/>
                  </p:nvSpPr>
                  <p:spPr bwMode="auto">
                    <a:xfrm>
                      <a:off x="4254" y="3286"/>
                      <a:ext cx="226" cy="75"/>
                    </a:xfrm>
                    <a:custGeom>
                      <a:avLst/>
                      <a:gdLst/>
                      <a:ahLst/>
                      <a:cxnLst>
                        <a:cxn ang="0">
                          <a:pos x="0" y="44"/>
                        </a:cxn>
                        <a:cxn ang="0">
                          <a:pos x="20" y="69"/>
                        </a:cxn>
                        <a:cxn ang="0">
                          <a:pos x="42" y="94"/>
                        </a:cxn>
                        <a:cxn ang="0">
                          <a:pos x="64" y="120"/>
                        </a:cxn>
                        <a:cxn ang="0">
                          <a:pos x="87" y="144"/>
                        </a:cxn>
                        <a:cxn ang="0">
                          <a:pos x="111" y="169"/>
                        </a:cxn>
                        <a:cxn ang="0">
                          <a:pos x="136" y="193"/>
                        </a:cxn>
                        <a:cxn ang="0">
                          <a:pos x="161" y="217"/>
                        </a:cxn>
                        <a:cxn ang="0">
                          <a:pos x="187" y="240"/>
                        </a:cxn>
                        <a:cxn ang="0">
                          <a:pos x="213" y="261"/>
                        </a:cxn>
                        <a:cxn ang="0">
                          <a:pos x="240" y="282"/>
                        </a:cxn>
                        <a:cxn ang="0">
                          <a:pos x="268" y="302"/>
                        </a:cxn>
                        <a:cxn ang="0">
                          <a:pos x="297" y="320"/>
                        </a:cxn>
                        <a:cxn ang="0">
                          <a:pos x="324" y="337"/>
                        </a:cxn>
                        <a:cxn ang="0">
                          <a:pos x="353" y="352"/>
                        </a:cxn>
                        <a:cxn ang="0">
                          <a:pos x="383" y="366"/>
                        </a:cxn>
                        <a:cxn ang="0">
                          <a:pos x="411" y="378"/>
                        </a:cxn>
                        <a:cxn ang="0">
                          <a:pos x="394" y="340"/>
                        </a:cxn>
                        <a:cxn ang="0">
                          <a:pos x="376" y="297"/>
                        </a:cxn>
                        <a:cxn ang="0">
                          <a:pos x="358" y="251"/>
                        </a:cxn>
                        <a:cxn ang="0">
                          <a:pos x="341" y="202"/>
                        </a:cxn>
                        <a:cxn ang="0">
                          <a:pos x="324" y="152"/>
                        </a:cxn>
                        <a:cxn ang="0">
                          <a:pos x="310" y="100"/>
                        </a:cxn>
                        <a:cxn ang="0">
                          <a:pos x="297" y="50"/>
                        </a:cxn>
                        <a:cxn ang="0">
                          <a:pos x="285" y="0"/>
                        </a:cxn>
                        <a:cxn ang="0">
                          <a:pos x="266" y="3"/>
                        </a:cxn>
                        <a:cxn ang="0">
                          <a:pos x="248" y="4"/>
                        </a:cxn>
                        <a:cxn ang="0">
                          <a:pos x="229" y="7"/>
                        </a:cxn>
                        <a:cxn ang="0">
                          <a:pos x="212" y="9"/>
                        </a:cxn>
                        <a:cxn ang="0">
                          <a:pos x="193" y="12"/>
                        </a:cxn>
                        <a:cxn ang="0">
                          <a:pos x="176" y="14"/>
                        </a:cxn>
                        <a:cxn ang="0">
                          <a:pos x="158" y="16"/>
                        </a:cxn>
                        <a:cxn ang="0">
                          <a:pos x="140" y="19"/>
                        </a:cxn>
                        <a:cxn ang="0">
                          <a:pos x="123" y="21"/>
                        </a:cxn>
                        <a:cxn ang="0">
                          <a:pos x="105" y="24"/>
                        </a:cxn>
                        <a:cxn ang="0">
                          <a:pos x="87" y="28"/>
                        </a:cxn>
                        <a:cxn ang="0">
                          <a:pos x="70" y="30"/>
                        </a:cxn>
                        <a:cxn ang="0">
                          <a:pos x="52" y="34"/>
                        </a:cxn>
                        <a:cxn ang="0">
                          <a:pos x="35" y="37"/>
                        </a:cxn>
                        <a:cxn ang="0">
                          <a:pos x="18" y="40"/>
                        </a:cxn>
                        <a:cxn ang="0">
                          <a:pos x="0" y="44"/>
                        </a:cxn>
                      </a:cxnLst>
                      <a:rect l="0" t="0" r="r" b="b"/>
                      <a:pathLst>
                        <a:path w="411" h="378">
                          <a:moveTo>
                            <a:pt x="0" y="44"/>
                          </a:moveTo>
                          <a:lnTo>
                            <a:pt x="20" y="69"/>
                          </a:lnTo>
                          <a:lnTo>
                            <a:pt x="42" y="94"/>
                          </a:lnTo>
                          <a:lnTo>
                            <a:pt x="64" y="120"/>
                          </a:lnTo>
                          <a:lnTo>
                            <a:pt x="87" y="144"/>
                          </a:lnTo>
                          <a:lnTo>
                            <a:pt x="111" y="169"/>
                          </a:lnTo>
                          <a:lnTo>
                            <a:pt x="136" y="193"/>
                          </a:lnTo>
                          <a:lnTo>
                            <a:pt x="161" y="217"/>
                          </a:lnTo>
                          <a:lnTo>
                            <a:pt x="187" y="240"/>
                          </a:lnTo>
                          <a:lnTo>
                            <a:pt x="213" y="261"/>
                          </a:lnTo>
                          <a:lnTo>
                            <a:pt x="240" y="282"/>
                          </a:lnTo>
                          <a:lnTo>
                            <a:pt x="268" y="302"/>
                          </a:lnTo>
                          <a:lnTo>
                            <a:pt x="297" y="320"/>
                          </a:lnTo>
                          <a:lnTo>
                            <a:pt x="324" y="337"/>
                          </a:lnTo>
                          <a:lnTo>
                            <a:pt x="353" y="352"/>
                          </a:lnTo>
                          <a:lnTo>
                            <a:pt x="383" y="366"/>
                          </a:lnTo>
                          <a:lnTo>
                            <a:pt x="411" y="378"/>
                          </a:lnTo>
                          <a:lnTo>
                            <a:pt x="394" y="340"/>
                          </a:lnTo>
                          <a:lnTo>
                            <a:pt x="376" y="297"/>
                          </a:lnTo>
                          <a:lnTo>
                            <a:pt x="358" y="251"/>
                          </a:lnTo>
                          <a:lnTo>
                            <a:pt x="341" y="202"/>
                          </a:lnTo>
                          <a:lnTo>
                            <a:pt x="324" y="152"/>
                          </a:lnTo>
                          <a:lnTo>
                            <a:pt x="310" y="100"/>
                          </a:lnTo>
                          <a:lnTo>
                            <a:pt x="297" y="50"/>
                          </a:lnTo>
                          <a:lnTo>
                            <a:pt x="285" y="0"/>
                          </a:lnTo>
                          <a:lnTo>
                            <a:pt x="266" y="3"/>
                          </a:lnTo>
                          <a:lnTo>
                            <a:pt x="248" y="4"/>
                          </a:lnTo>
                          <a:lnTo>
                            <a:pt x="229" y="7"/>
                          </a:lnTo>
                          <a:lnTo>
                            <a:pt x="212" y="9"/>
                          </a:lnTo>
                          <a:lnTo>
                            <a:pt x="193" y="12"/>
                          </a:lnTo>
                          <a:lnTo>
                            <a:pt x="176" y="14"/>
                          </a:lnTo>
                          <a:lnTo>
                            <a:pt x="158" y="16"/>
                          </a:lnTo>
                          <a:lnTo>
                            <a:pt x="140" y="19"/>
                          </a:lnTo>
                          <a:lnTo>
                            <a:pt x="123" y="21"/>
                          </a:lnTo>
                          <a:lnTo>
                            <a:pt x="105" y="24"/>
                          </a:lnTo>
                          <a:lnTo>
                            <a:pt x="87" y="28"/>
                          </a:lnTo>
                          <a:lnTo>
                            <a:pt x="70" y="30"/>
                          </a:lnTo>
                          <a:lnTo>
                            <a:pt x="52" y="34"/>
                          </a:lnTo>
                          <a:lnTo>
                            <a:pt x="35" y="37"/>
                          </a:lnTo>
                          <a:lnTo>
                            <a:pt x="18" y="40"/>
                          </a:lnTo>
                          <a:lnTo>
                            <a:pt x="0" y="44"/>
                          </a:lnTo>
                          <a:close/>
                        </a:path>
                      </a:pathLst>
                    </a:custGeom>
                    <a:solidFill>
                      <a:schemeClr val="folHlink"/>
                    </a:solidFill>
                    <a:ln w="9525">
                      <a:solidFill>
                        <a:schemeClr val="folHlink"/>
                      </a:solidFill>
                      <a:round/>
                      <a:headEnd/>
                      <a:tailEnd/>
                    </a:ln>
                  </p:spPr>
                  <p:txBody>
                    <a:bodyPr/>
                    <a:lstStyle/>
                    <a:p>
                      <a:endParaRPr lang="id-ID"/>
                    </a:p>
                  </p:txBody>
                </p:sp>
                <p:sp>
                  <p:nvSpPr>
                    <p:cNvPr id="73" name="Freeform 213"/>
                    <p:cNvSpPr>
                      <a:spLocks/>
                    </p:cNvSpPr>
                    <p:nvPr/>
                  </p:nvSpPr>
                  <p:spPr bwMode="auto">
                    <a:xfrm>
                      <a:off x="4132" y="3174"/>
                      <a:ext cx="263" cy="95"/>
                    </a:xfrm>
                    <a:custGeom>
                      <a:avLst/>
                      <a:gdLst/>
                      <a:ahLst/>
                      <a:cxnLst>
                        <a:cxn ang="0">
                          <a:pos x="445" y="0"/>
                        </a:cxn>
                        <a:cxn ang="0">
                          <a:pos x="0" y="0"/>
                        </a:cxn>
                        <a:cxn ang="0">
                          <a:pos x="5" y="65"/>
                        </a:cxn>
                        <a:cxn ang="0">
                          <a:pos x="14" y="129"/>
                        </a:cxn>
                        <a:cxn ang="0">
                          <a:pos x="27" y="190"/>
                        </a:cxn>
                        <a:cxn ang="0">
                          <a:pos x="43" y="252"/>
                        </a:cxn>
                        <a:cxn ang="0">
                          <a:pos x="63" y="311"/>
                        </a:cxn>
                        <a:cxn ang="0">
                          <a:pos x="85" y="369"/>
                        </a:cxn>
                        <a:cxn ang="0">
                          <a:pos x="110" y="424"/>
                        </a:cxn>
                        <a:cxn ang="0">
                          <a:pos x="139" y="478"/>
                        </a:cxn>
                        <a:cxn ang="0">
                          <a:pos x="160" y="473"/>
                        </a:cxn>
                        <a:cxn ang="0">
                          <a:pos x="179" y="470"/>
                        </a:cxn>
                        <a:cxn ang="0">
                          <a:pos x="200" y="465"/>
                        </a:cxn>
                        <a:cxn ang="0">
                          <a:pos x="221" y="461"/>
                        </a:cxn>
                        <a:cxn ang="0">
                          <a:pos x="242" y="456"/>
                        </a:cxn>
                        <a:cxn ang="0">
                          <a:pos x="263" y="452"/>
                        </a:cxn>
                        <a:cxn ang="0">
                          <a:pos x="285" y="449"/>
                        </a:cxn>
                        <a:cxn ang="0">
                          <a:pos x="306" y="445"/>
                        </a:cxn>
                        <a:cxn ang="0">
                          <a:pos x="328" y="441"/>
                        </a:cxn>
                        <a:cxn ang="0">
                          <a:pos x="349" y="439"/>
                        </a:cxn>
                        <a:cxn ang="0">
                          <a:pos x="371" y="435"/>
                        </a:cxn>
                        <a:cxn ang="0">
                          <a:pos x="393" y="433"/>
                        </a:cxn>
                        <a:cxn ang="0">
                          <a:pos x="415" y="429"/>
                        </a:cxn>
                        <a:cxn ang="0">
                          <a:pos x="437" y="426"/>
                        </a:cxn>
                        <a:cxn ang="0">
                          <a:pos x="459" y="424"/>
                        </a:cxn>
                        <a:cxn ang="0">
                          <a:pos x="481" y="422"/>
                        </a:cxn>
                        <a:cxn ang="0">
                          <a:pos x="473" y="370"/>
                        </a:cxn>
                        <a:cxn ang="0">
                          <a:pos x="467" y="318"/>
                        </a:cxn>
                        <a:cxn ang="0">
                          <a:pos x="461" y="267"/>
                        </a:cxn>
                        <a:cxn ang="0">
                          <a:pos x="457" y="214"/>
                        </a:cxn>
                        <a:cxn ang="0">
                          <a:pos x="452" y="160"/>
                        </a:cxn>
                        <a:cxn ang="0">
                          <a:pos x="449" y="107"/>
                        </a:cxn>
                        <a:cxn ang="0">
                          <a:pos x="447" y="54"/>
                        </a:cxn>
                        <a:cxn ang="0">
                          <a:pos x="445" y="0"/>
                        </a:cxn>
                      </a:cxnLst>
                      <a:rect l="0" t="0" r="r" b="b"/>
                      <a:pathLst>
                        <a:path w="481" h="478">
                          <a:moveTo>
                            <a:pt x="445" y="0"/>
                          </a:moveTo>
                          <a:lnTo>
                            <a:pt x="0" y="0"/>
                          </a:lnTo>
                          <a:lnTo>
                            <a:pt x="5" y="65"/>
                          </a:lnTo>
                          <a:lnTo>
                            <a:pt x="14" y="129"/>
                          </a:lnTo>
                          <a:lnTo>
                            <a:pt x="27" y="190"/>
                          </a:lnTo>
                          <a:lnTo>
                            <a:pt x="43" y="252"/>
                          </a:lnTo>
                          <a:lnTo>
                            <a:pt x="63" y="311"/>
                          </a:lnTo>
                          <a:lnTo>
                            <a:pt x="85" y="369"/>
                          </a:lnTo>
                          <a:lnTo>
                            <a:pt x="110" y="424"/>
                          </a:lnTo>
                          <a:lnTo>
                            <a:pt x="139" y="478"/>
                          </a:lnTo>
                          <a:lnTo>
                            <a:pt x="160" y="473"/>
                          </a:lnTo>
                          <a:lnTo>
                            <a:pt x="179" y="470"/>
                          </a:lnTo>
                          <a:lnTo>
                            <a:pt x="200" y="465"/>
                          </a:lnTo>
                          <a:lnTo>
                            <a:pt x="221" y="461"/>
                          </a:lnTo>
                          <a:lnTo>
                            <a:pt x="242" y="456"/>
                          </a:lnTo>
                          <a:lnTo>
                            <a:pt x="263" y="452"/>
                          </a:lnTo>
                          <a:lnTo>
                            <a:pt x="285" y="449"/>
                          </a:lnTo>
                          <a:lnTo>
                            <a:pt x="306" y="445"/>
                          </a:lnTo>
                          <a:lnTo>
                            <a:pt x="328" y="441"/>
                          </a:lnTo>
                          <a:lnTo>
                            <a:pt x="349" y="439"/>
                          </a:lnTo>
                          <a:lnTo>
                            <a:pt x="371" y="435"/>
                          </a:lnTo>
                          <a:lnTo>
                            <a:pt x="393" y="433"/>
                          </a:lnTo>
                          <a:lnTo>
                            <a:pt x="415" y="429"/>
                          </a:lnTo>
                          <a:lnTo>
                            <a:pt x="437" y="426"/>
                          </a:lnTo>
                          <a:lnTo>
                            <a:pt x="459" y="424"/>
                          </a:lnTo>
                          <a:lnTo>
                            <a:pt x="481" y="422"/>
                          </a:lnTo>
                          <a:lnTo>
                            <a:pt x="473" y="370"/>
                          </a:lnTo>
                          <a:lnTo>
                            <a:pt x="467" y="318"/>
                          </a:lnTo>
                          <a:lnTo>
                            <a:pt x="461" y="267"/>
                          </a:lnTo>
                          <a:lnTo>
                            <a:pt x="457" y="214"/>
                          </a:lnTo>
                          <a:lnTo>
                            <a:pt x="452" y="160"/>
                          </a:lnTo>
                          <a:lnTo>
                            <a:pt x="449" y="107"/>
                          </a:lnTo>
                          <a:lnTo>
                            <a:pt x="447" y="54"/>
                          </a:lnTo>
                          <a:lnTo>
                            <a:pt x="445" y="0"/>
                          </a:lnTo>
                          <a:close/>
                        </a:path>
                      </a:pathLst>
                    </a:custGeom>
                    <a:solidFill>
                      <a:schemeClr val="folHlink"/>
                    </a:solidFill>
                    <a:ln w="9525">
                      <a:solidFill>
                        <a:schemeClr val="folHlink"/>
                      </a:solidFill>
                      <a:round/>
                      <a:headEnd/>
                      <a:tailEnd/>
                    </a:ln>
                  </p:spPr>
                  <p:txBody>
                    <a:bodyPr/>
                    <a:lstStyle/>
                    <a:p>
                      <a:endParaRPr lang="id-ID"/>
                    </a:p>
                  </p:txBody>
                </p:sp>
              </p:grpSp>
              <p:grpSp>
                <p:nvGrpSpPr>
                  <p:cNvPr id="7" name="Group 214"/>
                  <p:cNvGrpSpPr>
                    <a:grpSpLocks/>
                  </p:cNvGrpSpPr>
                  <p:nvPr/>
                </p:nvGrpSpPr>
                <p:grpSpPr bwMode="auto">
                  <a:xfrm>
                    <a:off x="4422" y="2949"/>
                    <a:ext cx="408" cy="424"/>
                    <a:chOff x="4445" y="2949"/>
                    <a:chExt cx="358" cy="424"/>
                  </a:xfrm>
                </p:grpSpPr>
                <p:sp>
                  <p:nvSpPr>
                    <p:cNvPr id="66" name="Freeform 215"/>
                    <p:cNvSpPr>
                      <a:spLocks/>
                    </p:cNvSpPr>
                    <p:nvPr/>
                  </p:nvSpPr>
                  <p:spPr bwMode="auto">
                    <a:xfrm>
                      <a:off x="4481" y="2949"/>
                      <a:ext cx="286" cy="88"/>
                    </a:xfrm>
                    <a:custGeom>
                      <a:avLst/>
                      <a:gdLst/>
                      <a:ahLst/>
                      <a:cxnLst>
                        <a:cxn ang="0">
                          <a:pos x="336" y="31"/>
                        </a:cxn>
                        <a:cxn ang="0">
                          <a:pos x="315" y="16"/>
                        </a:cxn>
                        <a:cxn ang="0">
                          <a:pos x="294" y="6"/>
                        </a:cxn>
                        <a:cxn ang="0">
                          <a:pos x="274" y="1"/>
                        </a:cxn>
                        <a:cxn ang="0">
                          <a:pos x="253" y="1"/>
                        </a:cxn>
                        <a:cxn ang="0">
                          <a:pos x="231" y="6"/>
                        </a:cxn>
                        <a:cxn ang="0">
                          <a:pos x="210" y="17"/>
                        </a:cxn>
                        <a:cxn ang="0">
                          <a:pos x="188" y="33"/>
                        </a:cxn>
                        <a:cxn ang="0">
                          <a:pos x="165" y="56"/>
                        </a:cxn>
                        <a:cxn ang="0">
                          <a:pos x="139" y="87"/>
                        </a:cxn>
                        <a:cxn ang="0">
                          <a:pos x="115" y="124"/>
                        </a:cxn>
                        <a:cxn ang="0">
                          <a:pos x="92" y="168"/>
                        </a:cxn>
                        <a:cxn ang="0">
                          <a:pos x="70" y="217"/>
                        </a:cxn>
                        <a:cxn ang="0">
                          <a:pos x="48" y="273"/>
                        </a:cxn>
                        <a:cxn ang="0">
                          <a:pos x="28" y="334"/>
                        </a:cxn>
                        <a:cxn ang="0">
                          <a:pos x="9" y="401"/>
                        </a:cxn>
                        <a:cxn ang="0">
                          <a:pos x="15" y="436"/>
                        </a:cxn>
                        <a:cxn ang="0">
                          <a:pos x="43" y="437"/>
                        </a:cxn>
                        <a:cxn ang="0">
                          <a:pos x="73" y="439"/>
                        </a:cxn>
                        <a:cxn ang="0">
                          <a:pos x="102" y="441"/>
                        </a:cxn>
                        <a:cxn ang="0">
                          <a:pos x="130" y="441"/>
                        </a:cxn>
                        <a:cxn ang="0">
                          <a:pos x="160" y="442"/>
                        </a:cxn>
                        <a:cxn ang="0">
                          <a:pos x="189" y="444"/>
                        </a:cxn>
                        <a:cxn ang="0">
                          <a:pos x="218" y="444"/>
                        </a:cxn>
                        <a:cxn ang="0">
                          <a:pos x="251" y="444"/>
                        </a:cxn>
                        <a:cxn ang="0">
                          <a:pos x="288" y="444"/>
                        </a:cxn>
                        <a:cxn ang="0">
                          <a:pos x="325" y="442"/>
                        </a:cxn>
                        <a:cxn ang="0">
                          <a:pos x="362" y="441"/>
                        </a:cxn>
                        <a:cxn ang="0">
                          <a:pos x="398" y="440"/>
                        </a:cxn>
                        <a:cxn ang="0">
                          <a:pos x="434" y="437"/>
                        </a:cxn>
                        <a:cxn ang="0">
                          <a:pos x="471" y="435"/>
                        </a:cxn>
                        <a:cxn ang="0">
                          <a:pos x="506" y="433"/>
                        </a:cxn>
                        <a:cxn ang="0">
                          <a:pos x="515" y="396"/>
                        </a:cxn>
                        <a:cxn ang="0">
                          <a:pos x="496" y="329"/>
                        </a:cxn>
                        <a:cxn ang="0">
                          <a:pos x="476" y="269"/>
                        </a:cxn>
                        <a:cxn ang="0">
                          <a:pos x="455" y="214"/>
                        </a:cxn>
                        <a:cxn ang="0">
                          <a:pos x="432" y="163"/>
                        </a:cxn>
                        <a:cxn ang="0">
                          <a:pos x="409" y="120"/>
                        </a:cxn>
                        <a:cxn ang="0">
                          <a:pos x="385" y="83"/>
                        </a:cxn>
                        <a:cxn ang="0">
                          <a:pos x="359" y="53"/>
                        </a:cxn>
                      </a:cxnLst>
                      <a:rect l="0" t="0" r="r" b="b"/>
                      <a:pathLst>
                        <a:path w="523" h="444">
                          <a:moveTo>
                            <a:pt x="347" y="40"/>
                          </a:moveTo>
                          <a:lnTo>
                            <a:pt x="336" y="31"/>
                          </a:lnTo>
                          <a:lnTo>
                            <a:pt x="326" y="23"/>
                          </a:lnTo>
                          <a:lnTo>
                            <a:pt x="315" y="16"/>
                          </a:lnTo>
                          <a:lnTo>
                            <a:pt x="305" y="10"/>
                          </a:lnTo>
                          <a:lnTo>
                            <a:pt x="294" y="6"/>
                          </a:lnTo>
                          <a:lnTo>
                            <a:pt x="285" y="2"/>
                          </a:lnTo>
                          <a:lnTo>
                            <a:pt x="274" y="1"/>
                          </a:lnTo>
                          <a:lnTo>
                            <a:pt x="264" y="0"/>
                          </a:lnTo>
                          <a:lnTo>
                            <a:pt x="253" y="1"/>
                          </a:lnTo>
                          <a:lnTo>
                            <a:pt x="242" y="2"/>
                          </a:lnTo>
                          <a:lnTo>
                            <a:pt x="231" y="6"/>
                          </a:lnTo>
                          <a:lnTo>
                            <a:pt x="221" y="11"/>
                          </a:lnTo>
                          <a:lnTo>
                            <a:pt x="210" y="17"/>
                          </a:lnTo>
                          <a:lnTo>
                            <a:pt x="199" y="24"/>
                          </a:lnTo>
                          <a:lnTo>
                            <a:pt x="188" y="33"/>
                          </a:lnTo>
                          <a:lnTo>
                            <a:pt x="177" y="43"/>
                          </a:lnTo>
                          <a:lnTo>
                            <a:pt x="165" y="56"/>
                          </a:lnTo>
                          <a:lnTo>
                            <a:pt x="151" y="71"/>
                          </a:lnTo>
                          <a:lnTo>
                            <a:pt x="139" y="87"/>
                          </a:lnTo>
                          <a:lnTo>
                            <a:pt x="127" y="106"/>
                          </a:lnTo>
                          <a:lnTo>
                            <a:pt x="115" y="124"/>
                          </a:lnTo>
                          <a:lnTo>
                            <a:pt x="104" y="146"/>
                          </a:lnTo>
                          <a:lnTo>
                            <a:pt x="92" y="168"/>
                          </a:lnTo>
                          <a:lnTo>
                            <a:pt x="81" y="193"/>
                          </a:lnTo>
                          <a:lnTo>
                            <a:pt x="70" y="217"/>
                          </a:lnTo>
                          <a:lnTo>
                            <a:pt x="59" y="244"/>
                          </a:lnTo>
                          <a:lnTo>
                            <a:pt x="48" y="273"/>
                          </a:lnTo>
                          <a:lnTo>
                            <a:pt x="38" y="303"/>
                          </a:lnTo>
                          <a:lnTo>
                            <a:pt x="28" y="334"/>
                          </a:lnTo>
                          <a:lnTo>
                            <a:pt x="18" y="366"/>
                          </a:lnTo>
                          <a:lnTo>
                            <a:pt x="9" y="401"/>
                          </a:lnTo>
                          <a:lnTo>
                            <a:pt x="0" y="435"/>
                          </a:lnTo>
                          <a:lnTo>
                            <a:pt x="15" y="436"/>
                          </a:lnTo>
                          <a:lnTo>
                            <a:pt x="29" y="436"/>
                          </a:lnTo>
                          <a:lnTo>
                            <a:pt x="43" y="437"/>
                          </a:lnTo>
                          <a:lnTo>
                            <a:pt x="59" y="439"/>
                          </a:lnTo>
                          <a:lnTo>
                            <a:pt x="73" y="439"/>
                          </a:lnTo>
                          <a:lnTo>
                            <a:pt x="87" y="440"/>
                          </a:lnTo>
                          <a:lnTo>
                            <a:pt x="102" y="441"/>
                          </a:lnTo>
                          <a:lnTo>
                            <a:pt x="116" y="441"/>
                          </a:lnTo>
                          <a:lnTo>
                            <a:pt x="130" y="441"/>
                          </a:lnTo>
                          <a:lnTo>
                            <a:pt x="145" y="442"/>
                          </a:lnTo>
                          <a:lnTo>
                            <a:pt x="160" y="442"/>
                          </a:lnTo>
                          <a:lnTo>
                            <a:pt x="174" y="442"/>
                          </a:lnTo>
                          <a:lnTo>
                            <a:pt x="189" y="444"/>
                          </a:lnTo>
                          <a:lnTo>
                            <a:pt x="203" y="444"/>
                          </a:lnTo>
                          <a:lnTo>
                            <a:pt x="218" y="444"/>
                          </a:lnTo>
                          <a:lnTo>
                            <a:pt x="233" y="444"/>
                          </a:lnTo>
                          <a:lnTo>
                            <a:pt x="251" y="444"/>
                          </a:lnTo>
                          <a:lnTo>
                            <a:pt x="270" y="444"/>
                          </a:lnTo>
                          <a:lnTo>
                            <a:pt x="288" y="444"/>
                          </a:lnTo>
                          <a:lnTo>
                            <a:pt x="307" y="442"/>
                          </a:lnTo>
                          <a:lnTo>
                            <a:pt x="325" y="442"/>
                          </a:lnTo>
                          <a:lnTo>
                            <a:pt x="344" y="441"/>
                          </a:lnTo>
                          <a:lnTo>
                            <a:pt x="362" y="441"/>
                          </a:lnTo>
                          <a:lnTo>
                            <a:pt x="380" y="440"/>
                          </a:lnTo>
                          <a:lnTo>
                            <a:pt x="398" y="440"/>
                          </a:lnTo>
                          <a:lnTo>
                            <a:pt x="417" y="439"/>
                          </a:lnTo>
                          <a:lnTo>
                            <a:pt x="434" y="437"/>
                          </a:lnTo>
                          <a:lnTo>
                            <a:pt x="453" y="436"/>
                          </a:lnTo>
                          <a:lnTo>
                            <a:pt x="471" y="435"/>
                          </a:lnTo>
                          <a:lnTo>
                            <a:pt x="488" y="434"/>
                          </a:lnTo>
                          <a:lnTo>
                            <a:pt x="506" y="433"/>
                          </a:lnTo>
                          <a:lnTo>
                            <a:pt x="523" y="431"/>
                          </a:lnTo>
                          <a:lnTo>
                            <a:pt x="515" y="396"/>
                          </a:lnTo>
                          <a:lnTo>
                            <a:pt x="506" y="362"/>
                          </a:lnTo>
                          <a:lnTo>
                            <a:pt x="496" y="329"/>
                          </a:lnTo>
                          <a:lnTo>
                            <a:pt x="486" y="299"/>
                          </a:lnTo>
                          <a:lnTo>
                            <a:pt x="476" y="269"/>
                          </a:lnTo>
                          <a:lnTo>
                            <a:pt x="465" y="241"/>
                          </a:lnTo>
                          <a:lnTo>
                            <a:pt x="455" y="214"/>
                          </a:lnTo>
                          <a:lnTo>
                            <a:pt x="444" y="188"/>
                          </a:lnTo>
                          <a:lnTo>
                            <a:pt x="432" y="163"/>
                          </a:lnTo>
                          <a:lnTo>
                            <a:pt x="421" y="141"/>
                          </a:lnTo>
                          <a:lnTo>
                            <a:pt x="409" y="120"/>
                          </a:lnTo>
                          <a:lnTo>
                            <a:pt x="397" y="101"/>
                          </a:lnTo>
                          <a:lnTo>
                            <a:pt x="385" y="83"/>
                          </a:lnTo>
                          <a:lnTo>
                            <a:pt x="373" y="67"/>
                          </a:lnTo>
                          <a:lnTo>
                            <a:pt x="359" y="53"/>
                          </a:lnTo>
                          <a:lnTo>
                            <a:pt x="347" y="40"/>
                          </a:lnTo>
                          <a:close/>
                        </a:path>
                      </a:pathLst>
                    </a:custGeom>
                    <a:solidFill>
                      <a:schemeClr val="folHlink"/>
                    </a:solidFill>
                    <a:ln w="9525">
                      <a:solidFill>
                        <a:schemeClr val="folHlink"/>
                      </a:solidFill>
                      <a:round/>
                      <a:headEnd/>
                      <a:tailEnd/>
                    </a:ln>
                  </p:spPr>
                  <p:txBody>
                    <a:bodyPr/>
                    <a:lstStyle/>
                    <a:p>
                      <a:endParaRPr lang="id-ID"/>
                    </a:p>
                  </p:txBody>
                </p:sp>
                <p:sp>
                  <p:nvSpPr>
                    <p:cNvPr id="67" name="Freeform 216"/>
                    <p:cNvSpPr>
                      <a:spLocks/>
                    </p:cNvSpPr>
                    <p:nvPr/>
                  </p:nvSpPr>
                  <p:spPr bwMode="auto">
                    <a:xfrm>
                      <a:off x="4446" y="3063"/>
                      <a:ext cx="357" cy="83"/>
                    </a:xfrm>
                    <a:custGeom>
                      <a:avLst/>
                      <a:gdLst/>
                      <a:ahLst/>
                      <a:cxnLst>
                        <a:cxn ang="0">
                          <a:pos x="617" y="0"/>
                        </a:cxn>
                        <a:cxn ang="0">
                          <a:pos x="597" y="1"/>
                        </a:cxn>
                        <a:cxn ang="0">
                          <a:pos x="579" y="4"/>
                        </a:cxn>
                        <a:cxn ang="0">
                          <a:pos x="559" y="5"/>
                        </a:cxn>
                        <a:cxn ang="0">
                          <a:pos x="539" y="6"/>
                        </a:cxn>
                        <a:cxn ang="0">
                          <a:pos x="519" y="8"/>
                        </a:cxn>
                        <a:cxn ang="0">
                          <a:pos x="499" y="9"/>
                        </a:cxn>
                        <a:cxn ang="0">
                          <a:pos x="479" y="10"/>
                        </a:cxn>
                        <a:cxn ang="0">
                          <a:pos x="460" y="11"/>
                        </a:cxn>
                        <a:cxn ang="0">
                          <a:pos x="440" y="13"/>
                        </a:cxn>
                        <a:cxn ang="0">
                          <a:pos x="419" y="13"/>
                        </a:cxn>
                        <a:cxn ang="0">
                          <a:pos x="399" y="14"/>
                        </a:cxn>
                        <a:cxn ang="0">
                          <a:pos x="379" y="14"/>
                        </a:cxn>
                        <a:cxn ang="0">
                          <a:pos x="358" y="15"/>
                        </a:cxn>
                        <a:cxn ang="0">
                          <a:pos x="339" y="15"/>
                        </a:cxn>
                        <a:cxn ang="0">
                          <a:pos x="319" y="15"/>
                        </a:cxn>
                        <a:cxn ang="0">
                          <a:pos x="298" y="15"/>
                        </a:cxn>
                        <a:cxn ang="0">
                          <a:pos x="281" y="15"/>
                        </a:cxn>
                        <a:cxn ang="0">
                          <a:pos x="265" y="15"/>
                        </a:cxn>
                        <a:cxn ang="0">
                          <a:pos x="248" y="15"/>
                        </a:cxn>
                        <a:cxn ang="0">
                          <a:pos x="232" y="14"/>
                        </a:cxn>
                        <a:cxn ang="0">
                          <a:pos x="215" y="14"/>
                        </a:cxn>
                        <a:cxn ang="0">
                          <a:pos x="199" y="14"/>
                        </a:cxn>
                        <a:cxn ang="0">
                          <a:pos x="183" y="13"/>
                        </a:cxn>
                        <a:cxn ang="0">
                          <a:pos x="167" y="13"/>
                        </a:cxn>
                        <a:cxn ang="0">
                          <a:pos x="150" y="11"/>
                        </a:cxn>
                        <a:cxn ang="0">
                          <a:pos x="134" y="11"/>
                        </a:cxn>
                        <a:cxn ang="0">
                          <a:pos x="118" y="10"/>
                        </a:cxn>
                        <a:cxn ang="0">
                          <a:pos x="102" y="9"/>
                        </a:cxn>
                        <a:cxn ang="0">
                          <a:pos x="86" y="9"/>
                        </a:cxn>
                        <a:cxn ang="0">
                          <a:pos x="70" y="8"/>
                        </a:cxn>
                        <a:cxn ang="0">
                          <a:pos x="53" y="6"/>
                        </a:cxn>
                        <a:cxn ang="0">
                          <a:pos x="38" y="5"/>
                        </a:cxn>
                        <a:cxn ang="0">
                          <a:pos x="30" y="52"/>
                        </a:cxn>
                        <a:cxn ang="0">
                          <a:pos x="24" y="100"/>
                        </a:cxn>
                        <a:cxn ang="0">
                          <a:pos x="18" y="149"/>
                        </a:cxn>
                        <a:cxn ang="0">
                          <a:pos x="13" y="199"/>
                        </a:cxn>
                        <a:cxn ang="0">
                          <a:pos x="8" y="252"/>
                        </a:cxn>
                        <a:cxn ang="0">
                          <a:pos x="5" y="305"/>
                        </a:cxn>
                        <a:cxn ang="0">
                          <a:pos x="3" y="360"/>
                        </a:cxn>
                        <a:cxn ang="0">
                          <a:pos x="0" y="416"/>
                        </a:cxn>
                        <a:cxn ang="0">
                          <a:pos x="656" y="416"/>
                        </a:cxn>
                        <a:cxn ang="0">
                          <a:pos x="653" y="359"/>
                        </a:cxn>
                        <a:cxn ang="0">
                          <a:pos x="651" y="304"/>
                        </a:cxn>
                        <a:cxn ang="0">
                          <a:pos x="648" y="250"/>
                        </a:cxn>
                        <a:cxn ang="0">
                          <a:pos x="643" y="197"/>
                        </a:cxn>
                        <a:cxn ang="0">
                          <a:pos x="638" y="147"/>
                        </a:cxn>
                        <a:cxn ang="0">
                          <a:pos x="631" y="96"/>
                        </a:cxn>
                        <a:cxn ang="0">
                          <a:pos x="625" y="47"/>
                        </a:cxn>
                        <a:cxn ang="0">
                          <a:pos x="617" y="0"/>
                        </a:cxn>
                      </a:cxnLst>
                      <a:rect l="0" t="0" r="r" b="b"/>
                      <a:pathLst>
                        <a:path w="656" h="416">
                          <a:moveTo>
                            <a:pt x="617" y="0"/>
                          </a:moveTo>
                          <a:lnTo>
                            <a:pt x="597" y="1"/>
                          </a:lnTo>
                          <a:lnTo>
                            <a:pt x="579" y="4"/>
                          </a:lnTo>
                          <a:lnTo>
                            <a:pt x="559" y="5"/>
                          </a:lnTo>
                          <a:lnTo>
                            <a:pt x="539" y="6"/>
                          </a:lnTo>
                          <a:lnTo>
                            <a:pt x="519" y="8"/>
                          </a:lnTo>
                          <a:lnTo>
                            <a:pt x="499" y="9"/>
                          </a:lnTo>
                          <a:lnTo>
                            <a:pt x="479" y="10"/>
                          </a:lnTo>
                          <a:lnTo>
                            <a:pt x="460" y="11"/>
                          </a:lnTo>
                          <a:lnTo>
                            <a:pt x="440" y="13"/>
                          </a:lnTo>
                          <a:lnTo>
                            <a:pt x="419" y="13"/>
                          </a:lnTo>
                          <a:lnTo>
                            <a:pt x="399" y="14"/>
                          </a:lnTo>
                          <a:lnTo>
                            <a:pt x="379" y="14"/>
                          </a:lnTo>
                          <a:lnTo>
                            <a:pt x="358" y="15"/>
                          </a:lnTo>
                          <a:lnTo>
                            <a:pt x="339" y="15"/>
                          </a:lnTo>
                          <a:lnTo>
                            <a:pt x="319" y="15"/>
                          </a:lnTo>
                          <a:lnTo>
                            <a:pt x="298" y="15"/>
                          </a:lnTo>
                          <a:lnTo>
                            <a:pt x="281" y="15"/>
                          </a:lnTo>
                          <a:lnTo>
                            <a:pt x="265" y="15"/>
                          </a:lnTo>
                          <a:lnTo>
                            <a:pt x="248" y="15"/>
                          </a:lnTo>
                          <a:lnTo>
                            <a:pt x="232" y="14"/>
                          </a:lnTo>
                          <a:lnTo>
                            <a:pt x="215" y="14"/>
                          </a:lnTo>
                          <a:lnTo>
                            <a:pt x="199" y="14"/>
                          </a:lnTo>
                          <a:lnTo>
                            <a:pt x="183" y="13"/>
                          </a:lnTo>
                          <a:lnTo>
                            <a:pt x="167" y="13"/>
                          </a:lnTo>
                          <a:lnTo>
                            <a:pt x="150" y="11"/>
                          </a:lnTo>
                          <a:lnTo>
                            <a:pt x="134" y="11"/>
                          </a:lnTo>
                          <a:lnTo>
                            <a:pt x="118" y="10"/>
                          </a:lnTo>
                          <a:lnTo>
                            <a:pt x="102" y="9"/>
                          </a:lnTo>
                          <a:lnTo>
                            <a:pt x="86" y="9"/>
                          </a:lnTo>
                          <a:lnTo>
                            <a:pt x="70" y="8"/>
                          </a:lnTo>
                          <a:lnTo>
                            <a:pt x="53" y="6"/>
                          </a:lnTo>
                          <a:lnTo>
                            <a:pt x="38" y="5"/>
                          </a:lnTo>
                          <a:lnTo>
                            <a:pt x="30" y="52"/>
                          </a:lnTo>
                          <a:lnTo>
                            <a:pt x="24" y="100"/>
                          </a:lnTo>
                          <a:lnTo>
                            <a:pt x="18" y="149"/>
                          </a:lnTo>
                          <a:lnTo>
                            <a:pt x="13" y="199"/>
                          </a:lnTo>
                          <a:lnTo>
                            <a:pt x="8" y="252"/>
                          </a:lnTo>
                          <a:lnTo>
                            <a:pt x="5" y="305"/>
                          </a:lnTo>
                          <a:lnTo>
                            <a:pt x="3" y="360"/>
                          </a:lnTo>
                          <a:lnTo>
                            <a:pt x="0" y="416"/>
                          </a:lnTo>
                          <a:lnTo>
                            <a:pt x="656" y="416"/>
                          </a:lnTo>
                          <a:lnTo>
                            <a:pt x="653" y="359"/>
                          </a:lnTo>
                          <a:lnTo>
                            <a:pt x="651" y="304"/>
                          </a:lnTo>
                          <a:lnTo>
                            <a:pt x="648" y="250"/>
                          </a:lnTo>
                          <a:lnTo>
                            <a:pt x="643" y="197"/>
                          </a:lnTo>
                          <a:lnTo>
                            <a:pt x="638" y="147"/>
                          </a:lnTo>
                          <a:lnTo>
                            <a:pt x="631" y="96"/>
                          </a:lnTo>
                          <a:lnTo>
                            <a:pt x="625" y="47"/>
                          </a:lnTo>
                          <a:lnTo>
                            <a:pt x="617" y="0"/>
                          </a:lnTo>
                          <a:close/>
                        </a:path>
                      </a:pathLst>
                    </a:custGeom>
                    <a:solidFill>
                      <a:schemeClr val="folHlink"/>
                    </a:solidFill>
                    <a:ln w="9525">
                      <a:solidFill>
                        <a:schemeClr val="folHlink"/>
                      </a:solidFill>
                      <a:round/>
                      <a:headEnd/>
                      <a:tailEnd/>
                    </a:ln>
                  </p:spPr>
                  <p:txBody>
                    <a:bodyPr/>
                    <a:lstStyle/>
                    <a:p>
                      <a:endParaRPr lang="id-ID"/>
                    </a:p>
                  </p:txBody>
                </p:sp>
                <p:sp>
                  <p:nvSpPr>
                    <p:cNvPr id="68" name="Freeform 217"/>
                    <p:cNvSpPr>
                      <a:spLocks/>
                    </p:cNvSpPr>
                    <p:nvPr/>
                  </p:nvSpPr>
                  <p:spPr bwMode="auto">
                    <a:xfrm>
                      <a:off x="4445" y="3174"/>
                      <a:ext cx="358" cy="83"/>
                    </a:xfrm>
                    <a:custGeom>
                      <a:avLst/>
                      <a:gdLst/>
                      <a:ahLst/>
                      <a:cxnLst>
                        <a:cxn ang="0">
                          <a:pos x="37" y="409"/>
                        </a:cxn>
                        <a:cxn ang="0">
                          <a:pos x="53" y="408"/>
                        </a:cxn>
                        <a:cxn ang="0">
                          <a:pos x="69" y="407"/>
                        </a:cxn>
                        <a:cxn ang="0">
                          <a:pos x="85" y="406"/>
                        </a:cxn>
                        <a:cxn ang="0">
                          <a:pos x="102" y="406"/>
                        </a:cxn>
                        <a:cxn ang="0">
                          <a:pos x="118" y="404"/>
                        </a:cxn>
                        <a:cxn ang="0">
                          <a:pos x="134" y="403"/>
                        </a:cxn>
                        <a:cxn ang="0">
                          <a:pos x="150" y="403"/>
                        </a:cxn>
                        <a:cxn ang="0">
                          <a:pos x="167" y="402"/>
                        </a:cxn>
                        <a:cxn ang="0">
                          <a:pos x="183" y="402"/>
                        </a:cxn>
                        <a:cxn ang="0">
                          <a:pos x="200" y="401"/>
                        </a:cxn>
                        <a:cxn ang="0">
                          <a:pos x="216" y="401"/>
                        </a:cxn>
                        <a:cxn ang="0">
                          <a:pos x="233" y="401"/>
                        </a:cxn>
                        <a:cxn ang="0">
                          <a:pos x="249" y="399"/>
                        </a:cxn>
                        <a:cxn ang="0">
                          <a:pos x="266" y="399"/>
                        </a:cxn>
                        <a:cxn ang="0">
                          <a:pos x="282" y="399"/>
                        </a:cxn>
                        <a:cxn ang="0">
                          <a:pos x="299" y="399"/>
                        </a:cxn>
                        <a:cxn ang="0">
                          <a:pos x="320" y="399"/>
                        </a:cxn>
                        <a:cxn ang="0">
                          <a:pos x="340" y="399"/>
                        </a:cxn>
                        <a:cxn ang="0">
                          <a:pos x="360" y="401"/>
                        </a:cxn>
                        <a:cxn ang="0">
                          <a:pos x="380" y="401"/>
                        </a:cxn>
                        <a:cxn ang="0">
                          <a:pos x="400" y="401"/>
                        </a:cxn>
                        <a:cxn ang="0">
                          <a:pos x="421" y="402"/>
                        </a:cxn>
                        <a:cxn ang="0">
                          <a:pos x="441" y="403"/>
                        </a:cxn>
                        <a:cxn ang="0">
                          <a:pos x="462" y="403"/>
                        </a:cxn>
                        <a:cxn ang="0">
                          <a:pos x="482" y="404"/>
                        </a:cxn>
                        <a:cxn ang="0">
                          <a:pos x="501" y="406"/>
                        </a:cxn>
                        <a:cxn ang="0">
                          <a:pos x="521" y="407"/>
                        </a:cxn>
                        <a:cxn ang="0">
                          <a:pos x="541" y="408"/>
                        </a:cxn>
                        <a:cxn ang="0">
                          <a:pos x="561" y="409"/>
                        </a:cxn>
                        <a:cxn ang="0">
                          <a:pos x="581" y="411"/>
                        </a:cxn>
                        <a:cxn ang="0">
                          <a:pos x="600" y="413"/>
                        </a:cxn>
                        <a:cxn ang="0">
                          <a:pos x="620" y="414"/>
                        </a:cxn>
                        <a:cxn ang="0">
                          <a:pos x="627" y="367"/>
                        </a:cxn>
                        <a:cxn ang="0">
                          <a:pos x="633" y="318"/>
                        </a:cxn>
                        <a:cxn ang="0">
                          <a:pos x="640" y="269"/>
                        </a:cxn>
                        <a:cxn ang="0">
                          <a:pos x="644" y="217"/>
                        </a:cxn>
                        <a:cxn ang="0">
                          <a:pos x="649" y="165"/>
                        </a:cxn>
                        <a:cxn ang="0">
                          <a:pos x="652" y="111"/>
                        </a:cxn>
                        <a:cxn ang="0">
                          <a:pos x="654" y="56"/>
                        </a:cxn>
                        <a:cxn ang="0">
                          <a:pos x="657" y="0"/>
                        </a:cxn>
                        <a:cxn ang="0">
                          <a:pos x="0" y="0"/>
                        </a:cxn>
                        <a:cxn ang="0">
                          <a:pos x="3" y="55"/>
                        </a:cxn>
                        <a:cxn ang="0">
                          <a:pos x="5" y="111"/>
                        </a:cxn>
                        <a:cxn ang="0">
                          <a:pos x="8" y="163"/>
                        </a:cxn>
                        <a:cxn ang="0">
                          <a:pos x="12" y="215"/>
                        </a:cxn>
                        <a:cxn ang="0">
                          <a:pos x="17" y="265"/>
                        </a:cxn>
                        <a:cxn ang="0">
                          <a:pos x="24" y="315"/>
                        </a:cxn>
                        <a:cxn ang="0">
                          <a:pos x="30" y="363"/>
                        </a:cxn>
                        <a:cxn ang="0">
                          <a:pos x="37" y="409"/>
                        </a:cxn>
                      </a:cxnLst>
                      <a:rect l="0" t="0" r="r" b="b"/>
                      <a:pathLst>
                        <a:path w="657" h="414">
                          <a:moveTo>
                            <a:pt x="37" y="409"/>
                          </a:moveTo>
                          <a:lnTo>
                            <a:pt x="53" y="408"/>
                          </a:lnTo>
                          <a:lnTo>
                            <a:pt x="69" y="407"/>
                          </a:lnTo>
                          <a:lnTo>
                            <a:pt x="85" y="406"/>
                          </a:lnTo>
                          <a:lnTo>
                            <a:pt x="102" y="406"/>
                          </a:lnTo>
                          <a:lnTo>
                            <a:pt x="118" y="404"/>
                          </a:lnTo>
                          <a:lnTo>
                            <a:pt x="134" y="403"/>
                          </a:lnTo>
                          <a:lnTo>
                            <a:pt x="150" y="403"/>
                          </a:lnTo>
                          <a:lnTo>
                            <a:pt x="167" y="402"/>
                          </a:lnTo>
                          <a:lnTo>
                            <a:pt x="183" y="402"/>
                          </a:lnTo>
                          <a:lnTo>
                            <a:pt x="200" y="401"/>
                          </a:lnTo>
                          <a:lnTo>
                            <a:pt x="216" y="401"/>
                          </a:lnTo>
                          <a:lnTo>
                            <a:pt x="233" y="401"/>
                          </a:lnTo>
                          <a:lnTo>
                            <a:pt x="249" y="399"/>
                          </a:lnTo>
                          <a:lnTo>
                            <a:pt x="266" y="399"/>
                          </a:lnTo>
                          <a:lnTo>
                            <a:pt x="282" y="399"/>
                          </a:lnTo>
                          <a:lnTo>
                            <a:pt x="299" y="399"/>
                          </a:lnTo>
                          <a:lnTo>
                            <a:pt x="320" y="399"/>
                          </a:lnTo>
                          <a:lnTo>
                            <a:pt x="340" y="399"/>
                          </a:lnTo>
                          <a:lnTo>
                            <a:pt x="360" y="401"/>
                          </a:lnTo>
                          <a:lnTo>
                            <a:pt x="380" y="401"/>
                          </a:lnTo>
                          <a:lnTo>
                            <a:pt x="400" y="401"/>
                          </a:lnTo>
                          <a:lnTo>
                            <a:pt x="421" y="402"/>
                          </a:lnTo>
                          <a:lnTo>
                            <a:pt x="441" y="403"/>
                          </a:lnTo>
                          <a:lnTo>
                            <a:pt x="462" y="403"/>
                          </a:lnTo>
                          <a:lnTo>
                            <a:pt x="482" y="404"/>
                          </a:lnTo>
                          <a:lnTo>
                            <a:pt x="501" y="406"/>
                          </a:lnTo>
                          <a:lnTo>
                            <a:pt x="521" y="407"/>
                          </a:lnTo>
                          <a:lnTo>
                            <a:pt x="541" y="408"/>
                          </a:lnTo>
                          <a:lnTo>
                            <a:pt x="561" y="409"/>
                          </a:lnTo>
                          <a:lnTo>
                            <a:pt x="581" y="411"/>
                          </a:lnTo>
                          <a:lnTo>
                            <a:pt x="600" y="413"/>
                          </a:lnTo>
                          <a:lnTo>
                            <a:pt x="620" y="414"/>
                          </a:lnTo>
                          <a:lnTo>
                            <a:pt x="627" y="367"/>
                          </a:lnTo>
                          <a:lnTo>
                            <a:pt x="633" y="318"/>
                          </a:lnTo>
                          <a:lnTo>
                            <a:pt x="640" y="269"/>
                          </a:lnTo>
                          <a:lnTo>
                            <a:pt x="644" y="217"/>
                          </a:lnTo>
                          <a:lnTo>
                            <a:pt x="649" y="165"/>
                          </a:lnTo>
                          <a:lnTo>
                            <a:pt x="652" y="111"/>
                          </a:lnTo>
                          <a:lnTo>
                            <a:pt x="654" y="56"/>
                          </a:lnTo>
                          <a:lnTo>
                            <a:pt x="657" y="0"/>
                          </a:lnTo>
                          <a:lnTo>
                            <a:pt x="0" y="0"/>
                          </a:lnTo>
                          <a:lnTo>
                            <a:pt x="3" y="55"/>
                          </a:lnTo>
                          <a:lnTo>
                            <a:pt x="5" y="111"/>
                          </a:lnTo>
                          <a:lnTo>
                            <a:pt x="8" y="163"/>
                          </a:lnTo>
                          <a:lnTo>
                            <a:pt x="12" y="215"/>
                          </a:lnTo>
                          <a:lnTo>
                            <a:pt x="17" y="265"/>
                          </a:lnTo>
                          <a:lnTo>
                            <a:pt x="24" y="315"/>
                          </a:lnTo>
                          <a:lnTo>
                            <a:pt x="30" y="363"/>
                          </a:lnTo>
                          <a:lnTo>
                            <a:pt x="37" y="409"/>
                          </a:lnTo>
                          <a:close/>
                        </a:path>
                      </a:pathLst>
                    </a:custGeom>
                    <a:solidFill>
                      <a:schemeClr val="folHlink"/>
                    </a:solidFill>
                    <a:ln w="9525">
                      <a:solidFill>
                        <a:schemeClr val="folHlink"/>
                      </a:solidFill>
                      <a:round/>
                      <a:headEnd/>
                      <a:tailEnd/>
                    </a:ln>
                  </p:spPr>
                  <p:txBody>
                    <a:bodyPr/>
                    <a:lstStyle/>
                    <a:p>
                      <a:endParaRPr lang="id-ID"/>
                    </a:p>
                  </p:txBody>
                </p:sp>
                <p:sp>
                  <p:nvSpPr>
                    <p:cNvPr id="69" name="Freeform 218"/>
                    <p:cNvSpPr>
                      <a:spLocks/>
                    </p:cNvSpPr>
                    <p:nvPr/>
                  </p:nvSpPr>
                  <p:spPr bwMode="auto">
                    <a:xfrm>
                      <a:off x="4480" y="3282"/>
                      <a:ext cx="288" cy="91"/>
                    </a:xfrm>
                    <a:custGeom>
                      <a:avLst/>
                      <a:gdLst/>
                      <a:ahLst/>
                      <a:cxnLst>
                        <a:cxn ang="0">
                          <a:pos x="220" y="0"/>
                        </a:cxn>
                        <a:cxn ang="0">
                          <a:pos x="191" y="0"/>
                        </a:cxn>
                        <a:cxn ang="0">
                          <a:pos x="161" y="1"/>
                        </a:cxn>
                        <a:cxn ang="0">
                          <a:pos x="131" y="1"/>
                        </a:cxn>
                        <a:cxn ang="0">
                          <a:pos x="102" y="3"/>
                        </a:cxn>
                        <a:cxn ang="0">
                          <a:pos x="73" y="4"/>
                        </a:cxn>
                        <a:cxn ang="0">
                          <a:pos x="43" y="5"/>
                        </a:cxn>
                        <a:cxn ang="0">
                          <a:pos x="15" y="6"/>
                        </a:cxn>
                        <a:cxn ang="0">
                          <a:pos x="17" y="76"/>
                        </a:cxn>
                        <a:cxn ang="0">
                          <a:pos x="55" y="198"/>
                        </a:cxn>
                        <a:cxn ang="0">
                          <a:pos x="99" y="299"/>
                        </a:cxn>
                        <a:cxn ang="0">
                          <a:pos x="147" y="376"/>
                        </a:cxn>
                        <a:cxn ang="0">
                          <a:pos x="183" y="418"/>
                        </a:cxn>
                        <a:cxn ang="0">
                          <a:pos x="206" y="436"/>
                        </a:cxn>
                        <a:cxn ang="0">
                          <a:pos x="229" y="449"/>
                        </a:cxn>
                        <a:cxn ang="0">
                          <a:pos x="253" y="455"/>
                        </a:cxn>
                        <a:cxn ang="0">
                          <a:pos x="277" y="455"/>
                        </a:cxn>
                        <a:cxn ang="0">
                          <a:pos x="300" y="450"/>
                        </a:cxn>
                        <a:cxn ang="0">
                          <a:pos x="323" y="438"/>
                        </a:cxn>
                        <a:cxn ang="0">
                          <a:pos x="346" y="419"/>
                        </a:cxn>
                        <a:cxn ang="0">
                          <a:pos x="381" y="380"/>
                        </a:cxn>
                        <a:cxn ang="0">
                          <a:pos x="429" y="304"/>
                        </a:cxn>
                        <a:cxn ang="0">
                          <a:pos x="473" y="203"/>
                        </a:cxn>
                        <a:cxn ang="0">
                          <a:pos x="512" y="81"/>
                        </a:cxn>
                        <a:cxn ang="0">
                          <a:pos x="511" y="11"/>
                        </a:cxn>
                        <a:cxn ang="0">
                          <a:pos x="475" y="7"/>
                        </a:cxn>
                        <a:cxn ang="0">
                          <a:pos x="438" y="6"/>
                        </a:cxn>
                        <a:cxn ang="0">
                          <a:pos x="402" y="4"/>
                        </a:cxn>
                        <a:cxn ang="0">
                          <a:pos x="366" y="3"/>
                        </a:cxn>
                        <a:cxn ang="0">
                          <a:pos x="328" y="1"/>
                        </a:cxn>
                        <a:cxn ang="0">
                          <a:pos x="291" y="0"/>
                        </a:cxn>
                        <a:cxn ang="0">
                          <a:pos x="253" y="0"/>
                        </a:cxn>
                      </a:cxnLst>
                      <a:rect l="0" t="0" r="r" b="b"/>
                      <a:pathLst>
                        <a:path w="529" h="456">
                          <a:moveTo>
                            <a:pt x="235" y="0"/>
                          </a:moveTo>
                          <a:lnTo>
                            <a:pt x="220" y="0"/>
                          </a:lnTo>
                          <a:lnTo>
                            <a:pt x="205" y="0"/>
                          </a:lnTo>
                          <a:lnTo>
                            <a:pt x="191" y="0"/>
                          </a:lnTo>
                          <a:lnTo>
                            <a:pt x="175" y="0"/>
                          </a:lnTo>
                          <a:lnTo>
                            <a:pt x="161" y="1"/>
                          </a:lnTo>
                          <a:lnTo>
                            <a:pt x="146" y="1"/>
                          </a:lnTo>
                          <a:lnTo>
                            <a:pt x="131" y="1"/>
                          </a:lnTo>
                          <a:lnTo>
                            <a:pt x="117" y="1"/>
                          </a:lnTo>
                          <a:lnTo>
                            <a:pt x="102" y="3"/>
                          </a:lnTo>
                          <a:lnTo>
                            <a:pt x="87" y="3"/>
                          </a:lnTo>
                          <a:lnTo>
                            <a:pt x="73" y="4"/>
                          </a:lnTo>
                          <a:lnTo>
                            <a:pt x="59" y="4"/>
                          </a:lnTo>
                          <a:lnTo>
                            <a:pt x="43" y="5"/>
                          </a:lnTo>
                          <a:lnTo>
                            <a:pt x="29" y="6"/>
                          </a:lnTo>
                          <a:lnTo>
                            <a:pt x="15" y="6"/>
                          </a:lnTo>
                          <a:lnTo>
                            <a:pt x="0" y="7"/>
                          </a:lnTo>
                          <a:lnTo>
                            <a:pt x="17" y="76"/>
                          </a:lnTo>
                          <a:lnTo>
                            <a:pt x="35" y="140"/>
                          </a:lnTo>
                          <a:lnTo>
                            <a:pt x="55" y="198"/>
                          </a:lnTo>
                          <a:lnTo>
                            <a:pt x="77" y="251"/>
                          </a:lnTo>
                          <a:lnTo>
                            <a:pt x="99" y="299"/>
                          </a:lnTo>
                          <a:lnTo>
                            <a:pt x="122" y="341"/>
                          </a:lnTo>
                          <a:lnTo>
                            <a:pt x="147" y="376"/>
                          </a:lnTo>
                          <a:lnTo>
                            <a:pt x="171" y="406"/>
                          </a:lnTo>
                          <a:lnTo>
                            <a:pt x="183" y="418"/>
                          </a:lnTo>
                          <a:lnTo>
                            <a:pt x="194" y="428"/>
                          </a:lnTo>
                          <a:lnTo>
                            <a:pt x="206" y="436"/>
                          </a:lnTo>
                          <a:lnTo>
                            <a:pt x="218" y="444"/>
                          </a:lnTo>
                          <a:lnTo>
                            <a:pt x="229" y="449"/>
                          </a:lnTo>
                          <a:lnTo>
                            <a:pt x="241" y="452"/>
                          </a:lnTo>
                          <a:lnTo>
                            <a:pt x="253" y="455"/>
                          </a:lnTo>
                          <a:lnTo>
                            <a:pt x="266" y="456"/>
                          </a:lnTo>
                          <a:lnTo>
                            <a:pt x="277" y="455"/>
                          </a:lnTo>
                          <a:lnTo>
                            <a:pt x="288" y="454"/>
                          </a:lnTo>
                          <a:lnTo>
                            <a:pt x="300" y="450"/>
                          </a:lnTo>
                          <a:lnTo>
                            <a:pt x="311" y="444"/>
                          </a:lnTo>
                          <a:lnTo>
                            <a:pt x="323" y="438"/>
                          </a:lnTo>
                          <a:lnTo>
                            <a:pt x="334" y="429"/>
                          </a:lnTo>
                          <a:lnTo>
                            <a:pt x="346" y="419"/>
                          </a:lnTo>
                          <a:lnTo>
                            <a:pt x="357" y="408"/>
                          </a:lnTo>
                          <a:lnTo>
                            <a:pt x="381" y="380"/>
                          </a:lnTo>
                          <a:lnTo>
                            <a:pt x="405" y="344"/>
                          </a:lnTo>
                          <a:lnTo>
                            <a:pt x="429" y="304"/>
                          </a:lnTo>
                          <a:lnTo>
                            <a:pt x="452" y="256"/>
                          </a:lnTo>
                          <a:lnTo>
                            <a:pt x="473" y="203"/>
                          </a:lnTo>
                          <a:lnTo>
                            <a:pt x="494" y="145"/>
                          </a:lnTo>
                          <a:lnTo>
                            <a:pt x="512" y="81"/>
                          </a:lnTo>
                          <a:lnTo>
                            <a:pt x="529" y="12"/>
                          </a:lnTo>
                          <a:lnTo>
                            <a:pt x="511" y="11"/>
                          </a:lnTo>
                          <a:lnTo>
                            <a:pt x="494" y="10"/>
                          </a:lnTo>
                          <a:lnTo>
                            <a:pt x="475" y="7"/>
                          </a:lnTo>
                          <a:lnTo>
                            <a:pt x="457" y="6"/>
                          </a:lnTo>
                          <a:lnTo>
                            <a:pt x="438" y="6"/>
                          </a:lnTo>
                          <a:lnTo>
                            <a:pt x="421" y="5"/>
                          </a:lnTo>
                          <a:lnTo>
                            <a:pt x="402" y="4"/>
                          </a:lnTo>
                          <a:lnTo>
                            <a:pt x="383" y="3"/>
                          </a:lnTo>
                          <a:lnTo>
                            <a:pt x="366" y="3"/>
                          </a:lnTo>
                          <a:lnTo>
                            <a:pt x="347" y="1"/>
                          </a:lnTo>
                          <a:lnTo>
                            <a:pt x="328" y="1"/>
                          </a:lnTo>
                          <a:lnTo>
                            <a:pt x="310" y="1"/>
                          </a:lnTo>
                          <a:lnTo>
                            <a:pt x="291" y="0"/>
                          </a:lnTo>
                          <a:lnTo>
                            <a:pt x="272" y="0"/>
                          </a:lnTo>
                          <a:lnTo>
                            <a:pt x="253" y="0"/>
                          </a:lnTo>
                          <a:lnTo>
                            <a:pt x="235" y="0"/>
                          </a:lnTo>
                          <a:close/>
                        </a:path>
                      </a:pathLst>
                    </a:custGeom>
                    <a:solidFill>
                      <a:schemeClr val="folHlink"/>
                    </a:solidFill>
                    <a:ln w="9525">
                      <a:solidFill>
                        <a:schemeClr val="folHlink"/>
                      </a:solidFill>
                      <a:round/>
                      <a:headEnd/>
                      <a:tailEnd/>
                    </a:ln>
                  </p:spPr>
                  <p:txBody>
                    <a:bodyPr/>
                    <a:lstStyle/>
                    <a:p>
                      <a:endParaRPr lang="id-ID"/>
                    </a:p>
                  </p:txBody>
                </p:sp>
              </p:grpSp>
              <p:grpSp>
                <p:nvGrpSpPr>
                  <p:cNvPr id="8" name="Group 219"/>
                  <p:cNvGrpSpPr>
                    <a:grpSpLocks/>
                  </p:cNvGrpSpPr>
                  <p:nvPr/>
                </p:nvGrpSpPr>
                <p:grpSpPr bwMode="auto">
                  <a:xfrm>
                    <a:off x="4752" y="2959"/>
                    <a:ext cx="369" cy="403"/>
                    <a:chOff x="4761" y="2959"/>
                    <a:chExt cx="369" cy="403"/>
                  </a:xfrm>
                </p:grpSpPr>
                <p:sp>
                  <p:nvSpPr>
                    <p:cNvPr id="62" name="Freeform 220"/>
                    <p:cNvSpPr>
                      <a:spLocks/>
                    </p:cNvSpPr>
                    <p:nvPr/>
                  </p:nvSpPr>
                  <p:spPr bwMode="auto">
                    <a:xfrm>
                      <a:off x="4851" y="3046"/>
                      <a:ext cx="279" cy="100"/>
                    </a:xfrm>
                    <a:custGeom>
                      <a:avLst/>
                      <a:gdLst/>
                      <a:ahLst/>
                      <a:cxnLst>
                        <a:cxn ang="0">
                          <a:pos x="39" y="497"/>
                        </a:cxn>
                        <a:cxn ang="0">
                          <a:pos x="510" y="497"/>
                        </a:cxn>
                        <a:cxn ang="0">
                          <a:pos x="504" y="429"/>
                        </a:cxn>
                        <a:cxn ang="0">
                          <a:pos x="494" y="362"/>
                        </a:cxn>
                        <a:cxn ang="0">
                          <a:pos x="480" y="298"/>
                        </a:cxn>
                        <a:cxn ang="0">
                          <a:pos x="462" y="234"/>
                        </a:cxn>
                        <a:cxn ang="0">
                          <a:pos x="441" y="172"/>
                        </a:cxn>
                        <a:cxn ang="0">
                          <a:pos x="417" y="113"/>
                        </a:cxn>
                        <a:cxn ang="0">
                          <a:pos x="388" y="55"/>
                        </a:cxn>
                        <a:cxn ang="0">
                          <a:pos x="357" y="0"/>
                        </a:cxn>
                        <a:cxn ang="0">
                          <a:pos x="336" y="5"/>
                        </a:cxn>
                        <a:cxn ang="0">
                          <a:pos x="314" y="11"/>
                        </a:cxn>
                        <a:cxn ang="0">
                          <a:pos x="294" y="16"/>
                        </a:cxn>
                        <a:cxn ang="0">
                          <a:pos x="272" y="21"/>
                        </a:cxn>
                        <a:cxn ang="0">
                          <a:pos x="250" y="26"/>
                        </a:cxn>
                        <a:cxn ang="0">
                          <a:pos x="227" y="31"/>
                        </a:cxn>
                        <a:cxn ang="0">
                          <a:pos x="205" y="34"/>
                        </a:cxn>
                        <a:cxn ang="0">
                          <a:pos x="183" y="39"/>
                        </a:cxn>
                        <a:cxn ang="0">
                          <a:pos x="161" y="43"/>
                        </a:cxn>
                        <a:cxn ang="0">
                          <a:pos x="138" y="47"/>
                        </a:cxn>
                        <a:cxn ang="0">
                          <a:pos x="115" y="50"/>
                        </a:cxn>
                        <a:cxn ang="0">
                          <a:pos x="93" y="54"/>
                        </a:cxn>
                        <a:cxn ang="0">
                          <a:pos x="70" y="58"/>
                        </a:cxn>
                        <a:cxn ang="0">
                          <a:pos x="47" y="62"/>
                        </a:cxn>
                        <a:cxn ang="0">
                          <a:pos x="23" y="65"/>
                        </a:cxn>
                        <a:cxn ang="0">
                          <a:pos x="0" y="68"/>
                        </a:cxn>
                        <a:cxn ang="0">
                          <a:pos x="7" y="119"/>
                        </a:cxn>
                        <a:cxn ang="0">
                          <a:pos x="15" y="172"/>
                        </a:cxn>
                        <a:cxn ang="0">
                          <a:pos x="22" y="225"/>
                        </a:cxn>
                        <a:cxn ang="0">
                          <a:pos x="27" y="278"/>
                        </a:cxn>
                        <a:cxn ang="0">
                          <a:pos x="32" y="333"/>
                        </a:cxn>
                        <a:cxn ang="0">
                          <a:pos x="35" y="387"/>
                        </a:cxn>
                        <a:cxn ang="0">
                          <a:pos x="37" y="441"/>
                        </a:cxn>
                        <a:cxn ang="0">
                          <a:pos x="39" y="497"/>
                        </a:cxn>
                      </a:cxnLst>
                      <a:rect l="0" t="0" r="r" b="b"/>
                      <a:pathLst>
                        <a:path w="510" h="497">
                          <a:moveTo>
                            <a:pt x="39" y="497"/>
                          </a:moveTo>
                          <a:lnTo>
                            <a:pt x="510" y="497"/>
                          </a:lnTo>
                          <a:lnTo>
                            <a:pt x="504" y="429"/>
                          </a:lnTo>
                          <a:lnTo>
                            <a:pt x="494" y="362"/>
                          </a:lnTo>
                          <a:lnTo>
                            <a:pt x="480" y="298"/>
                          </a:lnTo>
                          <a:lnTo>
                            <a:pt x="462" y="234"/>
                          </a:lnTo>
                          <a:lnTo>
                            <a:pt x="441" y="172"/>
                          </a:lnTo>
                          <a:lnTo>
                            <a:pt x="417" y="113"/>
                          </a:lnTo>
                          <a:lnTo>
                            <a:pt x="388" y="55"/>
                          </a:lnTo>
                          <a:lnTo>
                            <a:pt x="357" y="0"/>
                          </a:lnTo>
                          <a:lnTo>
                            <a:pt x="336" y="5"/>
                          </a:lnTo>
                          <a:lnTo>
                            <a:pt x="314" y="11"/>
                          </a:lnTo>
                          <a:lnTo>
                            <a:pt x="294" y="16"/>
                          </a:lnTo>
                          <a:lnTo>
                            <a:pt x="272" y="21"/>
                          </a:lnTo>
                          <a:lnTo>
                            <a:pt x="250" y="26"/>
                          </a:lnTo>
                          <a:lnTo>
                            <a:pt x="227" y="31"/>
                          </a:lnTo>
                          <a:lnTo>
                            <a:pt x="205" y="34"/>
                          </a:lnTo>
                          <a:lnTo>
                            <a:pt x="183" y="39"/>
                          </a:lnTo>
                          <a:lnTo>
                            <a:pt x="161" y="43"/>
                          </a:lnTo>
                          <a:lnTo>
                            <a:pt x="138" y="47"/>
                          </a:lnTo>
                          <a:lnTo>
                            <a:pt x="115" y="50"/>
                          </a:lnTo>
                          <a:lnTo>
                            <a:pt x="93" y="54"/>
                          </a:lnTo>
                          <a:lnTo>
                            <a:pt x="70" y="58"/>
                          </a:lnTo>
                          <a:lnTo>
                            <a:pt x="47" y="62"/>
                          </a:lnTo>
                          <a:lnTo>
                            <a:pt x="23" y="65"/>
                          </a:lnTo>
                          <a:lnTo>
                            <a:pt x="0" y="68"/>
                          </a:lnTo>
                          <a:lnTo>
                            <a:pt x="7" y="119"/>
                          </a:lnTo>
                          <a:lnTo>
                            <a:pt x="15" y="172"/>
                          </a:lnTo>
                          <a:lnTo>
                            <a:pt x="22" y="225"/>
                          </a:lnTo>
                          <a:lnTo>
                            <a:pt x="27" y="278"/>
                          </a:lnTo>
                          <a:lnTo>
                            <a:pt x="32" y="333"/>
                          </a:lnTo>
                          <a:lnTo>
                            <a:pt x="35" y="387"/>
                          </a:lnTo>
                          <a:lnTo>
                            <a:pt x="37" y="441"/>
                          </a:lnTo>
                          <a:lnTo>
                            <a:pt x="39" y="497"/>
                          </a:lnTo>
                          <a:close/>
                        </a:path>
                      </a:pathLst>
                    </a:custGeom>
                    <a:solidFill>
                      <a:schemeClr val="folHlink"/>
                    </a:solidFill>
                    <a:ln w="9525">
                      <a:solidFill>
                        <a:schemeClr val="folHlink"/>
                      </a:solidFill>
                      <a:round/>
                      <a:headEnd/>
                      <a:tailEnd/>
                    </a:ln>
                  </p:spPr>
                  <p:txBody>
                    <a:bodyPr/>
                    <a:lstStyle/>
                    <a:p>
                      <a:endParaRPr lang="id-ID"/>
                    </a:p>
                  </p:txBody>
                </p:sp>
                <p:sp>
                  <p:nvSpPr>
                    <p:cNvPr id="63" name="Freeform 221"/>
                    <p:cNvSpPr>
                      <a:spLocks/>
                    </p:cNvSpPr>
                    <p:nvPr/>
                  </p:nvSpPr>
                  <p:spPr bwMode="auto">
                    <a:xfrm>
                      <a:off x="4765" y="2959"/>
                      <a:ext cx="234" cy="73"/>
                    </a:xfrm>
                    <a:custGeom>
                      <a:avLst/>
                      <a:gdLst/>
                      <a:ahLst/>
                      <a:cxnLst>
                        <a:cxn ang="0">
                          <a:pos x="429" y="312"/>
                        </a:cxn>
                        <a:cxn ang="0">
                          <a:pos x="409" y="286"/>
                        </a:cxn>
                        <a:cxn ang="0">
                          <a:pos x="385" y="262"/>
                        </a:cxn>
                        <a:cxn ang="0">
                          <a:pos x="362" y="237"/>
                        </a:cxn>
                        <a:cxn ang="0">
                          <a:pos x="338" y="214"/>
                        </a:cxn>
                        <a:cxn ang="0">
                          <a:pos x="313" y="190"/>
                        </a:cxn>
                        <a:cxn ang="0">
                          <a:pos x="287" y="168"/>
                        </a:cxn>
                        <a:cxn ang="0">
                          <a:pos x="261" y="146"/>
                        </a:cxn>
                        <a:cxn ang="0">
                          <a:pos x="233" y="125"/>
                        </a:cxn>
                        <a:cxn ang="0">
                          <a:pos x="206" y="106"/>
                        </a:cxn>
                        <a:cxn ang="0">
                          <a:pos x="177" y="86"/>
                        </a:cxn>
                        <a:cxn ang="0">
                          <a:pos x="149" y="69"/>
                        </a:cxn>
                        <a:cxn ang="0">
                          <a:pos x="120" y="52"/>
                        </a:cxn>
                        <a:cxn ang="0">
                          <a:pos x="90" y="37"/>
                        </a:cxn>
                        <a:cxn ang="0">
                          <a:pos x="61" y="23"/>
                        </a:cxn>
                        <a:cxn ang="0">
                          <a:pos x="30" y="11"/>
                        </a:cxn>
                        <a:cxn ang="0">
                          <a:pos x="0" y="0"/>
                        </a:cxn>
                        <a:cxn ang="0">
                          <a:pos x="19" y="37"/>
                        </a:cxn>
                        <a:cxn ang="0">
                          <a:pos x="36" y="77"/>
                        </a:cxn>
                        <a:cxn ang="0">
                          <a:pos x="55" y="122"/>
                        </a:cxn>
                        <a:cxn ang="0">
                          <a:pos x="73" y="168"/>
                        </a:cxn>
                        <a:cxn ang="0">
                          <a:pos x="89" y="216"/>
                        </a:cxn>
                        <a:cxn ang="0">
                          <a:pos x="105" y="265"/>
                        </a:cxn>
                        <a:cxn ang="0">
                          <a:pos x="119" y="315"/>
                        </a:cxn>
                        <a:cxn ang="0">
                          <a:pos x="131" y="364"/>
                        </a:cxn>
                        <a:cxn ang="0">
                          <a:pos x="151" y="361"/>
                        </a:cxn>
                        <a:cxn ang="0">
                          <a:pos x="170" y="359"/>
                        </a:cxn>
                        <a:cxn ang="0">
                          <a:pos x="189" y="356"/>
                        </a:cxn>
                        <a:cxn ang="0">
                          <a:pos x="208" y="354"/>
                        </a:cxn>
                        <a:cxn ang="0">
                          <a:pos x="228" y="350"/>
                        </a:cxn>
                        <a:cxn ang="0">
                          <a:pos x="247" y="348"/>
                        </a:cxn>
                        <a:cxn ang="0">
                          <a:pos x="265" y="345"/>
                        </a:cxn>
                        <a:cxn ang="0">
                          <a:pos x="284" y="342"/>
                        </a:cxn>
                        <a:cxn ang="0">
                          <a:pos x="303" y="338"/>
                        </a:cxn>
                        <a:cxn ang="0">
                          <a:pos x="322" y="335"/>
                        </a:cxn>
                        <a:cxn ang="0">
                          <a:pos x="339" y="332"/>
                        </a:cxn>
                        <a:cxn ang="0">
                          <a:pos x="358" y="328"/>
                        </a:cxn>
                        <a:cxn ang="0">
                          <a:pos x="375" y="324"/>
                        </a:cxn>
                        <a:cxn ang="0">
                          <a:pos x="394" y="321"/>
                        </a:cxn>
                        <a:cxn ang="0">
                          <a:pos x="412" y="316"/>
                        </a:cxn>
                        <a:cxn ang="0">
                          <a:pos x="429" y="312"/>
                        </a:cxn>
                      </a:cxnLst>
                      <a:rect l="0" t="0" r="r" b="b"/>
                      <a:pathLst>
                        <a:path w="429" h="364">
                          <a:moveTo>
                            <a:pt x="429" y="312"/>
                          </a:moveTo>
                          <a:lnTo>
                            <a:pt x="409" y="286"/>
                          </a:lnTo>
                          <a:lnTo>
                            <a:pt x="385" y="262"/>
                          </a:lnTo>
                          <a:lnTo>
                            <a:pt x="362" y="237"/>
                          </a:lnTo>
                          <a:lnTo>
                            <a:pt x="338" y="214"/>
                          </a:lnTo>
                          <a:lnTo>
                            <a:pt x="313" y="190"/>
                          </a:lnTo>
                          <a:lnTo>
                            <a:pt x="287" y="168"/>
                          </a:lnTo>
                          <a:lnTo>
                            <a:pt x="261" y="146"/>
                          </a:lnTo>
                          <a:lnTo>
                            <a:pt x="233" y="125"/>
                          </a:lnTo>
                          <a:lnTo>
                            <a:pt x="206" y="106"/>
                          </a:lnTo>
                          <a:lnTo>
                            <a:pt x="177" y="86"/>
                          </a:lnTo>
                          <a:lnTo>
                            <a:pt x="149" y="69"/>
                          </a:lnTo>
                          <a:lnTo>
                            <a:pt x="120" y="52"/>
                          </a:lnTo>
                          <a:lnTo>
                            <a:pt x="90" y="37"/>
                          </a:lnTo>
                          <a:lnTo>
                            <a:pt x="61" y="23"/>
                          </a:lnTo>
                          <a:lnTo>
                            <a:pt x="30" y="11"/>
                          </a:lnTo>
                          <a:lnTo>
                            <a:pt x="0" y="0"/>
                          </a:lnTo>
                          <a:lnTo>
                            <a:pt x="19" y="37"/>
                          </a:lnTo>
                          <a:lnTo>
                            <a:pt x="36" y="77"/>
                          </a:lnTo>
                          <a:lnTo>
                            <a:pt x="55" y="122"/>
                          </a:lnTo>
                          <a:lnTo>
                            <a:pt x="73" y="168"/>
                          </a:lnTo>
                          <a:lnTo>
                            <a:pt x="89" y="216"/>
                          </a:lnTo>
                          <a:lnTo>
                            <a:pt x="105" y="265"/>
                          </a:lnTo>
                          <a:lnTo>
                            <a:pt x="119" y="315"/>
                          </a:lnTo>
                          <a:lnTo>
                            <a:pt x="131" y="364"/>
                          </a:lnTo>
                          <a:lnTo>
                            <a:pt x="151" y="361"/>
                          </a:lnTo>
                          <a:lnTo>
                            <a:pt x="170" y="359"/>
                          </a:lnTo>
                          <a:lnTo>
                            <a:pt x="189" y="356"/>
                          </a:lnTo>
                          <a:lnTo>
                            <a:pt x="208" y="354"/>
                          </a:lnTo>
                          <a:lnTo>
                            <a:pt x="228" y="350"/>
                          </a:lnTo>
                          <a:lnTo>
                            <a:pt x="247" y="348"/>
                          </a:lnTo>
                          <a:lnTo>
                            <a:pt x="265" y="345"/>
                          </a:lnTo>
                          <a:lnTo>
                            <a:pt x="284" y="342"/>
                          </a:lnTo>
                          <a:lnTo>
                            <a:pt x="303" y="338"/>
                          </a:lnTo>
                          <a:lnTo>
                            <a:pt x="322" y="335"/>
                          </a:lnTo>
                          <a:lnTo>
                            <a:pt x="339" y="332"/>
                          </a:lnTo>
                          <a:lnTo>
                            <a:pt x="358" y="328"/>
                          </a:lnTo>
                          <a:lnTo>
                            <a:pt x="375" y="324"/>
                          </a:lnTo>
                          <a:lnTo>
                            <a:pt x="394" y="321"/>
                          </a:lnTo>
                          <a:lnTo>
                            <a:pt x="412" y="316"/>
                          </a:lnTo>
                          <a:lnTo>
                            <a:pt x="429" y="312"/>
                          </a:lnTo>
                          <a:close/>
                        </a:path>
                      </a:pathLst>
                    </a:custGeom>
                    <a:solidFill>
                      <a:schemeClr val="folHlink"/>
                    </a:solidFill>
                    <a:ln w="9525">
                      <a:solidFill>
                        <a:schemeClr val="folHlink"/>
                      </a:solidFill>
                      <a:round/>
                      <a:headEnd/>
                      <a:tailEnd/>
                    </a:ln>
                  </p:spPr>
                  <p:txBody>
                    <a:bodyPr/>
                    <a:lstStyle/>
                    <a:p>
                      <a:endParaRPr lang="id-ID"/>
                    </a:p>
                  </p:txBody>
                </p:sp>
                <p:sp>
                  <p:nvSpPr>
                    <p:cNvPr id="64" name="Freeform 222"/>
                    <p:cNvSpPr>
                      <a:spLocks/>
                    </p:cNvSpPr>
                    <p:nvPr/>
                  </p:nvSpPr>
                  <p:spPr bwMode="auto">
                    <a:xfrm>
                      <a:off x="4761" y="3287"/>
                      <a:ext cx="240" cy="75"/>
                    </a:xfrm>
                    <a:custGeom>
                      <a:avLst/>
                      <a:gdLst/>
                      <a:ahLst/>
                      <a:cxnLst>
                        <a:cxn ang="0">
                          <a:pos x="0" y="376"/>
                        </a:cxn>
                        <a:cxn ang="0">
                          <a:pos x="31" y="365"/>
                        </a:cxn>
                        <a:cxn ang="0">
                          <a:pos x="61" y="352"/>
                        </a:cxn>
                        <a:cxn ang="0">
                          <a:pos x="92" y="338"/>
                        </a:cxn>
                        <a:cxn ang="0">
                          <a:pos x="122" y="322"/>
                        </a:cxn>
                        <a:cxn ang="0">
                          <a:pos x="152" y="305"/>
                        </a:cxn>
                        <a:cxn ang="0">
                          <a:pos x="182" y="286"/>
                        </a:cxn>
                        <a:cxn ang="0">
                          <a:pos x="211" y="266"/>
                        </a:cxn>
                        <a:cxn ang="0">
                          <a:pos x="239" y="246"/>
                        </a:cxn>
                        <a:cxn ang="0">
                          <a:pos x="268" y="223"/>
                        </a:cxn>
                        <a:cxn ang="0">
                          <a:pos x="296" y="200"/>
                        </a:cxn>
                        <a:cxn ang="0">
                          <a:pos x="322" y="177"/>
                        </a:cxn>
                        <a:cxn ang="0">
                          <a:pos x="348" y="153"/>
                        </a:cxn>
                        <a:cxn ang="0">
                          <a:pos x="373" y="129"/>
                        </a:cxn>
                        <a:cxn ang="0">
                          <a:pos x="397" y="103"/>
                        </a:cxn>
                        <a:cxn ang="0">
                          <a:pos x="419" y="78"/>
                        </a:cxn>
                        <a:cxn ang="0">
                          <a:pos x="441" y="52"/>
                        </a:cxn>
                        <a:cxn ang="0">
                          <a:pos x="423" y="49"/>
                        </a:cxn>
                        <a:cxn ang="0">
                          <a:pos x="406" y="44"/>
                        </a:cxn>
                        <a:cxn ang="0">
                          <a:pos x="387" y="40"/>
                        </a:cxn>
                        <a:cxn ang="0">
                          <a:pos x="369" y="37"/>
                        </a:cxn>
                        <a:cxn ang="0">
                          <a:pos x="351" y="33"/>
                        </a:cxn>
                        <a:cxn ang="0">
                          <a:pos x="332" y="29"/>
                        </a:cxn>
                        <a:cxn ang="0">
                          <a:pos x="313" y="27"/>
                        </a:cxn>
                        <a:cxn ang="0">
                          <a:pos x="294" y="23"/>
                        </a:cxn>
                        <a:cxn ang="0">
                          <a:pos x="276" y="19"/>
                        </a:cxn>
                        <a:cxn ang="0">
                          <a:pos x="257" y="17"/>
                        </a:cxn>
                        <a:cxn ang="0">
                          <a:pos x="238" y="13"/>
                        </a:cxn>
                        <a:cxn ang="0">
                          <a:pos x="218" y="11"/>
                        </a:cxn>
                        <a:cxn ang="0">
                          <a:pos x="200" y="8"/>
                        </a:cxn>
                        <a:cxn ang="0">
                          <a:pos x="180" y="5"/>
                        </a:cxn>
                        <a:cxn ang="0">
                          <a:pos x="161" y="2"/>
                        </a:cxn>
                        <a:cxn ang="0">
                          <a:pos x="141" y="0"/>
                        </a:cxn>
                        <a:cxn ang="0">
                          <a:pos x="129" y="50"/>
                        </a:cxn>
                        <a:cxn ang="0">
                          <a:pos x="114" y="100"/>
                        </a:cxn>
                        <a:cxn ang="0">
                          <a:pos x="96" y="152"/>
                        </a:cxn>
                        <a:cxn ang="0">
                          <a:pos x="78" y="201"/>
                        </a:cxn>
                        <a:cxn ang="0">
                          <a:pos x="59" y="250"/>
                        </a:cxn>
                        <a:cxn ang="0">
                          <a:pos x="39" y="296"/>
                        </a:cxn>
                        <a:cxn ang="0">
                          <a:pos x="19" y="338"/>
                        </a:cxn>
                        <a:cxn ang="0">
                          <a:pos x="0" y="376"/>
                        </a:cxn>
                      </a:cxnLst>
                      <a:rect l="0" t="0" r="r" b="b"/>
                      <a:pathLst>
                        <a:path w="441" h="376">
                          <a:moveTo>
                            <a:pt x="0" y="376"/>
                          </a:moveTo>
                          <a:lnTo>
                            <a:pt x="31" y="365"/>
                          </a:lnTo>
                          <a:lnTo>
                            <a:pt x="61" y="352"/>
                          </a:lnTo>
                          <a:lnTo>
                            <a:pt x="92" y="338"/>
                          </a:lnTo>
                          <a:lnTo>
                            <a:pt x="122" y="322"/>
                          </a:lnTo>
                          <a:lnTo>
                            <a:pt x="152" y="305"/>
                          </a:lnTo>
                          <a:lnTo>
                            <a:pt x="182" y="286"/>
                          </a:lnTo>
                          <a:lnTo>
                            <a:pt x="211" y="266"/>
                          </a:lnTo>
                          <a:lnTo>
                            <a:pt x="239" y="246"/>
                          </a:lnTo>
                          <a:lnTo>
                            <a:pt x="268" y="223"/>
                          </a:lnTo>
                          <a:lnTo>
                            <a:pt x="296" y="200"/>
                          </a:lnTo>
                          <a:lnTo>
                            <a:pt x="322" y="177"/>
                          </a:lnTo>
                          <a:lnTo>
                            <a:pt x="348" y="153"/>
                          </a:lnTo>
                          <a:lnTo>
                            <a:pt x="373" y="129"/>
                          </a:lnTo>
                          <a:lnTo>
                            <a:pt x="397" y="103"/>
                          </a:lnTo>
                          <a:lnTo>
                            <a:pt x="419" y="78"/>
                          </a:lnTo>
                          <a:lnTo>
                            <a:pt x="441" y="52"/>
                          </a:lnTo>
                          <a:lnTo>
                            <a:pt x="423" y="49"/>
                          </a:lnTo>
                          <a:lnTo>
                            <a:pt x="406" y="44"/>
                          </a:lnTo>
                          <a:lnTo>
                            <a:pt x="387" y="40"/>
                          </a:lnTo>
                          <a:lnTo>
                            <a:pt x="369" y="37"/>
                          </a:lnTo>
                          <a:lnTo>
                            <a:pt x="351" y="33"/>
                          </a:lnTo>
                          <a:lnTo>
                            <a:pt x="332" y="29"/>
                          </a:lnTo>
                          <a:lnTo>
                            <a:pt x="313" y="27"/>
                          </a:lnTo>
                          <a:lnTo>
                            <a:pt x="294" y="23"/>
                          </a:lnTo>
                          <a:lnTo>
                            <a:pt x="276" y="19"/>
                          </a:lnTo>
                          <a:lnTo>
                            <a:pt x="257" y="17"/>
                          </a:lnTo>
                          <a:lnTo>
                            <a:pt x="238" y="13"/>
                          </a:lnTo>
                          <a:lnTo>
                            <a:pt x="218" y="11"/>
                          </a:lnTo>
                          <a:lnTo>
                            <a:pt x="200" y="8"/>
                          </a:lnTo>
                          <a:lnTo>
                            <a:pt x="180" y="5"/>
                          </a:lnTo>
                          <a:lnTo>
                            <a:pt x="161" y="2"/>
                          </a:lnTo>
                          <a:lnTo>
                            <a:pt x="141" y="0"/>
                          </a:lnTo>
                          <a:lnTo>
                            <a:pt x="129" y="50"/>
                          </a:lnTo>
                          <a:lnTo>
                            <a:pt x="114" y="100"/>
                          </a:lnTo>
                          <a:lnTo>
                            <a:pt x="96" y="152"/>
                          </a:lnTo>
                          <a:lnTo>
                            <a:pt x="78" y="201"/>
                          </a:lnTo>
                          <a:lnTo>
                            <a:pt x="59" y="250"/>
                          </a:lnTo>
                          <a:lnTo>
                            <a:pt x="39" y="296"/>
                          </a:lnTo>
                          <a:lnTo>
                            <a:pt x="19" y="338"/>
                          </a:lnTo>
                          <a:lnTo>
                            <a:pt x="0" y="376"/>
                          </a:lnTo>
                          <a:close/>
                        </a:path>
                      </a:pathLst>
                    </a:custGeom>
                    <a:solidFill>
                      <a:schemeClr val="folHlink"/>
                    </a:solidFill>
                    <a:ln w="9525">
                      <a:solidFill>
                        <a:schemeClr val="folHlink"/>
                      </a:solidFill>
                      <a:round/>
                      <a:headEnd/>
                      <a:tailEnd/>
                    </a:ln>
                  </p:spPr>
                  <p:txBody>
                    <a:bodyPr/>
                    <a:lstStyle/>
                    <a:p>
                      <a:endParaRPr lang="id-ID"/>
                    </a:p>
                  </p:txBody>
                </p:sp>
                <p:sp>
                  <p:nvSpPr>
                    <p:cNvPr id="65" name="Freeform 223"/>
                    <p:cNvSpPr>
                      <a:spLocks/>
                    </p:cNvSpPr>
                    <p:nvPr/>
                  </p:nvSpPr>
                  <p:spPr bwMode="auto">
                    <a:xfrm>
                      <a:off x="4852" y="3174"/>
                      <a:ext cx="278" cy="99"/>
                    </a:xfrm>
                    <a:custGeom>
                      <a:avLst/>
                      <a:gdLst/>
                      <a:ahLst/>
                      <a:cxnLst>
                        <a:cxn ang="0">
                          <a:pos x="37" y="0"/>
                        </a:cxn>
                        <a:cxn ang="0">
                          <a:pos x="35" y="54"/>
                        </a:cxn>
                        <a:cxn ang="0">
                          <a:pos x="33" y="109"/>
                        </a:cxn>
                        <a:cxn ang="0">
                          <a:pos x="30" y="163"/>
                        </a:cxn>
                        <a:cxn ang="0">
                          <a:pos x="25" y="217"/>
                        </a:cxn>
                        <a:cxn ang="0">
                          <a:pos x="21" y="270"/>
                        </a:cxn>
                        <a:cxn ang="0">
                          <a:pos x="14" y="323"/>
                        </a:cxn>
                        <a:cxn ang="0">
                          <a:pos x="7" y="376"/>
                        </a:cxn>
                        <a:cxn ang="0">
                          <a:pos x="0" y="428"/>
                        </a:cxn>
                        <a:cxn ang="0">
                          <a:pos x="23" y="431"/>
                        </a:cxn>
                        <a:cxn ang="0">
                          <a:pos x="47" y="434"/>
                        </a:cxn>
                        <a:cxn ang="0">
                          <a:pos x="70" y="438"/>
                        </a:cxn>
                        <a:cxn ang="0">
                          <a:pos x="93" y="441"/>
                        </a:cxn>
                        <a:cxn ang="0">
                          <a:pos x="116" y="445"/>
                        </a:cxn>
                        <a:cxn ang="0">
                          <a:pos x="139" y="449"/>
                        </a:cxn>
                        <a:cxn ang="0">
                          <a:pos x="162" y="452"/>
                        </a:cxn>
                        <a:cxn ang="0">
                          <a:pos x="185" y="457"/>
                        </a:cxn>
                        <a:cxn ang="0">
                          <a:pos x="207" y="461"/>
                        </a:cxn>
                        <a:cxn ang="0">
                          <a:pos x="229" y="466"/>
                        </a:cxn>
                        <a:cxn ang="0">
                          <a:pos x="251" y="471"/>
                        </a:cxn>
                        <a:cxn ang="0">
                          <a:pos x="273" y="476"/>
                        </a:cxn>
                        <a:cxn ang="0">
                          <a:pos x="295" y="481"/>
                        </a:cxn>
                        <a:cxn ang="0">
                          <a:pos x="316" y="485"/>
                        </a:cxn>
                        <a:cxn ang="0">
                          <a:pos x="338" y="492"/>
                        </a:cxn>
                        <a:cxn ang="0">
                          <a:pos x="359" y="497"/>
                        </a:cxn>
                        <a:cxn ang="0">
                          <a:pos x="390" y="441"/>
                        </a:cxn>
                        <a:cxn ang="0">
                          <a:pos x="417" y="383"/>
                        </a:cxn>
                        <a:cxn ang="0">
                          <a:pos x="441" y="324"/>
                        </a:cxn>
                        <a:cxn ang="0">
                          <a:pos x="462" y="263"/>
                        </a:cxn>
                        <a:cxn ang="0">
                          <a:pos x="479" y="199"/>
                        </a:cxn>
                        <a:cxn ang="0">
                          <a:pos x="493" y="135"/>
                        </a:cxn>
                        <a:cxn ang="0">
                          <a:pos x="502" y="68"/>
                        </a:cxn>
                        <a:cxn ang="0">
                          <a:pos x="508" y="0"/>
                        </a:cxn>
                        <a:cxn ang="0">
                          <a:pos x="37" y="0"/>
                        </a:cxn>
                      </a:cxnLst>
                      <a:rect l="0" t="0" r="r" b="b"/>
                      <a:pathLst>
                        <a:path w="508" h="497">
                          <a:moveTo>
                            <a:pt x="37" y="0"/>
                          </a:moveTo>
                          <a:lnTo>
                            <a:pt x="35" y="54"/>
                          </a:lnTo>
                          <a:lnTo>
                            <a:pt x="33" y="109"/>
                          </a:lnTo>
                          <a:lnTo>
                            <a:pt x="30" y="163"/>
                          </a:lnTo>
                          <a:lnTo>
                            <a:pt x="25" y="217"/>
                          </a:lnTo>
                          <a:lnTo>
                            <a:pt x="21" y="270"/>
                          </a:lnTo>
                          <a:lnTo>
                            <a:pt x="14" y="323"/>
                          </a:lnTo>
                          <a:lnTo>
                            <a:pt x="7" y="376"/>
                          </a:lnTo>
                          <a:lnTo>
                            <a:pt x="0" y="428"/>
                          </a:lnTo>
                          <a:lnTo>
                            <a:pt x="23" y="431"/>
                          </a:lnTo>
                          <a:lnTo>
                            <a:pt x="47" y="434"/>
                          </a:lnTo>
                          <a:lnTo>
                            <a:pt x="70" y="438"/>
                          </a:lnTo>
                          <a:lnTo>
                            <a:pt x="93" y="441"/>
                          </a:lnTo>
                          <a:lnTo>
                            <a:pt x="116" y="445"/>
                          </a:lnTo>
                          <a:lnTo>
                            <a:pt x="139" y="449"/>
                          </a:lnTo>
                          <a:lnTo>
                            <a:pt x="162" y="452"/>
                          </a:lnTo>
                          <a:lnTo>
                            <a:pt x="185" y="457"/>
                          </a:lnTo>
                          <a:lnTo>
                            <a:pt x="207" y="461"/>
                          </a:lnTo>
                          <a:lnTo>
                            <a:pt x="229" y="466"/>
                          </a:lnTo>
                          <a:lnTo>
                            <a:pt x="251" y="471"/>
                          </a:lnTo>
                          <a:lnTo>
                            <a:pt x="273" y="476"/>
                          </a:lnTo>
                          <a:lnTo>
                            <a:pt x="295" y="481"/>
                          </a:lnTo>
                          <a:lnTo>
                            <a:pt x="316" y="485"/>
                          </a:lnTo>
                          <a:lnTo>
                            <a:pt x="338" y="492"/>
                          </a:lnTo>
                          <a:lnTo>
                            <a:pt x="359" y="497"/>
                          </a:lnTo>
                          <a:lnTo>
                            <a:pt x="390" y="441"/>
                          </a:lnTo>
                          <a:lnTo>
                            <a:pt x="417" y="383"/>
                          </a:lnTo>
                          <a:lnTo>
                            <a:pt x="441" y="324"/>
                          </a:lnTo>
                          <a:lnTo>
                            <a:pt x="462" y="263"/>
                          </a:lnTo>
                          <a:lnTo>
                            <a:pt x="479" y="199"/>
                          </a:lnTo>
                          <a:lnTo>
                            <a:pt x="493" y="135"/>
                          </a:lnTo>
                          <a:lnTo>
                            <a:pt x="502" y="68"/>
                          </a:lnTo>
                          <a:lnTo>
                            <a:pt x="508" y="0"/>
                          </a:lnTo>
                          <a:lnTo>
                            <a:pt x="37" y="0"/>
                          </a:lnTo>
                          <a:close/>
                        </a:path>
                      </a:pathLst>
                    </a:custGeom>
                    <a:solidFill>
                      <a:schemeClr val="folHlink"/>
                    </a:solidFill>
                    <a:ln w="9525">
                      <a:solidFill>
                        <a:schemeClr val="folHlink"/>
                      </a:solidFill>
                      <a:round/>
                      <a:headEnd/>
                      <a:tailEnd/>
                    </a:ln>
                  </p:spPr>
                  <p:txBody>
                    <a:bodyPr/>
                    <a:lstStyle/>
                    <a:p>
                      <a:endParaRPr lang="id-ID"/>
                    </a:p>
                  </p:txBody>
                </p:sp>
              </p:grpSp>
            </p:grpSp>
            <p:sp>
              <p:nvSpPr>
                <p:cNvPr id="58" name="Freeform 224"/>
                <p:cNvSpPr>
                  <a:spLocks/>
                </p:cNvSpPr>
                <p:nvPr/>
              </p:nvSpPr>
              <p:spPr bwMode="auto">
                <a:xfrm rot="418631">
                  <a:off x="1697" y="2709"/>
                  <a:ext cx="2539" cy="365"/>
                </a:xfrm>
                <a:custGeom>
                  <a:avLst/>
                  <a:gdLst/>
                  <a:ahLst/>
                  <a:cxnLst>
                    <a:cxn ang="0">
                      <a:pos x="45" y="318"/>
                    </a:cxn>
                    <a:cxn ang="0">
                      <a:pos x="408" y="91"/>
                    </a:cxn>
                    <a:cxn ang="0">
                      <a:pos x="907" y="0"/>
                    </a:cxn>
                    <a:cxn ang="0">
                      <a:pos x="1406" y="91"/>
                    </a:cxn>
                    <a:cxn ang="0">
                      <a:pos x="1951" y="318"/>
                    </a:cxn>
                    <a:cxn ang="0">
                      <a:pos x="2313" y="363"/>
                    </a:cxn>
                    <a:cxn ang="0">
                      <a:pos x="2767" y="91"/>
                    </a:cxn>
                    <a:cxn ang="0">
                      <a:pos x="2722" y="227"/>
                    </a:cxn>
                    <a:cxn ang="0">
                      <a:pos x="2359" y="635"/>
                    </a:cxn>
                    <a:cxn ang="0">
                      <a:pos x="1860" y="635"/>
                    </a:cxn>
                    <a:cxn ang="0">
                      <a:pos x="1225" y="318"/>
                    </a:cxn>
                    <a:cxn ang="0">
                      <a:pos x="771" y="227"/>
                    </a:cxn>
                    <a:cxn ang="0">
                      <a:pos x="363" y="227"/>
                    </a:cxn>
                    <a:cxn ang="0">
                      <a:pos x="136" y="272"/>
                    </a:cxn>
                    <a:cxn ang="0">
                      <a:pos x="45" y="318"/>
                    </a:cxn>
                  </a:cxnLst>
                  <a:rect l="0" t="0" r="r" b="b"/>
                  <a:pathLst>
                    <a:path w="2835" h="703">
                      <a:moveTo>
                        <a:pt x="45" y="318"/>
                      </a:moveTo>
                      <a:cubicBezTo>
                        <a:pt x="90" y="288"/>
                        <a:pt x="264" y="144"/>
                        <a:pt x="408" y="91"/>
                      </a:cubicBezTo>
                      <a:cubicBezTo>
                        <a:pt x="552" y="38"/>
                        <a:pt x="741" y="0"/>
                        <a:pt x="907" y="0"/>
                      </a:cubicBezTo>
                      <a:cubicBezTo>
                        <a:pt x="1073" y="0"/>
                        <a:pt x="1232" y="38"/>
                        <a:pt x="1406" y="91"/>
                      </a:cubicBezTo>
                      <a:cubicBezTo>
                        <a:pt x="1580" y="144"/>
                        <a:pt x="1800" y="273"/>
                        <a:pt x="1951" y="318"/>
                      </a:cubicBezTo>
                      <a:cubicBezTo>
                        <a:pt x="2102" y="363"/>
                        <a:pt x="2177" y="401"/>
                        <a:pt x="2313" y="363"/>
                      </a:cubicBezTo>
                      <a:cubicBezTo>
                        <a:pt x="2449" y="325"/>
                        <a:pt x="2699" y="114"/>
                        <a:pt x="2767" y="91"/>
                      </a:cubicBezTo>
                      <a:cubicBezTo>
                        <a:pt x="2835" y="68"/>
                        <a:pt x="2790" y="136"/>
                        <a:pt x="2722" y="227"/>
                      </a:cubicBezTo>
                      <a:cubicBezTo>
                        <a:pt x="2654" y="318"/>
                        <a:pt x="2503" y="567"/>
                        <a:pt x="2359" y="635"/>
                      </a:cubicBezTo>
                      <a:cubicBezTo>
                        <a:pt x="2215" y="703"/>
                        <a:pt x="2049" y="688"/>
                        <a:pt x="1860" y="635"/>
                      </a:cubicBezTo>
                      <a:cubicBezTo>
                        <a:pt x="1671" y="582"/>
                        <a:pt x="1406" y="386"/>
                        <a:pt x="1225" y="318"/>
                      </a:cubicBezTo>
                      <a:cubicBezTo>
                        <a:pt x="1044" y="250"/>
                        <a:pt x="915" y="242"/>
                        <a:pt x="771" y="227"/>
                      </a:cubicBezTo>
                      <a:cubicBezTo>
                        <a:pt x="627" y="212"/>
                        <a:pt x="469" y="220"/>
                        <a:pt x="363" y="227"/>
                      </a:cubicBezTo>
                      <a:cubicBezTo>
                        <a:pt x="257" y="234"/>
                        <a:pt x="189" y="249"/>
                        <a:pt x="136" y="272"/>
                      </a:cubicBezTo>
                      <a:cubicBezTo>
                        <a:pt x="83" y="295"/>
                        <a:pt x="0" y="348"/>
                        <a:pt x="45" y="318"/>
                      </a:cubicBezTo>
                      <a:close/>
                    </a:path>
                  </a:pathLst>
                </a:custGeom>
                <a:solidFill>
                  <a:srgbClr val="0000CC"/>
                </a:solidFill>
                <a:ln w="9525">
                  <a:solidFill>
                    <a:schemeClr val="accent2"/>
                  </a:solidFill>
                  <a:round/>
                  <a:headEnd/>
                  <a:tailEnd/>
                </a:ln>
                <a:effectLst/>
              </p:spPr>
              <p:txBody>
                <a:bodyPr/>
                <a:lstStyle/>
                <a:p>
                  <a:endParaRPr lang="id-ID"/>
                </a:p>
              </p:txBody>
            </p:sp>
          </p:grpSp>
          <p:sp>
            <p:nvSpPr>
              <p:cNvPr id="54" name="Freeform 225"/>
              <p:cNvSpPr>
                <a:spLocks/>
              </p:cNvSpPr>
              <p:nvPr/>
            </p:nvSpPr>
            <p:spPr bwMode="auto">
              <a:xfrm>
                <a:off x="3456" y="845"/>
                <a:ext cx="337" cy="409"/>
              </a:xfrm>
              <a:custGeom>
                <a:avLst/>
                <a:gdLst/>
                <a:ahLst/>
                <a:cxnLst>
                  <a:cxn ang="0">
                    <a:pos x="0" y="816"/>
                  </a:cxn>
                  <a:cxn ang="0">
                    <a:pos x="499" y="1315"/>
                  </a:cxn>
                  <a:cxn ang="0">
                    <a:pos x="1224" y="0"/>
                  </a:cxn>
                  <a:cxn ang="0">
                    <a:pos x="499" y="1678"/>
                  </a:cxn>
                  <a:cxn ang="0">
                    <a:pos x="0" y="816"/>
                  </a:cxn>
                </a:cxnLst>
                <a:rect l="0" t="0" r="r" b="b"/>
                <a:pathLst>
                  <a:path w="1224" h="1678">
                    <a:moveTo>
                      <a:pt x="0" y="816"/>
                    </a:moveTo>
                    <a:lnTo>
                      <a:pt x="499" y="1315"/>
                    </a:lnTo>
                    <a:lnTo>
                      <a:pt x="1224" y="0"/>
                    </a:lnTo>
                    <a:lnTo>
                      <a:pt x="499" y="1678"/>
                    </a:lnTo>
                    <a:lnTo>
                      <a:pt x="0" y="816"/>
                    </a:lnTo>
                    <a:close/>
                  </a:path>
                </a:pathLst>
              </a:custGeom>
              <a:solidFill>
                <a:srgbClr val="CC3300"/>
              </a:solidFill>
              <a:ln w="9525">
                <a:noFill/>
                <a:round/>
                <a:headEnd/>
                <a:tailEnd/>
              </a:ln>
              <a:effectLst/>
            </p:spPr>
            <p:txBody>
              <a:bodyPr/>
              <a:lstStyle/>
              <a:p>
                <a:endParaRPr lang="id-ID"/>
              </a:p>
            </p:txBody>
          </p:sp>
        </p:grpSp>
        <p:sp>
          <p:nvSpPr>
            <p:cNvPr id="52" name="Text Box 268"/>
            <p:cNvSpPr txBox="1">
              <a:spLocks noChangeArrowheads="1"/>
            </p:cNvSpPr>
            <p:nvPr/>
          </p:nvSpPr>
          <p:spPr bwMode="auto">
            <a:xfrm>
              <a:off x="3415" y="1477"/>
              <a:ext cx="630" cy="209"/>
            </a:xfrm>
            <a:prstGeom prst="rect">
              <a:avLst/>
            </a:prstGeom>
            <a:noFill/>
            <a:ln w="9525">
              <a:noFill/>
              <a:miter lim="800000"/>
              <a:headEnd/>
              <a:tailEnd/>
            </a:ln>
            <a:effectLst/>
          </p:spPr>
          <p:txBody>
            <a:bodyPr>
              <a:spAutoFit/>
            </a:bodyPr>
            <a:lstStyle/>
            <a:p>
              <a:pPr algn="ctr">
                <a:spcBef>
                  <a:spcPct val="50000"/>
                </a:spcBef>
              </a:pPr>
              <a:r>
                <a:rPr lang="en-US" sz="1100" dirty="0">
                  <a:latin typeface="Bauhaus 93" pitchFamily="82" charset="0"/>
                </a:rPr>
                <a:t>BAN-PT</a:t>
              </a:r>
              <a:endParaRPr lang="en-US" sz="2000" dirty="0">
                <a:latin typeface="Bauhaus 93" pitchFamily="82" charset="0"/>
              </a:endParaRPr>
            </a:p>
          </p:txBody>
        </p:sp>
      </p:grpSp>
      <p:sp>
        <p:nvSpPr>
          <p:cNvPr id="30" name="TextBox 29"/>
          <p:cNvSpPr txBox="1"/>
          <p:nvPr/>
        </p:nvSpPr>
        <p:spPr>
          <a:xfrm>
            <a:off x="1219200" y="381000"/>
            <a:ext cx="6553200" cy="2308324"/>
          </a:xfrm>
          <a:prstGeom prst="rect">
            <a:avLst/>
          </a:prstGeom>
          <a:noFill/>
        </p:spPr>
        <p:txBody>
          <a:bodyPr wrap="square" rtlCol="0">
            <a:spAutoFit/>
          </a:bodyPr>
          <a:lstStyle/>
          <a:p>
            <a:pPr algn="ctr"/>
            <a:r>
              <a:rPr lang="id-ID" sz="3600" b="1" dirty="0">
                <a:latin typeface="Arial Narrow" pitchFamily="34" charset="0"/>
                <a:cs typeface="Aharoni" pitchFamily="2" charset="-79"/>
              </a:rPr>
              <a:t>KRITERIA PENILAIAN STANDAR 5 </a:t>
            </a:r>
            <a:r>
              <a:rPr lang="id-ID" sz="3600" b="1" dirty="0" smtClean="0">
                <a:latin typeface="Arial Narrow" pitchFamily="34" charset="0"/>
                <a:cs typeface="Aharoni" pitchFamily="2" charset="-79"/>
              </a:rPr>
              <a:t>:</a:t>
            </a:r>
            <a:endParaRPr lang="en-US" sz="3600" b="1" dirty="0" smtClean="0">
              <a:latin typeface="Arial Narrow" pitchFamily="34" charset="0"/>
              <a:cs typeface="Aharoni" pitchFamily="2" charset="-79"/>
            </a:endParaRPr>
          </a:p>
          <a:p>
            <a:pPr algn="ctr"/>
            <a:r>
              <a:rPr lang="id-ID" sz="3600" b="1" dirty="0">
                <a:latin typeface="Arial Narrow" pitchFamily="34" charset="0"/>
              </a:rPr>
              <a:t>Kurikulum, Pembelajaran, dan Suasana Akademik</a:t>
            </a:r>
            <a:endParaRPr lang="id-ID" sz="3600" dirty="0">
              <a:latin typeface="Arial Narrow" pitchFamily="34" charset="0"/>
            </a:endParaRPr>
          </a:p>
          <a:p>
            <a:pPr algn="ctr"/>
            <a:endParaRPr lang="id-ID" sz="3600" b="1" dirty="0">
              <a:latin typeface="Arial Narrow" pitchFamily="34" charset="0"/>
              <a:cs typeface="Aharoni" pitchFamily="2" charset="-79"/>
            </a:endParaRPr>
          </a:p>
        </p:txBody>
      </p:sp>
      <p:sp>
        <p:nvSpPr>
          <p:cNvPr id="31" name="Subtitle 2"/>
          <p:cNvSpPr txBox="1">
            <a:spLocks/>
          </p:cNvSpPr>
          <p:nvPr/>
        </p:nvSpPr>
        <p:spPr>
          <a:xfrm>
            <a:off x="228600" y="4356100"/>
            <a:ext cx="8686800" cy="2197100"/>
          </a:xfrm>
          <a:prstGeom prst="rect">
            <a:avLst/>
          </a:prstGeom>
        </p:spPr>
        <p:txBody>
          <a:bodyPr vert="horz"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id-ID" sz="2800" b="1" i="0" u="none" strike="noStrike" kern="1200" cap="none" spc="0" normalizeH="0" baseline="0" noProof="0" dirty="0">
                <a:ln>
                  <a:noFill/>
                </a:ln>
                <a:solidFill>
                  <a:srgbClr val="FF0000"/>
                </a:solidFill>
                <a:effectLst/>
                <a:uLnTx/>
                <a:uFillTx/>
                <a:latin typeface="Arial" pitchFamily="34" charset="0"/>
                <a:cs typeface="Arial" pitchFamily="34" charset="0"/>
              </a:rPr>
              <a:t>Badan Akreditasi Nasional Perguruan Tinggi</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kumimoji="0" lang="id-ID" sz="28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67818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endParaRPr lang="en-US" sz="1800" b="1"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formal  yang mencakup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kebijakan,</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peraturan,</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id-ID" sz="1800" dirty="0">
                <a:solidFill>
                  <a:srgbClr val="000000"/>
                </a:solidFill>
                <a:latin typeface="Arial" pitchFamily="34" charset="0"/>
                <a:ea typeface="Times New Roman"/>
                <a:cs typeface="Arial" pitchFamily="34" charset="0"/>
              </a:rPr>
              <a:t>pedoman atau buku panduan </a:t>
            </a:r>
            <a:endParaRPr lang="id-ID" sz="1800" b="1" dirty="0">
              <a:latin typeface="Arial" pitchFamily="34" charset="0"/>
              <a:ea typeface="Times New Roman"/>
              <a:cs typeface="Arial" pitchFamily="34" charset="0"/>
            </a:endParaRPr>
          </a:p>
          <a:p>
            <a:pPr>
              <a:buNone/>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yang memfasilitasi program studi untuk melakukan perencanaan, pengembangan, dan pemutakhiran kurikulum secara berkala.</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endParaRPr lang="en-US"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dirty="0">
                <a:solidFill>
                  <a:srgbClr val="000000"/>
                </a:solidFill>
                <a:latin typeface="Arial" pitchFamily="34" charset="0"/>
                <a:ea typeface="Times New Roman"/>
                <a:cs typeface="Arial" pitchFamily="34" charset="0"/>
              </a:rPr>
              <a:t>Dokumen formal yang mencakup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kebijakan,</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peraturan,</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id-ID" sz="1800" dirty="0">
                <a:solidFill>
                  <a:srgbClr val="000000"/>
                </a:solidFill>
                <a:latin typeface="Arial" pitchFamily="34" charset="0"/>
                <a:ea typeface="Times New Roman"/>
                <a:cs typeface="Arial" pitchFamily="34" charset="0"/>
              </a:rPr>
              <a:t>tetapi tidak ada pedoman atau buku panduan </a:t>
            </a:r>
            <a:endParaRPr lang="id-ID" sz="1800" b="1" dirty="0">
              <a:latin typeface="Arial" pitchFamily="34" charset="0"/>
              <a:ea typeface="Times New Roman"/>
              <a:cs typeface="Arial" pitchFamily="34" charset="0"/>
            </a:endParaRPr>
          </a:p>
          <a:p>
            <a:pPr>
              <a:buNone/>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yang memfasilitasi program studi untuk melakukan perencanaan, pengembangan, dan pemutakhiran kurikulum secara berkala.</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p:txBody>
      </p:sp>
      <p:sp>
        <p:nvSpPr>
          <p:cNvPr id="7" name="Rectangle 6"/>
          <p:cNvSpPr/>
          <p:nvPr/>
        </p:nvSpPr>
        <p:spPr>
          <a:xfrm>
            <a:off x="0" y="0"/>
            <a:ext cx="71628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5.1.1 </a:t>
            </a:r>
            <a:r>
              <a:rPr lang="nn-NO" sz="2000" b="1" dirty="0">
                <a:solidFill>
                  <a:schemeClr val="tx1"/>
                </a:solidFill>
                <a:latin typeface="Cambria" pitchFamily="18" charset="0"/>
              </a:rPr>
              <a:t>DOKUMEN KEBIJAKAN TENTANG PENGEMBANGAN KURIKULUM YANG LENGKAP</a:t>
            </a:r>
            <a:endParaRPr lang="en-US" sz="2000" b="1" dirty="0">
              <a:solidFill>
                <a:schemeClr val="tx1"/>
              </a:solidFill>
              <a:latin typeface="Cambria" pitchFamily="18" charset="0"/>
            </a:endParaRPr>
          </a:p>
        </p:txBody>
      </p:sp>
      <p:sp>
        <p:nvSpPr>
          <p:cNvPr id="9" name="Rectangle 8"/>
          <p:cNvSpPr/>
          <p:nvPr/>
        </p:nvSpPr>
        <p:spPr>
          <a:xfrm>
            <a:off x="6629400" y="1447800"/>
            <a:ext cx="25146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SK rektor tentang kebijakan pengembangan dan pemutakhiran kurikum</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Peraturan universitas tentang kompetensi</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Road map pengembangan akademik  sebagai bagian dari upaya sasaran mutu</a:t>
            </a:r>
            <a:endParaRPr lang="en-US" sz="1600" dirty="0">
              <a:solidFill>
                <a:schemeClr val="tx1"/>
              </a:solidFill>
              <a:latin typeface="Book Antiqua" pitchFamily="18" charset="0"/>
            </a:endParaRP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Pedoman</a:t>
            </a:r>
            <a:r>
              <a:rPr lang="en-US" sz="1600" dirty="0">
                <a:solidFill>
                  <a:schemeClr val="tx1"/>
                </a:solidFill>
                <a:latin typeface="Book Antiqua" pitchFamily="18" charset="0"/>
              </a:rPr>
              <a:t> </a:t>
            </a:r>
            <a:r>
              <a:rPr lang="en-US" sz="1600" dirty="0" err="1">
                <a:solidFill>
                  <a:schemeClr val="tx1"/>
                </a:solidFill>
                <a:latin typeface="Book Antiqua" pitchFamily="18" charset="0"/>
              </a:rPr>
              <a:t>perencanaan</a:t>
            </a:r>
            <a:r>
              <a:rPr lang="en-US" sz="1600" dirty="0">
                <a:solidFill>
                  <a:schemeClr val="tx1"/>
                </a:solidFill>
                <a:latin typeface="Book Antiqua" pitchFamily="18" charset="0"/>
              </a:rPr>
              <a:t>, </a:t>
            </a:r>
            <a:r>
              <a:rPr lang="en-US" sz="1600" dirty="0" err="1">
                <a:solidFill>
                  <a:schemeClr val="tx1"/>
                </a:solidFill>
                <a:latin typeface="Book Antiqua" pitchFamily="18" charset="0"/>
              </a:rPr>
              <a:t>pengembanganan</a:t>
            </a:r>
            <a:r>
              <a:rPr lang="en-US" sz="1600" dirty="0">
                <a:solidFill>
                  <a:schemeClr val="tx1"/>
                </a:solidFill>
                <a:latin typeface="Book Antiqua" pitchFamily="18" charset="0"/>
              </a:rPr>
              <a:t> </a:t>
            </a:r>
            <a:r>
              <a:rPr lang="en-US" sz="1600" dirty="0" err="1">
                <a:solidFill>
                  <a:schemeClr val="tx1"/>
                </a:solidFill>
                <a:latin typeface="Book Antiqua" pitchFamily="18" charset="0"/>
              </a:rPr>
              <a:t>pemutakhiran</a:t>
            </a:r>
            <a:r>
              <a:rPr lang="en-US" sz="1600" dirty="0">
                <a:solidFill>
                  <a:schemeClr val="tx1"/>
                </a:solidFill>
                <a:latin typeface="Book Antiqua" pitchFamily="18" charset="0"/>
              </a:rPr>
              <a:t>.</a:t>
            </a:r>
            <a:endParaRPr lang="id-ID" sz="1600" dirty="0">
              <a:solidFill>
                <a:schemeClr val="tx1"/>
              </a:solidFill>
              <a:latin typeface="Book Antiqua" pitchFamily="18" charset="0"/>
            </a:endParaRPr>
          </a:p>
        </p:txBody>
      </p:sp>
      <p:sp>
        <p:nvSpPr>
          <p:cNvPr id="6" name="Rectangle 5"/>
          <p:cNvSpPr/>
          <p:nvPr/>
        </p:nvSpPr>
        <p:spPr>
          <a:xfrm>
            <a:off x="6629400" y="0"/>
            <a:ext cx="25146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0.79</a:t>
            </a:r>
            <a:endParaRPr lang="id-ID" b="1" dirty="0">
              <a:solidFill>
                <a:srgbClr val="FFFF00"/>
              </a:solidFill>
            </a:endParaRP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65532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en-US" sz="1800" b="1"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Dukumen formal tentang kebijakan, tetapi tidak ada,</a:t>
            </a:r>
            <a:endParaRPr lang="id-ID" sz="1800" b="1"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peraturan,</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pedoman atau buku panduan </a:t>
            </a:r>
            <a:endParaRPr lang="id-ID" sz="1800" b="1" dirty="0">
              <a:latin typeface="Arial" pitchFamily="34" charset="0"/>
              <a:ea typeface="Times New Roman"/>
              <a:cs typeface="Arial" pitchFamily="34" charset="0"/>
            </a:endParaRPr>
          </a:p>
          <a:p>
            <a:pPr lvl="0">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yang memfasilitasi program studi untuk melakukan perencanaan, pengembangan, dan pemutakhiran kurikulum secara berkala.</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endParaRPr lang="en-US" sz="1800" b="1" dirty="0">
              <a:latin typeface="Arial" pitchFamily="34" charset="0"/>
              <a:ea typeface="Times New Roman"/>
              <a:cs typeface="Arial" pitchFamily="34" charset="0"/>
            </a:endParaRP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Tidak ada dokumen formal yang memfasilitasi program studi untuk melakukan perencanaan, pengembangan, dan pemutakhiran kurikulum secara berkala.</a:t>
            </a:r>
            <a:endParaRPr lang="id-ID" sz="1800" b="1" dirty="0">
              <a:latin typeface="Arial" pitchFamily="34" charset="0"/>
              <a:ea typeface="Times New Roman"/>
              <a:cs typeface="Arial" pitchFamily="34" charset="0"/>
            </a:endParaRPr>
          </a:p>
          <a:p>
            <a:pPr marL="0" indent="0">
              <a:spcBef>
                <a:spcPts val="0"/>
              </a:spcBef>
              <a:buNone/>
            </a:pPr>
            <a:r>
              <a:rPr lang="id-ID" sz="1800" dirty="0">
                <a:latin typeface="Arial" pitchFamily="34" charset="0"/>
                <a:ea typeface="Times New Roman"/>
                <a:cs typeface="Arial" pitchFamily="34" charset="0"/>
              </a:rPr>
              <a:t>     </a:t>
            </a:r>
            <a:endParaRPr lang="id-ID" sz="1800" dirty="0">
              <a:latin typeface="Arial" pitchFamily="34" charset="0"/>
              <a:cs typeface="Arial" pitchFamily="34" charset="0"/>
            </a:endParaRPr>
          </a:p>
          <a:p>
            <a:endParaRPr lang="id-ID" sz="1800" dirty="0">
              <a:latin typeface="Arial" pitchFamily="34" charset="0"/>
              <a:cs typeface="Arial" pitchFamily="34" charset="0"/>
            </a:endParaRPr>
          </a:p>
        </p:txBody>
      </p:sp>
      <p:sp>
        <p:nvSpPr>
          <p:cNvPr id="7" name="Rectangle 6"/>
          <p:cNvSpPr/>
          <p:nvPr/>
        </p:nvSpPr>
        <p:spPr>
          <a:xfrm>
            <a:off x="0" y="0"/>
            <a:ext cx="67818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5.1.1 </a:t>
            </a:r>
            <a:r>
              <a:rPr lang="nn-NO" sz="2000" b="1" dirty="0">
                <a:solidFill>
                  <a:schemeClr val="tx1"/>
                </a:solidFill>
                <a:latin typeface="Cambria" pitchFamily="18" charset="0"/>
              </a:rPr>
              <a:t>DOKUMEN KEBIJAKAN TENTANG PENGEMBANGAN KURIKULUM YANG LENGKAP</a:t>
            </a:r>
            <a:endParaRPr lang="en-US" sz="2000" b="1" dirty="0">
              <a:solidFill>
                <a:schemeClr val="tx1"/>
              </a:solidFill>
              <a:latin typeface="Cambria" pitchFamily="18" charset="0"/>
            </a:endParaRPr>
          </a:p>
        </p:txBody>
      </p:sp>
      <p:sp>
        <p:nvSpPr>
          <p:cNvPr id="9" name="Rectangle 8"/>
          <p:cNvSpPr/>
          <p:nvPr/>
        </p:nvSpPr>
        <p:spPr>
          <a:xfrm>
            <a:off x="6629400" y="1447800"/>
            <a:ext cx="25146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SK rektor tentang kebijakan pengembangan dan pemutakhiran kurikum</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Peraturan universitas tentang kompetensi</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Road map pengembangan akademik  sebagai bagian dari upaya sasaran mutu</a:t>
            </a:r>
            <a:endParaRPr lang="en-US" sz="1600" dirty="0">
              <a:solidFill>
                <a:schemeClr val="tx1"/>
              </a:solidFill>
              <a:latin typeface="Book Antiqua" pitchFamily="18" charset="0"/>
            </a:endParaRP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Pedoman</a:t>
            </a:r>
            <a:r>
              <a:rPr lang="en-US" sz="1600" dirty="0">
                <a:solidFill>
                  <a:schemeClr val="tx1"/>
                </a:solidFill>
                <a:latin typeface="Book Antiqua" pitchFamily="18" charset="0"/>
              </a:rPr>
              <a:t> </a:t>
            </a:r>
            <a:r>
              <a:rPr lang="en-US" sz="1600" dirty="0" err="1">
                <a:solidFill>
                  <a:schemeClr val="tx1"/>
                </a:solidFill>
                <a:latin typeface="Book Antiqua" pitchFamily="18" charset="0"/>
              </a:rPr>
              <a:t>perencanaan</a:t>
            </a:r>
            <a:r>
              <a:rPr lang="en-US" sz="1600" dirty="0">
                <a:solidFill>
                  <a:schemeClr val="tx1"/>
                </a:solidFill>
                <a:latin typeface="Book Antiqua" pitchFamily="18" charset="0"/>
              </a:rPr>
              <a:t>, </a:t>
            </a:r>
            <a:r>
              <a:rPr lang="en-US" sz="1600" dirty="0" err="1">
                <a:solidFill>
                  <a:schemeClr val="tx1"/>
                </a:solidFill>
                <a:latin typeface="Book Antiqua" pitchFamily="18" charset="0"/>
              </a:rPr>
              <a:t>pengembanganan</a:t>
            </a:r>
            <a:r>
              <a:rPr lang="en-US" sz="1600" dirty="0">
                <a:solidFill>
                  <a:schemeClr val="tx1"/>
                </a:solidFill>
                <a:latin typeface="Book Antiqua" pitchFamily="18" charset="0"/>
              </a:rPr>
              <a:t> </a:t>
            </a:r>
            <a:r>
              <a:rPr lang="en-US" sz="1600" dirty="0" err="1">
                <a:solidFill>
                  <a:schemeClr val="tx1"/>
                </a:solidFill>
                <a:latin typeface="Book Antiqua" pitchFamily="18" charset="0"/>
              </a:rPr>
              <a:t>pemutakhiran</a:t>
            </a:r>
            <a:r>
              <a:rPr lang="en-US" sz="1600" dirty="0">
                <a:solidFill>
                  <a:schemeClr val="tx1"/>
                </a:solidFill>
                <a:latin typeface="Book Antiqua" pitchFamily="18" charset="0"/>
              </a:rPr>
              <a:t>.</a:t>
            </a:r>
            <a:endParaRPr lang="id-ID" sz="1600" dirty="0">
              <a:solidFill>
                <a:schemeClr val="tx1"/>
              </a:solidFill>
              <a:latin typeface="Book Antiqua" pitchFamily="18" charset="0"/>
            </a:endParaRPr>
          </a:p>
        </p:txBody>
      </p:sp>
      <p:sp>
        <p:nvSpPr>
          <p:cNvPr id="6" name="Rectangle 5"/>
          <p:cNvSpPr/>
          <p:nvPr/>
        </p:nvSpPr>
        <p:spPr>
          <a:xfrm>
            <a:off x="6629400" y="0"/>
            <a:ext cx="25146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0,79</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66294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analisis dan evaluasi pemutakhiran kurikulum program studi yang ditindaklanjuti untuk penjaminan mutu secara berkesinambungan.</a:t>
            </a:r>
            <a:endParaRPr lang="id-ID" sz="1800" b="1" dirty="0">
              <a:latin typeface="Arial" pitchFamily="34" charset="0"/>
              <a:ea typeface="Times New Roman"/>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analisis dan evaluasi pemutakhiran kurikulum program studi tetapi tidak ditindaklanjuti.</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p>
          <a:p>
            <a:pPr lvl="0">
              <a:spcBef>
                <a:spcPts val="0"/>
              </a:spcBef>
              <a:buClrTx/>
              <a:buSzTx/>
              <a:buNone/>
              <a:defRPr/>
            </a:pPr>
            <a:r>
              <a:rPr lang="id-ID" sz="1800" b="1" dirty="0">
                <a:latin typeface="Arial" pitchFamily="34" charset="0"/>
                <a:cs typeface="Arial" pitchFamily="34" charset="0"/>
              </a:rPr>
              <a:t>	</a:t>
            </a:r>
            <a:r>
              <a:rPr lang="id-ID" sz="1800" dirty="0">
                <a:latin typeface="Arial" pitchFamily="34" charset="0"/>
                <a:cs typeface="Arial" pitchFamily="34" charset="0"/>
              </a:rPr>
              <a:t>Dokumen   pemutakhiran kurikulum program studi tetapi tidak dianalisis dan dievaluasi. </a:t>
            </a:r>
          </a:p>
          <a:p>
            <a:pPr lvl="0">
              <a:spcBef>
                <a:spcPts val="0"/>
              </a:spcBef>
              <a:buClrTx/>
              <a:buSzTx/>
              <a:buFont typeface="Wingdings"/>
              <a:buChar char="à"/>
              <a:defRPr/>
            </a:pPr>
            <a:endParaRPr lang="id-ID" sz="1800"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Tidak ada bukti dokumen analisis dan evaluasi pemutakhiran kurikulum program studi.</a:t>
            </a:r>
            <a:endParaRPr lang="id-ID" sz="1800" dirty="0">
              <a:latin typeface="Arial" pitchFamily="34" charset="0"/>
              <a:cs typeface="Arial" pitchFamily="34" charset="0"/>
            </a:endParaRPr>
          </a:p>
          <a:p>
            <a:pPr marL="0" indent="0">
              <a:spcBef>
                <a:spcPts val="0"/>
              </a:spcBef>
              <a:buNone/>
            </a:pPr>
            <a:endParaRPr lang="id-ID" sz="1800" dirty="0">
              <a:latin typeface="Arial" pitchFamily="34" charset="0"/>
              <a:cs typeface="Arial" pitchFamily="34" charset="0"/>
            </a:endParaRPr>
          </a:p>
          <a:p>
            <a:endParaRPr lang="id-ID" sz="1800" dirty="0">
              <a:latin typeface="Arial" pitchFamily="34" charset="0"/>
              <a:cs typeface="Arial" pitchFamily="34" charset="0"/>
            </a:endParaRPr>
          </a:p>
        </p:txBody>
      </p:sp>
      <p:sp>
        <p:nvSpPr>
          <p:cNvPr id="7" name="Rectangle 6"/>
          <p:cNvSpPr/>
          <p:nvPr/>
        </p:nvSpPr>
        <p:spPr>
          <a:xfrm>
            <a:off x="0" y="0"/>
            <a:ext cx="71628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5.1.2 MONITORING DAN EVALUASI PENGEMBANGAN KURIKULUM PROGRAM STUDI</a:t>
            </a:r>
          </a:p>
        </p:txBody>
      </p:sp>
      <p:sp>
        <p:nvSpPr>
          <p:cNvPr id="9" name="Rectangle 8"/>
          <p:cNvSpPr/>
          <p:nvPr/>
        </p:nvSpPr>
        <p:spPr>
          <a:xfrm>
            <a:off x="6629400" y="1447800"/>
            <a:ext cx="25146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dirty="0">
                <a:solidFill>
                  <a:schemeClr val="tx1"/>
                </a:solidFill>
                <a:latin typeface="Book Antiqua" pitchFamily="18" charset="0"/>
              </a:rPr>
              <a:t>Adanya dokumen analisis dan pemutakhiran kurikulum</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Monitoring dan evalusi dilalukan dua sisi yaitu : Evaluasi pengembangan kurikulum dilakukan oleh BPA dan implementasi dilakukan oleh Badan penjaminan mutu</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Aturan perubahan, review dan penyusunan dokumen  dirumuskan dalam SK Rektor</a:t>
            </a:r>
          </a:p>
        </p:txBody>
      </p:sp>
      <p:sp>
        <p:nvSpPr>
          <p:cNvPr id="6" name="Rectangle 5"/>
          <p:cNvSpPr/>
          <p:nvPr/>
        </p:nvSpPr>
        <p:spPr>
          <a:xfrm>
            <a:off x="6629400" y="0"/>
            <a:ext cx="25146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1,58</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6934200" cy="5334000"/>
          </a:xfrm>
        </p:spPr>
        <p:txBody>
          <a:bodyPr>
            <a:normAutofit lnSpcReduction="10000"/>
          </a:bodyPr>
          <a:lstStyle/>
          <a:p>
            <a:pPr lvl="0">
              <a:spcBef>
                <a:spcPts val="0"/>
              </a:spcBef>
              <a:buClrTx/>
              <a:buSzTx/>
              <a:buFont typeface="Wingdings"/>
              <a:buChar char="à"/>
              <a:defRPr/>
            </a:pPr>
            <a:r>
              <a:rPr lang="fi-FI" sz="1800" b="1" dirty="0">
                <a:latin typeface="Arial" pitchFamily="34" charset="0"/>
                <a:ea typeface="Times New Roman"/>
                <a:cs typeface="Arial" pitchFamily="34" charset="0"/>
                <a:sym typeface="Wingdings" pitchFamily="2" charset="2"/>
              </a:rPr>
              <a:t>Point </a:t>
            </a:r>
            <a:r>
              <a:rPr lang="fi-FI" sz="1800" b="1" dirty="0">
                <a:latin typeface="Arial" pitchFamily="34" charset="0"/>
                <a:ea typeface="Times New Roman"/>
                <a:cs typeface="Arial" pitchFamily="34" charset="0"/>
              </a:rPr>
              <a:t>(4)</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en-US" sz="1800" dirty="0">
                <a:solidFill>
                  <a:srgbClr val="000000"/>
                </a:solidFill>
                <a:latin typeface="Arial" pitchFamily="34" charset="0"/>
                <a:ea typeface="Times New Roman"/>
                <a:cs typeface="Arial" pitchFamily="34" charset="0"/>
              </a:rPr>
              <a:t>U</a:t>
            </a:r>
            <a:r>
              <a:rPr lang="id-ID" sz="1800" dirty="0">
                <a:solidFill>
                  <a:srgbClr val="000000"/>
                </a:solidFill>
                <a:latin typeface="Arial" pitchFamily="34" charset="0"/>
                <a:ea typeface="Times New Roman"/>
                <a:cs typeface="Arial" pitchFamily="34" charset="0"/>
              </a:rPr>
              <a:t>nit atau lembaga yang khusus berfungsi untuk mengkaji dan mengembangkan sistem serta mutu pembelajaran, melaksanakan fungsinya dengan baik serta hasilnya dimanfaatkan oleh institusi.</a:t>
            </a:r>
            <a:endParaRPr lang="en-US" sz="1800" dirty="0">
              <a:latin typeface="Arial" pitchFamily="34" charset="0"/>
              <a:cs typeface="Arial" pitchFamily="34" charset="0"/>
            </a:endParaRPr>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(3)</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en-US" sz="1800" dirty="0">
                <a:solidFill>
                  <a:srgbClr val="000000"/>
                </a:solidFill>
                <a:latin typeface="Arial" pitchFamily="34" charset="0"/>
                <a:ea typeface="Times New Roman"/>
                <a:cs typeface="Arial" pitchFamily="34" charset="0"/>
              </a:rPr>
              <a:t>Ti</a:t>
            </a:r>
            <a:r>
              <a:rPr lang="id-ID" sz="1800" dirty="0">
                <a:solidFill>
                  <a:srgbClr val="000000"/>
                </a:solidFill>
                <a:latin typeface="Arial" pitchFamily="34" charset="0"/>
                <a:ea typeface="Times New Roman"/>
                <a:cs typeface="Arial" pitchFamily="34" charset="0"/>
              </a:rPr>
              <a:t>dak memiliki unit atau lembaga yang khusus berfungsi untuk mengkaji dan mengembangkan sistem serta mutu pembelajaran tetapi fungsinya dilaksana-kan oleh unit/lembaga yang sudah ada serta hasilnya dimanfaatkan oleh institusi.</a:t>
            </a:r>
            <a:endParaRPr lang="en-US" sz="1800" dirty="0">
              <a:latin typeface="Arial" pitchFamily="34" charset="0"/>
              <a:cs typeface="Arial" pitchFamily="34" charset="0"/>
            </a:endParaRPr>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(2)</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en-US" sz="1800" dirty="0">
                <a:solidFill>
                  <a:srgbClr val="000000"/>
                </a:solidFill>
                <a:latin typeface="Arial" pitchFamily="34" charset="0"/>
                <a:ea typeface="Times New Roman"/>
                <a:cs typeface="Arial" pitchFamily="34" charset="0"/>
              </a:rPr>
              <a:t>M</a:t>
            </a:r>
            <a:r>
              <a:rPr lang="id-ID" sz="1800" dirty="0">
                <a:solidFill>
                  <a:srgbClr val="000000"/>
                </a:solidFill>
                <a:latin typeface="Arial" pitchFamily="34" charset="0"/>
                <a:ea typeface="Times New Roman"/>
                <a:cs typeface="Arial" pitchFamily="34" charset="0"/>
              </a:rPr>
              <a:t>engkaji dan mengembangkan sistem serta mutu pembelajaran, dilaksanakan oleh unit/lembaga  yang sudah ada tetapi hasilnya tidak dimanfaatkan oleh institusi.</a:t>
            </a:r>
            <a:endParaRPr lang="en-US" sz="1800" dirty="0">
              <a:latin typeface="Arial" pitchFamily="34" charset="0"/>
              <a:cs typeface="Arial" pitchFamily="34" charset="0"/>
            </a:endParaRPr>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(1)</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Tidak memiliki unit pengkajian dan tidak melakukan pengkajian maupun pengembangan sistem dan mutu pembelajaran.</a:t>
            </a:r>
            <a:endParaRPr lang="en-US" sz="1800" dirty="0">
              <a:latin typeface="Arial" pitchFamily="34" charset="0"/>
              <a:cs typeface="Arial" pitchFamily="34" charset="0"/>
            </a:endParaRPr>
          </a:p>
          <a:p>
            <a:endParaRPr lang="en-US" sz="1800" dirty="0">
              <a:latin typeface="Arial" pitchFamily="34" charset="0"/>
              <a:cs typeface="Arial" pitchFamily="34" charset="0"/>
            </a:endParaRPr>
          </a:p>
        </p:txBody>
      </p:sp>
      <p:sp>
        <p:nvSpPr>
          <p:cNvPr id="7" name="Rectangle 6"/>
          <p:cNvSpPr/>
          <p:nvPr/>
        </p:nvSpPr>
        <p:spPr>
          <a:xfrm>
            <a:off x="0" y="0"/>
            <a:ext cx="68580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65138" indent="-465138"/>
            <a:r>
              <a:rPr lang="en-US" sz="1600" b="1" dirty="0">
                <a:solidFill>
                  <a:schemeClr val="tx1"/>
                </a:solidFill>
                <a:latin typeface="Cambria" pitchFamily="18" charset="0"/>
              </a:rPr>
              <a:t>5.2.1 UNIT PENGKAJIAN DAN PENGEMBANGAN SISTEM DAN MUTU PEMBELAJARAN MENDORONG MAHASISWA UNTUK BERFIKIR KRITIS, BEREKSPLORASI, BEREKSPRESI, BEREKSPERIMEN DENGAN MEMANFAATKAN ANEKA SUMBER YANG HASILNYA DIMANFAATKAN OLEH INSTITUSI</a:t>
            </a:r>
          </a:p>
        </p:txBody>
      </p:sp>
      <p:sp>
        <p:nvSpPr>
          <p:cNvPr id="9" name="Rectangle 8"/>
          <p:cNvSpPr/>
          <p:nvPr/>
        </p:nvSpPr>
        <p:spPr>
          <a:xfrm>
            <a:off x="6858000" y="1447800"/>
            <a:ext cx="22860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Unit pengkajian dan </a:t>
            </a:r>
            <a:r>
              <a:rPr lang="id-ID" sz="1600">
                <a:solidFill>
                  <a:schemeClr val="tx1"/>
                </a:solidFill>
                <a:latin typeface="Book Antiqua" pitchFamily="18" charset="0"/>
              </a:rPr>
              <a:t>pengambangan dilakukan </a:t>
            </a:r>
            <a:r>
              <a:rPr lang="id-ID" sz="1600" dirty="0">
                <a:solidFill>
                  <a:schemeClr val="tx1"/>
                </a:solidFill>
                <a:latin typeface="Book Antiqua" pitchFamily="18" charset="0"/>
              </a:rPr>
              <a:t>oleh Badan Pengembangan Akademik (BPA)</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Hasil kajian digunakan untuk menyelenggarakan  hibah kompetensi peningkatan penyelenggaraan  pendidikan.</a:t>
            </a:r>
          </a:p>
        </p:txBody>
      </p:sp>
      <p:sp>
        <p:nvSpPr>
          <p:cNvPr id="6" name="Rectangle 5"/>
          <p:cNvSpPr/>
          <p:nvPr/>
        </p:nvSpPr>
        <p:spPr>
          <a:xfrm>
            <a:off x="6858000" y="0"/>
            <a:ext cx="22860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1,58</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69342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Sistem yang menjamin terselenggaranya proses pembelajaran yang efektif berpusat kepada pebelajar dengan memanfaatkan beragam sumber belajar minimal mencakup :</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pendekatan sistem pembelajaran dan pengajaran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perencanaan dan sumber daya pembelajaran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syarat kelulusan  </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dan dilaksanakan secara konsisten, dimonitor serta dievaluasi secara berkala.</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yang menjamin terselenggaranya proses pembelajaran yang efektif berpusat kepada pebelajar dengan memanfaatkan beragam sumber belajar minimal mencakup :</a:t>
            </a:r>
            <a:endParaRPr lang="id-ID" sz="1800" dirty="0">
              <a:latin typeface="Arial" pitchFamily="34" charset="0"/>
              <a:ea typeface="Times New Roman"/>
              <a:cs typeface="Arial" pitchFamily="34" charset="0"/>
            </a:endParaRP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pendekatan sistem pembelajaran dan pengajaran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perencanaan dan sumber daya pembelajaran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syarat kelulusan  </a:t>
            </a:r>
          </a:p>
          <a:p>
            <a:pPr>
              <a:spcBef>
                <a:spcPts val="0"/>
              </a:spcBef>
              <a:buNone/>
            </a:pPr>
            <a:r>
              <a:rPr lang="id-ID" sz="1800" dirty="0">
                <a:solidFill>
                  <a:srgbClr val="000000"/>
                </a:solidFill>
                <a:latin typeface="Arial" pitchFamily="34" charset="0"/>
                <a:ea typeface="Times New Roman"/>
                <a:cs typeface="Arial" pitchFamily="34" charset="0"/>
              </a:rPr>
              <a:t>	dan dilaksanakan secara konsisten, tetapi tidak dimonitor serta dievaluasi secara berkala.</a:t>
            </a:r>
            <a:endParaRPr lang="id-ID" sz="1800" dirty="0">
              <a:latin typeface="Arial" pitchFamily="34" charset="0"/>
              <a:cs typeface="Arial" pitchFamily="34" charset="0"/>
            </a:endParaRPr>
          </a:p>
          <a:p>
            <a:pPr>
              <a:spcBef>
                <a:spcPts val="0"/>
              </a:spcBef>
            </a:pPr>
            <a:endParaRPr lang="id-ID" sz="1800" dirty="0">
              <a:latin typeface="Arial" pitchFamily="34" charset="0"/>
              <a:cs typeface="Arial" pitchFamily="34" charset="0"/>
            </a:endParaRPr>
          </a:p>
        </p:txBody>
      </p:sp>
      <p:sp>
        <p:nvSpPr>
          <p:cNvPr id="7" name="Rectangle 6"/>
          <p:cNvSpPr/>
          <p:nvPr/>
        </p:nvSpPr>
        <p:spPr>
          <a:xfrm>
            <a:off x="0" y="0"/>
            <a:ext cx="71628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5.2.2 SISTEM PENGENDALIAN MUTU PEMBELAJARAN DITERAPKAN INSTITUSI TERMASUK PROSES MONITORING, EVALUASI, DAN PEMANFAATANNYA</a:t>
            </a:r>
          </a:p>
        </p:txBody>
      </p:sp>
      <p:sp>
        <p:nvSpPr>
          <p:cNvPr id="9" name="Rectangle 8"/>
          <p:cNvSpPr/>
          <p:nvPr/>
        </p:nvSpPr>
        <p:spPr>
          <a:xfrm>
            <a:off x="6858000" y="1447800"/>
            <a:ext cx="22860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dirty="0">
                <a:solidFill>
                  <a:schemeClr val="tx1"/>
                </a:solidFill>
                <a:latin typeface="Book Antiqua" pitchFamily="18" charset="0"/>
              </a:rPr>
              <a:t>Pendekatan Student-centered learning dituangkan dalam peraturan rektor.</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E-learning dituangkan dalam peraturan rektor</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Perencanaan dilakukan secara bertingkat  </a:t>
            </a:r>
          </a:p>
          <a:p>
            <a:pPr marL="165100" lvl="1" indent="-165100">
              <a:buFont typeface="Wingdings" pitchFamily="2" charset="2"/>
              <a:buChar char="Ø"/>
            </a:pPr>
            <a:r>
              <a:rPr lang="id-ID" sz="1400" dirty="0">
                <a:solidFill>
                  <a:schemeClr val="tx1"/>
                </a:solidFill>
                <a:latin typeface="Book Antiqua" pitchFamily="18" charset="0"/>
              </a:rPr>
              <a:t>Course outline dan SAP dievaluasi pada awal semester</a:t>
            </a:r>
          </a:p>
          <a:p>
            <a:pPr marL="165100" lvl="1" indent="-165100">
              <a:buFont typeface="Wingdings" pitchFamily="2" charset="2"/>
              <a:buChar char="Ø"/>
            </a:pPr>
            <a:r>
              <a:rPr lang="id-ID" sz="1400" dirty="0">
                <a:solidFill>
                  <a:schemeClr val="tx1"/>
                </a:solidFill>
                <a:latin typeface="Book Antiqua" pitchFamily="18" charset="0"/>
              </a:rPr>
              <a:t>Evaluasi kompetensi dosen</a:t>
            </a:r>
          </a:p>
          <a:p>
            <a:pPr marL="165100" lvl="1" indent="-165100">
              <a:buFont typeface="Wingdings" pitchFamily="2" charset="2"/>
              <a:buChar char="Ø"/>
            </a:pPr>
            <a:r>
              <a:rPr lang="id-ID" sz="1400" dirty="0">
                <a:solidFill>
                  <a:schemeClr val="tx1"/>
                </a:solidFill>
                <a:latin typeface="Book Antiqua" pitchFamily="18" charset="0"/>
              </a:rPr>
              <a:t>Evaluasi penyelenggaraan perkuliahan</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Kelulusan diatur oleh Peraturan Rektor</a:t>
            </a:r>
          </a:p>
        </p:txBody>
      </p:sp>
      <p:sp>
        <p:nvSpPr>
          <p:cNvPr id="6" name="Rectangle 5"/>
          <p:cNvSpPr/>
          <p:nvPr/>
        </p:nvSpPr>
        <p:spPr>
          <a:xfrm>
            <a:off x="6858000" y="0"/>
            <a:ext cx="22860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0.79</a:t>
            </a:r>
            <a:endParaRPr lang="id-ID" b="1" dirty="0">
              <a:solidFill>
                <a:srgbClr val="FFFF00"/>
              </a:solidFill>
            </a:endParaRP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67818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en-US" sz="1800" b="1"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yang menjamin terselenggaranya proses pembelajaran yang efektif berpusat kepada pebelajar dengan memanfaatkan aneka sumber belajar minimal mencakup :</a:t>
            </a:r>
            <a:endParaRPr lang="id-ID" sz="1800"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(1)   pendekatan sistem pembelajaran dan pengajaran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perencanaan dan sumber daya pembelajaran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syarat kelulusan  </a:t>
            </a:r>
          </a:p>
          <a:p>
            <a:pPr lvl="0">
              <a:buNone/>
              <a:defRPr/>
            </a:pPr>
            <a:r>
              <a:rPr lang="id-ID" sz="1800" dirty="0">
                <a:solidFill>
                  <a:srgbClr val="000000"/>
                </a:solidFill>
                <a:latin typeface="Arial" pitchFamily="34" charset="0"/>
                <a:ea typeface="Times New Roman"/>
                <a:cs typeface="Arial" pitchFamily="34" charset="0"/>
              </a:rPr>
              <a:t>	tetapi pelaksanaannya tidak konsisten dan tidak dimonitor serta dievaluasi secara berkala.</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endParaRPr lang="en-US" sz="1800" b="1" dirty="0">
              <a:latin typeface="Arial" pitchFamily="34" charset="0"/>
              <a:ea typeface="Times New Roman"/>
              <a:cs typeface="Arial" pitchFamily="34" charset="0"/>
            </a:endParaRP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Tidak ada  sistem pengendalian mutu pembelajaran yang menjamin penyelenggaraan proses pembelajaran yang baik</a:t>
            </a:r>
            <a:endParaRPr lang="id-ID" sz="1800" dirty="0">
              <a:latin typeface="Arial" pitchFamily="34" charset="0"/>
              <a:cs typeface="Arial" pitchFamily="34" charset="0"/>
            </a:endParaRPr>
          </a:p>
          <a:p>
            <a:pPr marL="0" indent="0">
              <a:spcBef>
                <a:spcPts val="0"/>
              </a:spcBef>
              <a:buNone/>
            </a:pPr>
            <a:endParaRPr lang="id-ID" sz="1800" dirty="0">
              <a:latin typeface="Arial" pitchFamily="34" charset="0"/>
              <a:cs typeface="Arial" pitchFamily="34" charset="0"/>
            </a:endParaRPr>
          </a:p>
          <a:p>
            <a:endParaRPr lang="id-ID" sz="1800" dirty="0">
              <a:latin typeface="Arial" pitchFamily="34" charset="0"/>
              <a:cs typeface="Arial" pitchFamily="34" charset="0"/>
            </a:endParaRPr>
          </a:p>
        </p:txBody>
      </p:sp>
      <p:sp>
        <p:nvSpPr>
          <p:cNvPr id="7" name="Rectangle 6"/>
          <p:cNvSpPr/>
          <p:nvPr/>
        </p:nvSpPr>
        <p:spPr>
          <a:xfrm>
            <a:off x="0" y="0"/>
            <a:ext cx="71628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5.2.2 SISTEM PENGENDALIAN MUTU PEMBELAJARAN DITERAPKAN INSTITUSI TERMASUK PROSES MONITORING, EVALUASI, DAN PEMANFAATANNYA</a:t>
            </a:r>
          </a:p>
        </p:txBody>
      </p:sp>
      <p:sp>
        <p:nvSpPr>
          <p:cNvPr id="9" name="Rectangle 8"/>
          <p:cNvSpPr/>
          <p:nvPr/>
        </p:nvSpPr>
        <p:spPr>
          <a:xfrm>
            <a:off x="6781800" y="1447800"/>
            <a:ext cx="23622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dirty="0">
                <a:solidFill>
                  <a:schemeClr val="tx1"/>
                </a:solidFill>
                <a:latin typeface="Book Antiqua" pitchFamily="18" charset="0"/>
              </a:rPr>
              <a:t>Pendekatan Student-centered learning dituangkan dalam peraturan rektor.</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E-learning dituangkan dalam peraturan rektor</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Perencanaan dilakukan secara bertingkat  </a:t>
            </a:r>
          </a:p>
          <a:p>
            <a:pPr marL="165100" lvl="1" indent="-165100">
              <a:buFont typeface="Wingdings" pitchFamily="2" charset="2"/>
              <a:buChar char="Ø"/>
            </a:pPr>
            <a:r>
              <a:rPr lang="id-ID" sz="1400" dirty="0">
                <a:solidFill>
                  <a:schemeClr val="tx1"/>
                </a:solidFill>
                <a:latin typeface="Book Antiqua" pitchFamily="18" charset="0"/>
              </a:rPr>
              <a:t>Course outline dan SAP dievaluasi pada awal semester</a:t>
            </a:r>
          </a:p>
          <a:p>
            <a:pPr marL="165100" lvl="1" indent="-165100">
              <a:buFont typeface="Wingdings" pitchFamily="2" charset="2"/>
              <a:buChar char="Ø"/>
            </a:pPr>
            <a:r>
              <a:rPr lang="id-ID" sz="1400" dirty="0">
                <a:solidFill>
                  <a:schemeClr val="tx1"/>
                </a:solidFill>
                <a:latin typeface="Book Antiqua" pitchFamily="18" charset="0"/>
              </a:rPr>
              <a:t>Evaluasi kompetensi dosen</a:t>
            </a:r>
          </a:p>
          <a:p>
            <a:pPr marL="165100" lvl="1" indent="-165100">
              <a:buFont typeface="Wingdings" pitchFamily="2" charset="2"/>
              <a:buChar char="Ø"/>
            </a:pPr>
            <a:r>
              <a:rPr lang="id-ID" sz="1400" dirty="0">
                <a:solidFill>
                  <a:schemeClr val="tx1"/>
                </a:solidFill>
                <a:latin typeface="Book Antiqua" pitchFamily="18" charset="0"/>
              </a:rPr>
              <a:t>Evaluasi penyelenggaraan perkuliahan</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Kelulusan diatur oleh Peraturan Rektor</a:t>
            </a:r>
          </a:p>
        </p:txBody>
      </p:sp>
      <p:sp>
        <p:nvSpPr>
          <p:cNvPr id="6" name="Rectangle 5"/>
          <p:cNvSpPr/>
          <p:nvPr/>
        </p:nvSpPr>
        <p:spPr>
          <a:xfrm>
            <a:off x="6781800" y="0"/>
            <a:ext cx="2362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0.79</a:t>
            </a:r>
            <a:endParaRPr lang="id-ID" b="1" dirty="0">
              <a:solidFill>
                <a:srgbClr val="FFFF00"/>
              </a:solidFill>
            </a:endParaRP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a:spcBef>
                <a:spcPts val="0"/>
              </a:spcBef>
              <a:buNone/>
              <a:defRPr/>
            </a:pPr>
            <a:r>
              <a:rPr lang="id-ID" sz="1800" dirty="0">
                <a:solidFill>
                  <a:srgbClr val="000000"/>
                </a:solidFill>
                <a:latin typeface="Arial"/>
                <a:ea typeface="Times New Roman"/>
              </a:rPr>
              <a:t>	Pedoman dijadikan acuan unit pelaksana yang mewajibkan pengintegrasian hasil penelitian dan PkM ke dalam proses pembelajaran, serta dilaksanakan secara konsisten.</a:t>
            </a:r>
            <a:endParaRPr lang="id-ID" sz="1800" dirty="0"/>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a:spcBef>
                <a:spcPts val="0"/>
              </a:spcBef>
              <a:buNone/>
              <a:defRPr/>
            </a:pPr>
            <a:r>
              <a:rPr lang="id-ID" sz="1800" dirty="0">
                <a:solidFill>
                  <a:srgbClr val="000000"/>
                </a:solidFill>
                <a:latin typeface="Arial"/>
                <a:ea typeface="Times New Roman"/>
              </a:rPr>
              <a:t>	Pedoman dijadikan acuan unit pelaksana yang mewajibkan pengintegrasian hasil penelitian dan PkM ke dalam proses pembelajaran, namun pelaksanaannya masih belum konsisten.</a:t>
            </a:r>
            <a:endParaRPr lang="id-ID" sz="1800" dirty="0"/>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p>
          <a:p>
            <a:pPr>
              <a:spcBef>
                <a:spcPts val="0"/>
              </a:spcBef>
              <a:buNone/>
              <a:defRPr/>
            </a:pPr>
            <a:r>
              <a:rPr lang="id-ID" sz="1800" dirty="0">
                <a:solidFill>
                  <a:srgbClr val="000000"/>
                </a:solidFill>
                <a:latin typeface="Arial"/>
                <a:ea typeface="Times New Roman"/>
              </a:rPr>
              <a:t>	Pedoman yang dijadikan acuan unit pelaksana  tetapi tidak mewajibkan pengintegrasian hasil penelitian dan PkM ke dalam proses pembelajaran.</a:t>
            </a:r>
            <a:endParaRPr lang="id-ID" sz="1800" dirty="0"/>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marL="0" lvl="0" indent="0">
              <a:spcBef>
                <a:spcPts val="0"/>
              </a:spcBef>
              <a:buNone/>
            </a:pPr>
            <a:r>
              <a:rPr lang="id-ID" sz="1800" dirty="0">
                <a:latin typeface="Arial" pitchFamily="34" charset="0"/>
                <a:ea typeface="Times New Roman"/>
                <a:cs typeface="Arial" pitchFamily="34" charset="0"/>
              </a:rPr>
              <a:t>     </a:t>
            </a:r>
            <a:r>
              <a:rPr lang="id-ID" sz="1800" dirty="0">
                <a:solidFill>
                  <a:srgbClr val="000000"/>
                </a:solidFill>
                <a:latin typeface="Arial"/>
                <a:ea typeface="Times New Roman"/>
              </a:rPr>
              <a:t>Tidak memiliki pedoman  pelaksanaan tridarma perguruan tinggi</a:t>
            </a:r>
            <a:endParaRPr lang="id-ID" sz="1800" dirty="0">
              <a:latin typeface="Arial" pitchFamily="34" charset="0"/>
              <a:cs typeface="Arial" pitchFamily="34" charset="0"/>
            </a:endParaRPr>
          </a:p>
          <a:p>
            <a:endParaRPr lang="id-ID" sz="1800" dirty="0">
              <a:latin typeface="Arial" pitchFamily="34" charset="0"/>
              <a:cs typeface="Arial" pitchFamily="34" charset="0"/>
            </a:endParaRPr>
          </a:p>
        </p:txBody>
      </p:sp>
      <p:sp>
        <p:nvSpPr>
          <p:cNvPr id="7" name="Rectangle 6"/>
          <p:cNvSpPr/>
          <p:nvPr/>
        </p:nvSpPr>
        <p:spPr>
          <a:xfrm>
            <a:off x="0" y="0"/>
            <a:ext cx="71628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09588" indent="-509588"/>
            <a:r>
              <a:rPr lang="en-US" sz="1600" b="1" dirty="0">
                <a:solidFill>
                  <a:schemeClr val="tx1"/>
                </a:solidFill>
                <a:latin typeface="Cambria" pitchFamily="18" charset="0"/>
              </a:rPr>
              <a:t>5.2.3 PEDOMAN PELAKSANAAN TRIDARMA PERGURUAN TINGGI YANG DIGUNAKAN SEBAGAI ACUAN BAGI PERENCANAAN DAN PELAKSANAAN PROGRAM TRIDARMA UNIT DI BAWAHNYA, MENJAMIN TERINTEGRASINYA KEGIATAN PENELITIAN DAN PKM KE DALAM PROSES PEMBELAJARAN</a:t>
            </a:r>
          </a:p>
        </p:txBody>
      </p:sp>
      <p:sp>
        <p:nvSpPr>
          <p:cNvPr id="9" name="Rectangle 8"/>
          <p:cNvSpPr/>
          <p:nvPr/>
        </p:nvSpPr>
        <p:spPr>
          <a:xfrm>
            <a:off x="7162800" y="1447800"/>
            <a:ext cx="19812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Rencana Induk Pengembangan</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Rencana Induk penelitian</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Hibah Peningkatan kualitas pembelajaran dengan tema local genius</a:t>
            </a:r>
            <a:endParaRPr lang="en-US" sz="1600" dirty="0">
              <a:solidFill>
                <a:schemeClr val="tx1"/>
              </a:solidFill>
              <a:latin typeface="Book Antiqua" pitchFamily="18" charset="0"/>
            </a:endParaRP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Materi</a:t>
            </a:r>
            <a:r>
              <a:rPr lang="en-US" sz="1600" dirty="0">
                <a:solidFill>
                  <a:schemeClr val="tx1"/>
                </a:solidFill>
                <a:latin typeface="Book Antiqua" pitchFamily="18" charset="0"/>
              </a:rPr>
              <a:t> ajar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buku</a:t>
            </a:r>
            <a:r>
              <a:rPr lang="en-US" sz="1600" dirty="0">
                <a:solidFill>
                  <a:schemeClr val="tx1"/>
                </a:solidFill>
                <a:latin typeface="Book Antiqua" pitchFamily="18" charset="0"/>
              </a:rPr>
              <a:t> </a:t>
            </a:r>
            <a:r>
              <a:rPr lang="en-US" sz="1600" dirty="0" err="1">
                <a:solidFill>
                  <a:schemeClr val="tx1"/>
                </a:solidFill>
                <a:latin typeface="Book Antiqua" pitchFamily="18" charset="0"/>
              </a:rPr>
              <a:t>dari</a:t>
            </a:r>
            <a:r>
              <a:rPr lang="en-US" sz="1600" dirty="0">
                <a:solidFill>
                  <a:schemeClr val="tx1"/>
                </a:solidFill>
                <a:latin typeface="Book Antiqua" pitchFamily="18" charset="0"/>
              </a:rPr>
              <a:t> </a:t>
            </a:r>
            <a:r>
              <a:rPr lang="en-US" sz="1600" dirty="0" err="1">
                <a:solidFill>
                  <a:schemeClr val="tx1"/>
                </a:solidFill>
                <a:latin typeface="Book Antiqua" pitchFamily="18" charset="0"/>
              </a:rPr>
              <a:t>penelitian</a:t>
            </a:r>
            <a:endParaRPr lang="id-ID" sz="16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0.79</a:t>
            </a:r>
            <a:endParaRPr lang="id-ID" b="1" dirty="0">
              <a:solidFill>
                <a:srgbClr val="FFFF00"/>
              </a:solidFill>
            </a:endParaRP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6781800" cy="5334000"/>
          </a:xfrm>
        </p:spPr>
        <p:txBody>
          <a:bodyPr>
            <a:normAutofit/>
          </a:bodyPr>
          <a:lstStyle/>
          <a:p>
            <a:pPr lvl="0">
              <a:spcBef>
                <a:spcPts val="0"/>
              </a:spcBef>
              <a:buClrTx/>
              <a:buSzTx/>
              <a:buFont typeface="Wingdings"/>
              <a:buChar char="à"/>
              <a:defRPr/>
            </a:pPr>
            <a:r>
              <a:rPr lang="fi-FI" sz="1800" b="1" dirty="0">
                <a:latin typeface="Arial" pitchFamily="34" charset="0"/>
                <a:ea typeface="Times New Roman"/>
                <a:cs typeface="Arial" pitchFamily="34" charset="0"/>
                <a:sym typeface="Wingdings" pitchFamily="2" charset="2"/>
              </a:rPr>
              <a:t>Point </a:t>
            </a:r>
            <a:r>
              <a:rPr lang="fi-FI" sz="1800" b="1" dirty="0">
                <a:latin typeface="Arial" pitchFamily="34" charset="0"/>
                <a:ea typeface="Times New Roman"/>
                <a:cs typeface="Arial" pitchFamily="34" charset="0"/>
              </a:rPr>
              <a:t>(4)</a:t>
            </a:r>
          </a:p>
          <a:p>
            <a:pPr>
              <a:spcBef>
                <a:spcPts val="0"/>
              </a:spcBef>
              <a:buNone/>
              <a:defRPr/>
            </a:pPr>
            <a:r>
              <a:rPr lang="en-US" sz="1800" dirty="0">
                <a:latin typeface="Arial"/>
                <a:ea typeface="Times New Roman"/>
              </a:rPr>
              <a:t>	D</a:t>
            </a:r>
            <a:r>
              <a:rPr lang="id-ID" sz="1800" dirty="0">
                <a:latin typeface="Arial"/>
                <a:ea typeface="Times New Roman"/>
              </a:rPr>
              <a:t>okumen </a:t>
            </a:r>
            <a:r>
              <a:rPr lang="en-US" sz="1800" dirty="0">
                <a:latin typeface="Arial"/>
                <a:ea typeface="Times New Roman"/>
              </a:rPr>
              <a:t>formal </a:t>
            </a:r>
            <a:r>
              <a:rPr lang="id-ID" sz="1800" dirty="0">
                <a:latin typeface="Arial"/>
                <a:ea typeface="Times New Roman"/>
              </a:rPr>
              <a:t>yang  lengkap mencakup informasi tentang otonomi keilmuan, kebebasan akademik, kebebasan mimbar akademik, serta dilaksanakan secara konsisten.</a:t>
            </a:r>
            <a:endParaRPr lang="en-US" sz="1800" dirty="0"/>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(3)</a:t>
            </a:r>
          </a:p>
          <a:p>
            <a:pPr>
              <a:spcBef>
                <a:spcPts val="0"/>
              </a:spcBef>
              <a:buNone/>
              <a:defRPr/>
            </a:pPr>
            <a:r>
              <a:rPr lang="en-US" sz="1800" dirty="0">
                <a:latin typeface="Arial"/>
                <a:ea typeface="Times New Roman"/>
              </a:rPr>
              <a:t>	D</a:t>
            </a:r>
            <a:r>
              <a:rPr lang="id-ID" sz="1800" dirty="0">
                <a:latin typeface="Arial"/>
                <a:ea typeface="Times New Roman"/>
              </a:rPr>
              <a:t>okumen yang  lengkap mencakup informasi tentang otonomi keilmuan, kebebasan akademik, kebebasan mimbar akademik tetapi  tidak dilaksanakan secara konsisten.</a:t>
            </a:r>
            <a:endParaRPr lang="en-US" sz="1800" dirty="0"/>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(2)</a:t>
            </a:r>
          </a:p>
          <a:p>
            <a:pPr>
              <a:spcBef>
                <a:spcPts val="0"/>
              </a:spcBef>
              <a:buNone/>
              <a:defRPr/>
            </a:pPr>
            <a:r>
              <a:rPr lang="en-US" sz="1800" dirty="0">
                <a:latin typeface="Arial"/>
                <a:ea typeface="Times New Roman"/>
              </a:rPr>
              <a:t>	</a:t>
            </a:r>
            <a:r>
              <a:rPr lang="id-ID" sz="1800" dirty="0">
                <a:latin typeface="Arial"/>
                <a:ea typeface="Times New Roman"/>
              </a:rPr>
              <a:t>Dokumen kurang lengkap.</a:t>
            </a:r>
            <a:endParaRPr lang="en-US" sz="1800" dirty="0"/>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(1)</a:t>
            </a:r>
          </a:p>
          <a:p>
            <a:pPr lvl="0">
              <a:spcBef>
                <a:spcPts val="0"/>
              </a:spcBef>
              <a:buClrTx/>
              <a:buSzTx/>
              <a:buNone/>
              <a:defRPr/>
            </a:pPr>
            <a:r>
              <a:rPr lang="fi-FI" sz="1800" b="1" dirty="0">
                <a:latin typeface="Arial" pitchFamily="34" charset="0"/>
                <a:ea typeface="Times New Roman"/>
                <a:cs typeface="Arial" pitchFamily="34" charset="0"/>
              </a:rPr>
              <a:t>	</a:t>
            </a:r>
            <a:r>
              <a:rPr lang="id-ID" sz="1800" dirty="0">
                <a:latin typeface="Arial"/>
                <a:ea typeface="Times New Roman"/>
              </a:rPr>
              <a:t>Tidak ada dokumen kebijakan  tentang otonomi keilmuan, kebebasan akademik, kebebasan mimbar akademik</a:t>
            </a:r>
            <a:endParaRPr lang="en-US" sz="1800" dirty="0"/>
          </a:p>
          <a:p>
            <a:pPr marL="0" indent="0">
              <a:spcBef>
                <a:spcPts val="0"/>
              </a:spcBef>
              <a:buNone/>
            </a:pPr>
            <a:endParaRPr lang="en-US" sz="1800" dirty="0">
              <a:latin typeface="Arial" pitchFamily="34" charset="0"/>
              <a:cs typeface="Arial" pitchFamily="34" charset="0"/>
            </a:endParaRPr>
          </a:p>
          <a:p>
            <a:endParaRPr lang="en-US" sz="1800" dirty="0">
              <a:latin typeface="Arial" pitchFamily="34" charset="0"/>
              <a:cs typeface="Arial" pitchFamily="34" charset="0"/>
            </a:endParaRPr>
          </a:p>
        </p:txBody>
      </p:sp>
      <p:sp>
        <p:nvSpPr>
          <p:cNvPr id="7" name="Rectangle 6"/>
          <p:cNvSpPr/>
          <p:nvPr/>
        </p:nvSpPr>
        <p:spPr>
          <a:xfrm>
            <a:off x="0" y="0"/>
            <a:ext cx="67818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5.3.1 DOKUMEN FORMAL TENTANG KEBEBASAN AKADEMIK, KEBEBASAN MIMBAR AKADEMIK, DAN OTONOMI KEILMUAN, SERTA KONSISTENSI PELAKSANAANNYA</a:t>
            </a:r>
          </a:p>
        </p:txBody>
      </p:sp>
      <p:sp>
        <p:nvSpPr>
          <p:cNvPr id="9" name="Rectangle 8"/>
          <p:cNvSpPr/>
          <p:nvPr/>
        </p:nvSpPr>
        <p:spPr>
          <a:xfrm>
            <a:off x="6781800" y="1447800"/>
            <a:ext cx="23622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Kebebasan akademik, kebebasan mimbar akademik dan otonomi keilmuan tercantum dalam statuta</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Pelaksanaannya dirumuskan dalam Peraturan Universitas</a:t>
            </a:r>
          </a:p>
          <a:p>
            <a:endParaRPr lang="id-ID" sz="1600" dirty="0">
              <a:solidFill>
                <a:schemeClr val="tx1"/>
              </a:solidFill>
              <a:latin typeface="Book Antiqua" pitchFamily="18" charset="0"/>
            </a:endParaRPr>
          </a:p>
        </p:txBody>
      </p:sp>
      <p:sp>
        <p:nvSpPr>
          <p:cNvPr id="6" name="Rectangle 5"/>
          <p:cNvSpPr/>
          <p:nvPr/>
        </p:nvSpPr>
        <p:spPr>
          <a:xfrm>
            <a:off x="6781800" y="0"/>
            <a:ext cx="2362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0.79</a:t>
            </a:r>
            <a:endParaRPr lang="id-ID" b="1" dirty="0">
              <a:solidFill>
                <a:srgbClr val="FFFF00"/>
              </a:solidFill>
            </a:endParaRP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6705600" cy="5334000"/>
          </a:xfrm>
        </p:spPr>
        <p:txBody>
          <a:bodyPr>
            <a:noAutofit/>
          </a:bodyPr>
          <a:lstStyle/>
          <a:p>
            <a:pPr lvl="0">
              <a:spcBef>
                <a:spcPts val="0"/>
              </a:spcBef>
              <a:buClrTx/>
              <a:buSzTx/>
              <a:buFont typeface="Wingdings"/>
              <a:buChar char="à"/>
              <a:defRPr/>
            </a:pPr>
            <a:r>
              <a:rPr lang="fi-FI" sz="1800" b="1" dirty="0">
                <a:latin typeface="Arial" pitchFamily="34" charset="0"/>
                <a:ea typeface="Times New Roman"/>
                <a:cs typeface="Arial" pitchFamily="34" charset="0"/>
                <a:sym typeface="Wingdings" pitchFamily="2" charset="2"/>
              </a:rPr>
              <a:t>Point </a:t>
            </a:r>
            <a:r>
              <a:rPr lang="fi-FI" sz="1800" b="1" dirty="0">
                <a:latin typeface="Arial" pitchFamily="34" charset="0"/>
                <a:ea typeface="Times New Roman"/>
                <a:cs typeface="Arial" pitchFamily="34" charset="0"/>
              </a:rPr>
              <a:t>(4)</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Dalam bentuk:</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kebijakan dan strategi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program implementasi yang terjadwal</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id-ID" sz="1800" dirty="0">
                <a:solidFill>
                  <a:srgbClr val="000000"/>
                </a:solidFill>
                <a:latin typeface="Arial" pitchFamily="34" charset="0"/>
                <a:ea typeface="Times New Roman"/>
                <a:cs typeface="Arial" pitchFamily="34" charset="0"/>
              </a:rPr>
              <a:t>pengerahan sumber daya</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(4)   </a:t>
            </a:r>
            <a:r>
              <a:rPr lang="id-ID" sz="1800" dirty="0">
                <a:solidFill>
                  <a:srgbClr val="000000"/>
                </a:solidFill>
                <a:latin typeface="Arial" pitchFamily="34" charset="0"/>
                <a:ea typeface="Times New Roman"/>
                <a:cs typeface="Arial" pitchFamily="34" charset="0"/>
              </a:rPr>
              <a:t>monitoring dan evaluasi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(5)   </a:t>
            </a:r>
            <a:r>
              <a:rPr lang="id-ID" sz="1800" dirty="0">
                <a:solidFill>
                  <a:srgbClr val="000000"/>
                </a:solidFill>
                <a:latin typeface="Arial" pitchFamily="34" charset="0"/>
                <a:ea typeface="Times New Roman"/>
                <a:cs typeface="Arial" pitchFamily="34" charset="0"/>
              </a:rPr>
              <a:t>tindak lanjut untuk langkah perbaikan secara berkelanjutan. </a:t>
            </a:r>
            <a:endParaRPr lang="id-ID" sz="1800" dirty="0">
              <a:latin typeface="Arial" pitchFamily="34" charset="0"/>
              <a:ea typeface="Times New Roman"/>
              <a:cs typeface="Arial" pitchFamily="34" charset="0"/>
            </a:endParaRPr>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(3)</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pengembangan suasana akademik dalam bentuk:</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adanya kebijakan dan strategi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program implementasi yang terjadwal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id-ID" sz="1800" dirty="0">
                <a:solidFill>
                  <a:srgbClr val="000000"/>
                </a:solidFill>
                <a:latin typeface="Arial" pitchFamily="34" charset="0"/>
                <a:ea typeface="Times New Roman"/>
                <a:cs typeface="Arial" pitchFamily="34" charset="0"/>
              </a:rPr>
              <a:t>pengerahan sumber daya</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(4)   </a:t>
            </a:r>
            <a:r>
              <a:rPr lang="id-ID" sz="1800" dirty="0">
                <a:solidFill>
                  <a:srgbClr val="000000"/>
                </a:solidFill>
                <a:latin typeface="Arial" pitchFamily="34" charset="0"/>
                <a:ea typeface="Times New Roman"/>
                <a:cs typeface="Arial" pitchFamily="34" charset="0"/>
              </a:rPr>
              <a:t>monitoring dan evaluasi</a:t>
            </a:r>
            <a:endParaRPr lang="id-ID" sz="1800" dirty="0">
              <a:latin typeface="Arial" pitchFamily="34" charset="0"/>
              <a:ea typeface="Times New Roman"/>
              <a:cs typeface="Arial" pitchFamily="34" charset="0"/>
            </a:endParaRPr>
          </a:p>
          <a:p>
            <a:pPr>
              <a:buNone/>
            </a:pPr>
            <a:r>
              <a:rPr lang="id-ID" sz="1800" dirty="0">
                <a:solidFill>
                  <a:srgbClr val="000000"/>
                </a:solidFill>
                <a:latin typeface="Arial" pitchFamily="34" charset="0"/>
                <a:ea typeface="Times New Roman"/>
                <a:cs typeface="Arial" pitchFamily="34" charset="0"/>
              </a:rPr>
              <a:t>	tetapi tidak ada tindak lanjut untuk langkah perbaikan secara berkelanjutan.</a:t>
            </a:r>
            <a:endParaRPr lang="en-US" sz="1800" dirty="0">
              <a:latin typeface="Arial" pitchFamily="34" charset="0"/>
              <a:cs typeface="Arial" pitchFamily="34" charset="0"/>
            </a:endParaRPr>
          </a:p>
        </p:txBody>
      </p:sp>
      <p:sp>
        <p:nvSpPr>
          <p:cNvPr id="7" name="Rectangle 6"/>
          <p:cNvSpPr/>
          <p:nvPr/>
        </p:nvSpPr>
        <p:spPr>
          <a:xfrm>
            <a:off x="0" y="0"/>
            <a:ext cx="67056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5.3.2 SISTEM PENGEMBANGAN SUASANA AKADEMIK YANG KONDUSIF BAGI PEBELAJAR UNTUK MERAIH PRESTASI AKADEMIK YANG MAKSIMAL</a:t>
            </a:r>
          </a:p>
        </p:txBody>
      </p:sp>
      <p:sp>
        <p:nvSpPr>
          <p:cNvPr id="9" name="Rectangle 8"/>
          <p:cNvSpPr/>
          <p:nvPr/>
        </p:nvSpPr>
        <p:spPr>
          <a:xfrm>
            <a:off x="6705600" y="1447800"/>
            <a:ext cx="24384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err="1">
                <a:solidFill>
                  <a:schemeClr val="tx1"/>
                </a:solidFill>
                <a:latin typeface="Book Antiqua" pitchFamily="18" charset="0"/>
              </a:rPr>
              <a:t>Kebijakan</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strategi</a:t>
            </a:r>
            <a:r>
              <a:rPr lang="en-US" sz="1600" dirty="0">
                <a:solidFill>
                  <a:schemeClr val="tx1"/>
                </a:solidFill>
                <a:latin typeface="Book Antiqua" pitchFamily="18" charset="0"/>
              </a:rPr>
              <a:t> </a:t>
            </a:r>
            <a:r>
              <a:rPr lang="en-US" sz="1600" dirty="0" err="1">
                <a:solidFill>
                  <a:schemeClr val="tx1"/>
                </a:solidFill>
                <a:latin typeface="Book Antiqua" pitchFamily="18" charset="0"/>
              </a:rPr>
              <a:t>dituangkan</a:t>
            </a:r>
            <a:r>
              <a:rPr lang="en-US" sz="1600" dirty="0">
                <a:solidFill>
                  <a:schemeClr val="tx1"/>
                </a:solidFill>
                <a:latin typeface="Book Antiqua" pitchFamily="18" charset="0"/>
              </a:rPr>
              <a:t> </a:t>
            </a:r>
            <a:r>
              <a:rPr lang="en-US" sz="1600" dirty="0" err="1">
                <a:solidFill>
                  <a:schemeClr val="tx1"/>
                </a:solidFill>
                <a:latin typeface="Book Antiqua" pitchFamily="18" charset="0"/>
              </a:rPr>
              <a:t>dalam</a:t>
            </a:r>
            <a:r>
              <a:rPr lang="en-US" sz="1600" dirty="0">
                <a:solidFill>
                  <a:schemeClr val="tx1"/>
                </a:solidFill>
                <a:latin typeface="Book Antiqua" pitchFamily="18" charset="0"/>
              </a:rPr>
              <a:t> </a:t>
            </a:r>
            <a:r>
              <a:rPr lang="en-US" sz="1600" dirty="0" err="1">
                <a:solidFill>
                  <a:schemeClr val="tx1"/>
                </a:solidFill>
                <a:latin typeface="Book Antiqua" pitchFamily="18" charset="0"/>
              </a:rPr>
              <a:t>peraturan</a:t>
            </a:r>
            <a:r>
              <a:rPr lang="en-US" sz="1600" dirty="0">
                <a:solidFill>
                  <a:schemeClr val="tx1"/>
                </a:solidFill>
                <a:latin typeface="Book Antiqua" pitchFamily="18" charset="0"/>
              </a:rPr>
              <a:t> </a:t>
            </a:r>
            <a:r>
              <a:rPr lang="en-US" sz="1600" dirty="0" err="1">
                <a:solidFill>
                  <a:schemeClr val="tx1"/>
                </a:solidFill>
                <a:latin typeface="Book Antiqua" pitchFamily="18" charset="0"/>
              </a:rPr>
              <a:t>universitas</a:t>
            </a:r>
            <a:r>
              <a:rPr lang="en-US" sz="1600" dirty="0">
                <a:solidFill>
                  <a:schemeClr val="tx1"/>
                </a:solidFill>
                <a:latin typeface="Book Antiqua" pitchFamily="18" charset="0"/>
              </a:rPr>
              <a:t>. </a:t>
            </a:r>
          </a:p>
          <a:p>
            <a:endParaRPr lang="en-US" sz="1600" dirty="0">
              <a:solidFill>
                <a:schemeClr val="tx1"/>
              </a:solidFill>
              <a:latin typeface="Book Antiqua" pitchFamily="18" charset="0"/>
            </a:endParaRPr>
          </a:p>
          <a:p>
            <a:r>
              <a:rPr lang="en-US" sz="1600" dirty="0">
                <a:solidFill>
                  <a:schemeClr val="tx1"/>
                </a:solidFill>
                <a:latin typeface="Book Antiqua" pitchFamily="18" charset="0"/>
              </a:rPr>
              <a:t>Program </a:t>
            </a:r>
            <a:r>
              <a:rPr lang="en-US" sz="1600" dirty="0" err="1">
                <a:solidFill>
                  <a:schemeClr val="tx1"/>
                </a:solidFill>
                <a:latin typeface="Book Antiqua" pitchFamily="18" charset="0"/>
              </a:rPr>
              <a:t>kurikuler</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ekstra</a:t>
            </a:r>
            <a:r>
              <a:rPr lang="en-US" sz="1600" dirty="0">
                <a:solidFill>
                  <a:schemeClr val="tx1"/>
                </a:solidFill>
                <a:latin typeface="Book Antiqua" pitchFamily="18" charset="0"/>
              </a:rPr>
              <a:t> </a:t>
            </a:r>
            <a:r>
              <a:rPr lang="en-US" sz="1600" dirty="0" err="1">
                <a:solidFill>
                  <a:schemeClr val="tx1"/>
                </a:solidFill>
                <a:latin typeface="Book Antiqua" pitchFamily="18" charset="0"/>
              </a:rPr>
              <a:t>kurikuler</a:t>
            </a:r>
            <a:r>
              <a:rPr lang="en-US" sz="1600" dirty="0">
                <a:solidFill>
                  <a:schemeClr val="tx1"/>
                </a:solidFill>
                <a:latin typeface="Book Antiqua" pitchFamily="18" charset="0"/>
              </a:rPr>
              <a:t>.</a:t>
            </a:r>
          </a:p>
          <a:p>
            <a:r>
              <a:rPr lang="en-US" sz="1600" dirty="0">
                <a:solidFill>
                  <a:schemeClr val="tx1"/>
                </a:solidFill>
                <a:latin typeface="Book Antiqua" pitchFamily="18" charset="0"/>
              </a:rPr>
              <a:t> </a:t>
            </a:r>
          </a:p>
          <a:p>
            <a:r>
              <a:rPr lang="id-ID" sz="1600" dirty="0">
                <a:solidFill>
                  <a:schemeClr val="tx1"/>
                </a:solidFill>
                <a:latin typeface="Book Antiqua" pitchFamily="18" charset="0"/>
              </a:rPr>
              <a:t>Pengembangan forum ilmiah bagi dosen dan mahasiswa </a:t>
            </a: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Pengembangan</a:t>
            </a:r>
            <a:r>
              <a:rPr lang="en-US" sz="1600" dirty="0">
                <a:solidFill>
                  <a:schemeClr val="tx1"/>
                </a:solidFill>
                <a:latin typeface="Book Antiqua" pitchFamily="18" charset="0"/>
              </a:rPr>
              <a:t> </a:t>
            </a:r>
            <a:r>
              <a:rPr lang="en-US" sz="1600" dirty="0" err="1">
                <a:solidFill>
                  <a:schemeClr val="tx1"/>
                </a:solidFill>
                <a:latin typeface="Book Antiqua" pitchFamily="18" charset="0"/>
              </a:rPr>
              <a:t>ekstra</a:t>
            </a:r>
            <a:r>
              <a:rPr lang="en-US" sz="1600" dirty="0">
                <a:solidFill>
                  <a:schemeClr val="tx1"/>
                </a:solidFill>
                <a:latin typeface="Book Antiqua" pitchFamily="18" charset="0"/>
              </a:rPr>
              <a:t> </a:t>
            </a:r>
            <a:r>
              <a:rPr lang="en-US" sz="1600" dirty="0" err="1">
                <a:solidFill>
                  <a:schemeClr val="tx1"/>
                </a:solidFill>
                <a:latin typeface="Book Antiqua" pitchFamily="18" charset="0"/>
              </a:rPr>
              <a:t>kurikuler</a:t>
            </a:r>
            <a:r>
              <a:rPr lang="en-US" sz="1600" dirty="0">
                <a:solidFill>
                  <a:schemeClr val="tx1"/>
                </a:solidFill>
                <a:latin typeface="Book Antiqua" pitchFamily="18" charset="0"/>
              </a:rPr>
              <a:t> </a:t>
            </a:r>
            <a:r>
              <a:rPr lang="en-US" sz="1600" dirty="0" err="1">
                <a:solidFill>
                  <a:schemeClr val="tx1"/>
                </a:solidFill>
                <a:latin typeface="Book Antiqua" pitchFamily="18" charset="0"/>
              </a:rPr>
              <a:t>oleh</a:t>
            </a:r>
            <a:r>
              <a:rPr lang="en-US" sz="1600" dirty="0">
                <a:solidFill>
                  <a:schemeClr val="tx1"/>
                </a:solidFill>
                <a:latin typeface="Book Antiqua" pitchFamily="18" charset="0"/>
              </a:rPr>
              <a:t> </a:t>
            </a:r>
            <a:r>
              <a:rPr lang="en-US" sz="1600" dirty="0" err="1">
                <a:solidFill>
                  <a:schemeClr val="tx1"/>
                </a:solidFill>
                <a:latin typeface="Book Antiqua" pitchFamily="18" charset="0"/>
              </a:rPr>
              <a:t>bidang</a:t>
            </a:r>
            <a:r>
              <a:rPr lang="en-US" sz="1600" dirty="0">
                <a:solidFill>
                  <a:schemeClr val="tx1"/>
                </a:solidFill>
                <a:latin typeface="Book Antiqua" pitchFamily="18" charset="0"/>
              </a:rPr>
              <a:t> 3</a:t>
            </a:r>
          </a:p>
          <a:p>
            <a:r>
              <a:rPr lang="en-US" sz="1600" dirty="0">
                <a:solidFill>
                  <a:schemeClr val="tx1"/>
                </a:solidFill>
                <a:latin typeface="Book Antiqua" pitchFamily="18" charset="0"/>
              </a:rPr>
              <a:t> </a:t>
            </a:r>
          </a:p>
          <a:p>
            <a:r>
              <a:rPr lang="id-ID" sz="1600" dirty="0">
                <a:solidFill>
                  <a:schemeClr val="tx1"/>
                </a:solidFill>
                <a:latin typeface="Book Antiqua" pitchFamily="18" charset="0"/>
              </a:rPr>
              <a:t>Pengembangan kemampuan mahasiswa secara terpadu</a:t>
            </a:r>
          </a:p>
          <a:p>
            <a:pPr marL="165100" lvl="1" indent="-165100">
              <a:buFont typeface="Wingdings" pitchFamily="2" charset="2"/>
              <a:buChar char="Ø"/>
            </a:pPr>
            <a:r>
              <a:rPr lang="id-ID" sz="1600" dirty="0">
                <a:solidFill>
                  <a:schemeClr val="tx1"/>
                </a:solidFill>
                <a:latin typeface="Book Antiqua" pitchFamily="18" charset="0"/>
              </a:rPr>
              <a:t>Orientasi Nilai Dasar Islam (ONDI)</a:t>
            </a:r>
            <a:endParaRPr lang="en-US" sz="1600" dirty="0">
              <a:solidFill>
                <a:schemeClr val="tx1"/>
              </a:solidFill>
              <a:latin typeface="Book Antiqua" pitchFamily="18" charset="0"/>
            </a:endParaRPr>
          </a:p>
          <a:p>
            <a:pPr marL="165100" lvl="1" indent="-165100">
              <a:buFont typeface="Wingdings" pitchFamily="2" charset="2"/>
              <a:buChar char="Ø"/>
            </a:pPr>
            <a:r>
              <a:rPr lang="id-ID" sz="1600" dirty="0">
                <a:solidFill>
                  <a:schemeClr val="tx1"/>
                </a:solidFill>
                <a:latin typeface="Book Antiqua" pitchFamily="18" charset="0"/>
              </a:rPr>
              <a:t>Latihan kepemimpinan</a:t>
            </a: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1,58</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0" y="1524000"/>
            <a:ext cx="6629400" cy="5334000"/>
          </a:xfrm>
        </p:spPr>
        <p:txBody>
          <a:bodyPr>
            <a:noAutofit/>
          </a:bodyPr>
          <a:lstStyle/>
          <a:p>
            <a:pPr lvl="0">
              <a:spcBef>
                <a:spcPts val="0"/>
              </a:spcBef>
              <a:buClrTx/>
              <a:buSzTx/>
              <a:buFont typeface="Wingdings"/>
              <a:buChar char="à"/>
              <a:defRPr/>
            </a:pPr>
            <a:r>
              <a:rPr lang="fi-FI" sz="1800" b="1" dirty="0">
                <a:latin typeface="Arial" pitchFamily="34" charset="0"/>
                <a:ea typeface="Times New Roman"/>
                <a:cs typeface="Arial" pitchFamily="34" charset="0"/>
              </a:rPr>
              <a:t>Point (2)</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pengembangan suasana akademik </a:t>
            </a:r>
            <a:r>
              <a:rPr lang="id-ID" sz="1800" b="1" i="1" dirty="0">
                <a:solidFill>
                  <a:srgbClr val="000000"/>
                </a:solidFill>
                <a:latin typeface="Arial" pitchFamily="34" charset="0"/>
                <a:ea typeface="Times New Roman"/>
                <a:cs typeface="Arial" pitchFamily="34" charset="0"/>
              </a:rPr>
              <a:t>masih parsial</a:t>
            </a:r>
            <a:r>
              <a:rPr lang="id-ID" sz="1800" dirty="0">
                <a:solidFill>
                  <a:srgbClr val="000000"/>
                </a:solidFill>
                <a:latin typeface="Arial" pitchFamily="34" charset="0"/>
                <a:ea typeface="Times New Roman"/>
                <a:cs typeface="Arial" pitchFamily="34" charset="0"/>
              </a:rPr>
              <a:t> dalam:</a:t>
            </a:r>
            <a:endParaRPr lang="id-ID" sz="1800"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kebijakan dan strategi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program implementasi yang terjadwal</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id-ID" sz="1800" dirty="0">
                <a:solidFill>
                  <a:srgbClr val="000000"/>
                </a:solidFill>
                <a:latin typeface="Arial" pitchFamily="34" charset="0"/>
                <a:ea typeface="Times New Roman"/>
                <a:cs typeface="Arial" pitchFamily="34" charset="0"/>
              </a:rPr>
              <a:t>pengerahan sumber daya</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(4)   </a:t>
            </a:r>
            <a:r>
              <a:rPr lang="id-ID" sz="1800" dirty="0">
                <a:solidFill>
                  <a:srgbClr val="000000"/>
                </a:solidFill>
                <a:latin typeface="Arial" pitchFamily="34" charset="0"/>
                <a:ea typeface="Times New Roman"/>
                <a:cs typeface="Arial" pitchFamily="34" charset="0"/>
              </a:rPr>
              <a:t>monitoring dan evaluasi </a:t>
            </a:r>
            <a:endParaRPr lang="en-US" sz="1800" dirty="0">
              <a:solidFill>
                <a:srgbClr val="000000"/>
              </a:solidFill>
              <a:latin typeface="Arial" pitchFamily="34" charset="0"/>
              <a:ea typeface="Times New Roman"/>
              <a:cs typeface="Arial" pitchFamily="34" charset="0"/>
            </a:endParaRPr>
          </a:p>
          <a:p>
            <a:pPr lvl="0">
              <a:buNone/>
              <a:defRPr/>
            </a:pPr>
            <a:r>
              <a:rPr lang="id-ID" sz="1800" dirty="0">
                <a:solidFill>
                  <a:srgbClr val="000000"/>
                </a:solidFill>
                <a:latin typeface="Arial" pitchFamily="34" charset="0"/>
                <a:ea typeface="Times New Roman"/>
                <a:cs typeface="Arial" pitchFamily="34" charset="0"/>
              </a:rPr>
              <a:t>	</a:t>
            </a:r>
            <a:r>
              <a:rPr lang="en-US" sz="1800">
                <a:solidFill>
                  <a:srgbClr val="000000"/>
                </a:solidFill>
                <a:latin typeface="Arial" pitchFamily="34" charset="0"/>
                <a:ea typeface="Times New Roman"/>
                <a:cs typeface="Arial" pitchFamily="34" charset="0"/>
              </a:rPr>
              <a:t>(5)   </a:t>
            </a:r>
            <a:r>
              <a:rPr lang="id-ID" sz="1800">
                <a:solidFill>
                  <a:srgbClr val="000000"/>
                </a:solidFill>
                <a:latin typeface="Arial" pitchFamily="34" charset="0"/>
                <a:ea typeface="Times New Roman"/>
                <a:cs typeface="Arial" pitchFamily="34" charset="0"/>
              </a:rPr>
              <a:t>tindak </a:t>
            </a:r>
            <a:r>
              <a:rPr lang="id-ID" sz="1800" dirty="0">
                <a:solidFill>
                  <a:srgbClr val="000000"/>
                </a:solidFill>
                <a:latin typeface="Arial" pitchFamily="34" charset="0"/>
                <a:ea typeface="Times New Roman"/>
                <a:cs typeface="Arial" pitchFamily="34" charset="0"/>
              </a:rPr>
              <a:t>lanjut untuk langkah perbaikan secara berkelanjutan.</a:t>
            </a:r>
            <a:endParaRPr lang="en-US" sz="1800" dirty="0">
              <a:latin typeface="Arial" pitchFamily="34" charset="0"/>
              <a:cs typeface="Arial" pitchFamily="34" charset="0"/>
            </a:endParaRPr>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(1)</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Tidak ada sistem pengembangan suasana akademik </a:t>
            </a:r>
            <a:endParaRPr lang="en-US" sz="1800" dirty="0">
              <a:latin typeface="Arial" pitchFamily="34" charset="0"/>
              <a:cs typeface="Arial" pitchFamily="34" charset="0"/>
            </a:endParaRPr>
          </a:p>
          <a:p>
            <a:endParaRPr lang="en-US" sz="1800" dirty="0">
              <a:latin typeface="Arial" pitchFamily="34" charset="0"/>
              <a:cs typeface="Arial" pitchFamily="34" charset="0"/>
            </a:endParaRPr>
          </a:p>
        </p:txBody>
      </p:sp>
      <p:sp>
        <p:nvSpPr>
          <p:cNvPr id="7" name="Rectangle 6"/>
          <p:cNvSpPr/>
          <p:nvPr/>
        </p:nvSpPr>
        <p:spPr>
          <a:xfrm>
            <a:off x="0" y="0"/>
            <a:ext cx="6553200" cy="152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5.3.2 SISTEM PENGEMBANGAN SUASANA AKADEMIK YANG KONDUSIF BAGI PEBELAJAR UNTUK MERAIH PRESTASI AKADEMIK YANG MAKSIMAL</a:t>
            </a:r>
          </a:p>
        </p:txBody>
      </p:sp>
      <p:sp>
        <p:nvSpPr>
          <p:cNvPr id="9" name="Rectangle 8"/>
          <p:cNvSpPr/>
          <p:nvPr/>
        </p:nvSpPr>
        <p:spPr>
          <a:xfrm>
            <a:off x="6553200" y="1447800"/>
            <a:ext cx="2590800" cy="5410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err="1">
                <a:solidFill>
                  <a:schemeClr val="tx1"/>
                </a:solidFill>
                <a:latin typeface="Book Antiqua" pitchFamily="18" charset="0"/>
              </a:rPr>
              <a:t>Kebijakan</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strategi</a:t>
            </a:r>
            <a:r>
              <a:rPr lang="en-US" sz="1600" dirty="0">
                <a:solidFill>
                  <a:schemeClr val="tx1"/>
                </a:solidFill>
                <a:latin typeface="Book Antiqua" pitchFamily="18" charset="0"/>
              </a:rPr>
              <a:t> </a:t>
            </a:r>
            <a:r>
              <a:rPr lang="en-US" sz="1600" dirty="0" err="1">
                <a:solidFill>
                  <a:schemeClr val="tx1"/>
                </a:solidFill>
                <a:latin typeface="Book Antiqua" pitchFamily="18" charset="0"/>
              </a:rPr>
              <a:t>dituangkan</a:t>
            </a:r>
            <a:r>
              <a:rPr lang="en-US" sz="1600" dirty="0">
                <a:solidFill>
                  <a:schemeClr val="tx1"/>
                </a:solidFill>
                <a:latin typeface="Book Antiqua" pitchFamily="18" charset="0"/>
              </a:rPr>
              <a:t> </a:t>
            </a:r>
            <a:r>
              <a:rPr lang="en-US" sz="1600" dirty="0" err="1">
                <a:solidFill>
                  <a:schemeClr val="tx1"/>
                </a:solidFill>
                <a:latin typeface="Book Antiqua" pitchFamily="18" charset="0"/>
              </a:rPr>
              <a:t>dalam</a:t>
            </a:r>
            <a:r>
              <a:rPr lang="en-US" sz="1600" dirty="0">
                <a:solidFill>
                  <a:schemeClr val="tx1"/>
                </a:solidFill>
                <a:latin typeface="Book Antiqua" pitchFamily="18" charset="0"/>
              </a:rPr>
              <a:t> </a:t>
            </a:r>
            <a:r>
              <a:rPr lang="en-US" sz="1600" dirty="0" err="1">
                <a:solidFill>
                  <a:schemeClr val="tx1"/>
                </a:solidFill>
                <a:latin typeface="Book Antiqua" pitchFamily="18" charset="0"/>
              </a:rPr>
              <a:t>peraturan</a:t>
            </a:r>
            <a:r>
              <a:rPr lang="en-US" sz="1600" dirty="0">
                <a:solidFill>
                  <a:schemeClr val="tx1"/>
                </a:solidFill>
                <a:latin typeface="Book Antiqua" pitchFamily="18" charset="0"/>
              </a:rPr>
              <a:t> </a:t>
            </a:r>
            <a:r>
              <a:rPr lang="en-US" sz="1600" dirty="0" err="1">
                <a:solidFill>
                  <a:schemeClr val="tx1"/>
                </a:solidFill>
                <a:latin typeface="Book Antiqua" pitchFamily="18" charset="0"/>
              </a:rPr>
              <a:t>universitas</a:t>
            </a:r>
            <a:r>
              <a:rPr lang="en-US" sz="1600" dirty="0">
                <a:solidFill>
                  <a:schemeClr val="tx1"/>
                </a:solidFill>
                <a:latin typeface="Book Antiqua" pitchFamily="18" charset="0"/>
              </a:rPr>
              <a:t>. </a:t>
            </a:r>
          </a:p>
          <a:p>
            <a:endParaRPr lang="en-US" sz="1600" dirty="0">
              <a:solidFill>
                <a:schemeClr val="tx1"/>
              </a:solidFill>
              <a:latin typeface="Book Antiqua" pitchFamily="18" charset="0"/>
            </a:endParaRPr>
          </a:p>
          <a:p>
            <a:r>
              <a:rPr lang="en-US" sz="1600" dirty="0">
                <a:solidFill>
                  <a:schemeClr val="tx1"/>
                </a:solidFill>
                <a:latin typeface="Book Antiqua" pitchFamily="18" charset="0"/>
              </a:rPr>
              <a:t>Program </a:t>
            </a:r>
            <a:r>
              <a:rPr lang="en-US" sz="1600" dirty="0" err="1">
                <a:solidFill>
                  <a:schemeClr val="tx1"/>
                </a:solidFill>
                <a:latin typeface="Book Antiqua" pitchFamily="18" charset="0"/>
              </a:rPr>
              <a:t>kurikuler</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ekstra</a:t>
            </a:r>
            <a:r>
              <a:rPr lang="en-US" sz="1600" dirty="0">
                <a:solidFill>
                  <a:schemeClr val="tx1"/>
                </a:solidFill>
                <a:latin typeface="Book Antiqua" pitchFamily="18" charset="0"/>
              </a:rPr>
              <a:t> </a:t>
            </a:r>
            <a:r>
              <a:rPr lang="en-US" sz="1600" dirty="0" err="1">
                <a:solidFill>
                  <a:schemeClr val="tx1"/>
                </a:solidFill>
                <a:latin typeface="Book Antiqua" pitchFamily="18" charset="0"/>
              </a:rPr>
              <a:t>kurikuler</a:t>
            </a:r>
            <a:r>
              <a:rPr lang="en-US" sz="1600" dirty="0">
                <a:solidFill>
                  <a:schemeClr val="tx1"/>
                </a:solidFill>
                <a:latin typeface="Book Antiqua" pitchFamily="18" charset="0"/>
              </a:rPr>
              <a:t>.</a:t>
            </a:r>
          </a:p>
          <a:p>
            <a:r>
              <a:rPr lang="en-US" sz="1600" dirty="0">
                <a:solidFill>
                  <a:schemeClr val="tx1"/>
                </a:solidFill>
                <a:latin typeface="Book Antiqua" pitchFamily="18" charset="0"/>
              </a:rPr>
              <a:t> </a:t>
            </a:r>
          </a:p>
          <a:p>
            <a:r>
              <a:rPr lang="id-ID" sz="1600" dirty="0">
                <a:solidFill>
                  <a:schemeClr val="tx1"/>
                </a:solidFill>
                <a:latin typeface="Book Antiqua" pitchFamily="18" charset="0"/>
              </a:rPr>
              <a:t>Pengembangan forum ilmiah bagi dosen dan mahasiswa </a:t>
            </a: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Pengembangan</a:t>
            </a:r>
            <a:r>
              <a:rPr lang="en-US" sz="1600" dirty="0">
                <a:solidFill>
                  <a:schemeClr val="tx1"/>
                </a:solidFill>
                <a:latin typeface="Book Antiqua" pitchFamily="18" charset="0"/>
              </a:rPr>
              <a:t> </a:t>
            </a:r>
            <a:r>
              <a:rPr lang="en-US" sz="1600" dirty="0" err="1">
                <a:solidFill>
                  <a:schemeClr val="tx1"/>
                </a:solidFill>
                <a:latin typeface="Book Antiqua" pitchFamily="18" charset="0"/>
              </a:rPr>
              <a:t>ekstra</a:t>
            </a:r>
            <a:r>
              <a:rPr lang="en-US" sz="1600" dirty="0">
                <a:solidFill>
                  <a:schemeClr val="tx1"/>
                </a:solidFill>
                <a:latin typeface="Book Antiqua" pitchFamily="18" charset="0"/>
              </a:rPr>
              <a:t> </a:t>
            </a:r>
            <a:r>
              <a:rPr lang="en-US" sz="1600" dirty="0" err="1">
                <a:solidFill>
                  <a:schemeClr val="tx1"/>
                </a:solidFill>
                <a:latin typeface="Book Antiqua" pitchFamily="18" charset="0"/>
              </a:rPr>
              <a:t>kurikuler</a:t>
            </a:r>
            <a:r>
              <a:rPr lang="en-US" sz="1600" dirty="0">
                <a:solidFill>
                  <a:schemeClr val="tx1"/>
                </a:solidFill>
                <a:latin typeface="Book Antiqua" pitchFamily="18" charset="0"/>
              </a:rPr>
              <a:t> </a:t>
            </a:r>
            <a:r>
              <a:rPr lang="en-US" sz="1600" dirty="0" err="1">
                <a:solidFill>
                  <a:schemeClr val="tx1"/>
                </a:solidFill>
                <a:latin typeface="Book Antiqua" pitchFamily="18" charset="0"/>
              </a:rPr>
              <a:t>oleh</a:t>
            </a:r>
            <a:r>
              <a:rPr lang="en-US" sz="1600" dirty="0">
                <a:solidFill>
                  <a:schemeClr val="tx1"/>
                </a:solidFill>
                <a:latin typeface="Book Antiqua" pitchFamily="18" charset="0"/>
              </a:rPr>
              <a:t> </a:t>
            </a:r>
            <a:r>
              <a:rPr lang="en-US" sz="1600" dirty="0" err="1">
                <a:solidFill>
                  <a:schemeClr val="tx1"/>
                </a:solidFill>
                <a:latin typeface="Book Antiqua" pitchFamily="18" charset="0"/>
              </a:rPr>
              <a:t>bidang</a:t>
            </a:r>
            <a:r>
              <a:rPr lang="en-US" sz="1600" dirty="0">
                <a:solidFill>
                  <a:schemeClr val="tx1"/>
                </a:solidFill>
                <a:latin typeface="Book Antiqua" pitchFamily="18" charset="0"/>
              </a:rPr>
              <a:t> 3</a:t>
            </a:r>
          </a:p>
          <a:p>
            <a:r>
              <a:rPr lang="en-US" sz="1600" dirty="0">
                <a:solidFill>
                  <a:schemeClr val="tx1"/>
                </a:solidFill>
                <a:latin typeface="Book Antiqua" pitchFamily="18" charset="0"/>
              </a:rPr>
              <a:t> </a:t>
            </a:r>
          </a:p>
          <a:p>
            <a:r>
              <a:rPr lang="id-ID" sz="1600" dirty="0">
                <a:solidFill>
                  <a:schemeClr val="tx1"/>
                </a:solidFill>
                <a:latin typeface="Book Antiqua" pitchFamily="18" charset="0"/>
              </a:rPr>
              <a:t>Pengembangan kemampuan mahasiswa secara terpadu</a:t>
            </a:r>
          </a:p>
          <a:p>
            <a:pPr marL="165100" lvl="1" indent="-165100">
              <a:buFont typeface="Wingdings" pitchFamily="2" charset="2"/>
              <a:buChar char="Ø"/>
            </a:pPr>
            <a:r>
              <a:rPr lang="id-ID" sz="1600" dirty="0">
                <a:solidFill>
                  <a:schemeClr val="tx1"/>
                </a:solidFill>
                <a:latin typeface="Book Antiqua" pitchFamily="18" charset="0"/>
              </a:rPr>
              <a:t>Orientasi Nilai Dasar Islam (ONDI)</a:t>
            </a:r>
            <a:endParaRPr lang="en-US" sz="1600" dirty="0">
              <a:solidFill>
                <a:schemeClr val="tx1"/>
              </a:solidFill>
              <a:latin typeface="Book Antiqua" pitchFamily="18" charset="0"/>
            </a:endParaRPr>
          </a:p>
          <a:p>
            <a:pPr marL="165100" lvl="1" indent="-165100">
              <a:buFont typeface="Wingdings" pitchFamily="2" charset="2"/>
              <a:buChar char="Ø"/>
            </a:pPr>
            <a:r>
              <a:rPr lang="id-ID" sz="1600" dirty="0">
                <a:solidFill>
                  <a:schemeClr val="tx1"/>
                </a:solidFill>
                <a:latin typeface="Book Antiqua" pitchFamily="18" charset="0"/>
              </a:rPr>
              <a:t>Latihan kepemimpinan</a:t>
            </a:r>
          </a:p>
        </p:txBody>
      </p:sp>
      <p:sp>
        <p:nvSpPr>
          <p:cNvPr id="6" name="Rectangle 5"/>
          <p:cNvSpPr/>
          <p:nvPr/>
        </p:nvSpPr>
        <p:spPr>
          <a:xfrm>
            <a:off x="6553200" y="0"/>
            <a:ext cx="25908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1,58</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p:cNvSpPr txBox="1"/>
          <p:nvPr/>
        </p:nvSpPr>
        <p:spPr>
          <a:xfrm>
            <a:off x="457200" y="1026616"/>
            <a:ext cx="8305800" cy="5509200"/>
          </a:xfrm>
          <a:prstGeom prst="rect">
            <a:avLst/>
          </a:prstGeom>
          <a:noFill/>
        </p:spPr>
        <p:txBody>
          <a:bodyPr wrap="square" rtlCol="0">
            <a:spAutoFit/>
          </a:bodyPr>
          <a:lstStyle/>
          <a:p>
            <a:pPr algn="ctr" fontAlgn="t"/>
            <a:r>
              <a:rPr lang="id-ID" sz="4400" b="1" dirty="0">
                <a:latin typeface="Arial Narrow" pitchFamily="34" charset="0"/>
                <a:cs typeface="Aharoni" pitchFamily="2" charset="-79"/>
              </a:rPr>
              <a:t>KRITERIA PENILAIAN STANDAR </a:t>
            </a:r>
            <a:r>
              <a:rPr lang="id-ID" sz="4400" b="1" dirty="0">
                <a:latin typeface="Arial Narrow" pitchFamily="34" charset="0"/>
              </a:rPr>
              <a:t>V :</a:t>
            </a:r>
          </a:p>
          <a:p>
            <a:pPr algn="ctr" fontAlgn="ctr"/>
            <a:r>
              <a:rPr lang="id-ID" sz="4400" b="1" dirty="0">
                <a:latin typeface="Arial Narrow" pitchFamily="34" charset="0"/>
              </a:rPr>
              <a:t>Kurikulum, Pembelajaran, dan Suasana Akademik</a:t>
            </a:r>
            <a:endParaRPr lang="id-ID" sz="4400" dirty="0">
              <a:latin typeface="Arial Narrow" pitchFamily="34" charset="0"/>
            </a:endParaRPr>
          </a:p>
          <a:p>
            <a:pPr algn="ctr"/>
            <a:endPar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endParaRPr>
          </a:p>
          <a:p>
            <a:pPr algn="ctr"/>
            <a:r>
              <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rPr>
              <a:t>Terdiri dari 7 pertanyaaan</a:t>
            </a:r>
          </a:p>
          <a:p>
            <a:pPr algn="ctr"/>
            <a:r>
              <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rPr>
              <a:t>Dengan Total Bobot : </a:t>
            </a:r>
            <a:r>
              <a:rPr lang="id-ID" sz="4400" b="1" dirty="0">
                <a:solidFill>
                  <a:srgbClr val="FF0000"/>
                </a:solidFill>
              </a:rPr>
              <a:t>7.89</a:t>
            </a:r>
            <a:endParaRPr lang="id-ID" sz="4400" dirty="0">
              <a:solidFill>
                <a:srgbClr val="FF0000"/>
              </a:solidFill>
            </a:endParaRPr>
          </a:p>
          <a:p>
            <a:pPr algn="ctr"/>
            <a:endParaRPr lang="id-ID" sz="4400" b="1" dirty="0">
              <a:solidFill>
                <a:srgbClr val="FF0000"/>
              </a:solidFill>
              <a:latin typeface="Arial Narrow" pitchFamily="34" charset="0"/>
            </a:endParaRPr>
          </a:p>
          <a:p>
            <a:pPr algn="ctr"/>
            <a:endParaRPr lang="id-ID" sz="44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dir="2700000" algn="tl" rotWithShape="0">
                  <a:prstClr val="black">
                    <a:alpha val="40000"/>
                  </a:prstClr>
                </a:outerShdw>
              </a:effectLst>
              <a:latin typeface="Arial Narrow" pitchFamily="34" charset="0"/>
              <a:cs typeface="Aharoni" pitchFamily="2" charset="-79"/>
            </a:endParaRPr>
          </a:p>
        </p:txBody>
      </p:sp>
    </p:spTree>
  </p:cSld>
  <p:clrMapOvr>
    <a:masterClrMapping/>
  </p:clrMapOvr>
  <p:transition spd="slow">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371600"/>
            <a:ext cx="8839200" cy="4724400"/>
          </a:xfrm>
        </p:spPr>
        <p:txBody>
          <a:bodyPr>
            <a:noAutofit/>
          </a:bodyPr>
          <a:lstStyle/>
          <a:p>
            <a:pPr lvl="0">
              <a:buNone/>
            </a:pPr>
            <a:r>
              <a:rPr lang="id-ID" dirty="0"/>
              <a:t>1. Kebijakan pengembangan kurikulum yang lengkap</a:t>
            </a:r>
            <a:r>
              <a:rPr lang="nb-NO" dirty="0"/>
              <a:t>.</a:t>
            </a:r>
            <a:endParaRPr lang="id-ID" dirty="0"/>
          </a:p>
          <a:p>
            <a:pPr lvl="0">
              <a:buNone/>
            </a:pPr>
            <a:r>
              <a:rPr lang="id-ID" dirty="0"/>
              <a:t>2. Monitoring dan evaluasi pengembangan kurikulum perguruan tinggi.</a:t>
            </a:r>
          </a:p>
          <a:p>
            <a:pPr lvl="0">
              <a:buNone/>
            </a:pPr>
            <a:r>
              <a:rPr lang="id-ID" dirty="0"/>
              <a:t>3. Unit pengkajian dan pengembangan sistem dan mutu pembelajaran mendorong mahasiswa untuk berpikir kritis, bereksplorasi, berekspresi, bereksperimen dengan memanfaatkan aneka sumber yang hasilnya dimanfaatkan oleh institusi.</a:t>
            </a:r>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lang="id-ID" sz="2400" b="1" dirty="0">
                <a:solidFill>
                  <a:schemeClr val="accent1">
                    <a:lumMod val="20000"/>
                    <a:lumOff val="80000"/>
                  </a:schemeClr>
                </a:solidFill>
                <a:latin typeface="Arial Narrow" pitchFamily="34" charset="0"/>
                <a:cs typeface="Aharoni" pitchFamily="2" charset="-79"/>
              </a:rPr>
              <a:t>BUKTI YANG DIPERSIAPKAN DALAM  PENILAIAN  STANDAR 5 :</a:t>
            </a:r>
          </a:p>
          <a:p>
            <a:pPr algn="ctr" fontAlgn="ctr"/>
            <a:r>
              <a:rPr lang="id-ID" sz="2400" b="1" dirty="0">
                <a:solidFill>
                  <a:schemeClr val="accent1">
                    <a:lumMod val="20000"/>
                    <a:lumOff val="80000"/>
                  </a:schemeClr>
                </a:solidFill>
                <a:latin typeface="Arial Narrow" pitchFamily="34" charset="0"/>
              </a:rPr>
              <a:t>Kurikulum, Pembelajaran, dan Suasana Akademik</a:t>
            </a:r>
            <a:endParaRPr lang="id-ID" sz="2400" dirty="0">
              <a:solidFill>
                <a:schemeClr val="accent1">
                  <a:lumMod val="20000"/>
                  <a:lumOff val="80000"/>
                </a:schemeClr>
              </a:solidFill>
              <a:latin typeface="Arial Narrow"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371600"/>
            <a:ext cx="8839200" cy="4724400"/>
          </a:xfrm>
        </p:spPr>
        <p:txBody>
          <a:bodyPr>
            <a:noAutofit/>
          </a:bodyPr>
          <a:lstStyle/>
          <a:p>
            <a:pPr lvl="0">
              <a:buNone/>
            </a:pPr>
            <a:r>
              <a:rPr lang="id-ID" sz="3600" dirty="0"/>
              <a:t>4. Penjaminan mutu proses pembelajaran.</a:t>
            </a:r>
          </a:p>
          <a:p>
            <a:pPr lvl="0">
              <a:buNone/>
            </a:pPr>
            <a:r>
              <a:rPr lang="id-ID" sz="3600" dirty="0"/>
              <a:t>5. Pedoman pelaksanaan tridarma perguruan tinggi yang digunakan sebagai acuan bagi perencanaan dan pelaksanaan program tridarma unit di bawahnya, menjamin keselarasan visi dan misi perguruan tinggi dengan program pencapaiannya.</a:t>
            </a:r>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lang="id-ID" sz="2400" b="1" dirty="0">
                <a:solidFill>
                  <a:schemeClr val="accent1">
                    <a:lumMod val="20000"/>
                    <a:lumOff val="80000"/>
                  </a:schemeClr>
                </a:solidFill>
                <a:latin typeface="Arial Narrow" pitchFamily="34" charset="0"/>
                <a:cs typeface="Aharoni" pitchFamily="2" charset="-79"/>
              </a:rPr>
              <a:t>BUKTI YANG DIPERSIAPKAN DALAM  PENILAIAN  STANDAR 5 :</a:t>
            </a:r>
          </a:p>
          <a:p>
            <a:pPr algn="ctr" fontAlgn="ctr"/>
            <a:r>
              <a:rPr lang="id-ID" sz="2400" b="1" dirty="0">
                <a:solidFill>
                  <a:schemeClr val="accent1">
                    <a:lumMod val="20000"/>
                    <a:lumOff val="80000"/>
                  </a:schemeClr>
                </a:solidFill>
                <a:latin typeface="Arial Narrow" pitchFamily="34" charset="0"/>
              </a:rPr>
              <a:t>Kurikulum, Pembelajaran, dan Suasana Akademik</a:t>
            </a:r>
            <a:endParaRPr lang="id-ID" sz="2400" dirty="0">
              <a:solidFill>
                <a:schemeClr val="accent1">
                  <a:lumMod val="20000"/>
                  <a:lumOff val="80000"/>
                </a:schemeClr>
              </a:solidFill>
              <a:latin typeface="Arial Narrow"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371600"/>
            <a:ext cx="8839200" cy="4724400"/>
          </a:xfrm>
        </p:spPr>
        <p:txBody>
          <a:bodyPr>
            <a:noAutofit/>
          </a:bodyPr>
          <a:lstStyle/>
          <a:p>
            <a:pPr lvl="0">
              <a:buNone/>
            </a:pPr>
            <a:r>
              <a:rPr lang="id-ID" sz="4000" dirty="0"/>
              <a:t>6. Jaminan pelaksanaan kebebasan akademik, kebebasan mimbar akademik, dan otonomi keilmuan.</a:t>
            </a:r>
          </a:p>
          <a:p>
            <a:pPr lvl="0">
              <a:buNone/>
            </a:pPr>
            <a:r>
              <a:rPr lang="id-ID" sz="4000" dirty="0"/>
              <a:t>7. Sistem pengembangan suasana akademik yang kondusif bagi pembelajar untuk meraih prestasi akademik yang maksimal.</a:t>
            </a:r>
          </a:p>
          <a:p>
            <a:pPr>
              <a:buNone/>
            </a:pPr>
            <a:endParaRPr lang="id-ID" sz="4000" dirty="0"/>
          </a:p>
          <a:p>
            <a:pPr>
              <a:buNone/>
            </a:pPr>
            <a:endParaRPr lang="id-ID" sz="4000" b="1" dirty="0"/>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chemeClr val="accent1">
                    <a:lumMod val="20000"/>
                    <a:lumOff val="80000"/>
                  </a:schemeClr>
                </a:solidFill>
                <a:effectLst/>
                <a:uLnTx/>
                <a:uFillTx/>
                <a:latin typeface="Arial Narrow" pitchFamily="34" charset="0"/>
                <a:ea typeface="+mj-ea"/>
                <a:cs typeface="Aharoni" pitchFamily="2" charset="-79"/>
              </a:rPr>
              <a:t>BUKTI YANG DIPERSIAPKAN DALAM  PENILAIAN  </a:t>
            </a:r>
            <a:r>
              <a:rPr lang="id-ID" sz="2400" b="1" dirty="0">
                <a:solidFill>
                  <a:schemeClr val="accent1">
                    <a:lumMod val="20000"/>
                    <a:lumOff val="80000"/>
                  </a:schemeClr>
                </a:solidFill>
                <a:latin typeface="Arial Narrow" pitchFamily="34" charset="0"/>
                <a:cs typeface="Aharoni" pitchFamily="2" charset="-79"/>
              </a:rPr>
              <a:t>STANDAR 5 :</a:t>
            </a:r>
          </a:p>
          <a:p>
            <a:pPr algn="ctr" fontAlgn="ctr"/>
            <a:r>
              <a:rPr lang="id-ID" sz="2400" b="1" dirty="0">
                <a:solidFill>
                  <a:schemeClr val="accent1">
                    <a:lumMod val="20000"/>
                    <a:lumOff val="80000"/>
                  </a:schemeClr>
                </a:solidFill>
                <a:latin typeface="Arial Narrow" pitchFamily="34" charset="0"/>
              </a:rPr>
              <a:t>Kurikulum, Pembelajaran, dan Suasana Akademik</a:t>
            </a:r>
            <a:endParaRPr lang="id-ID" sz="2400" dirty="0">
              <a:solidFill>
                <a:schemeClr val="accent1">
                  <a:lumMod val="20000"/>
                  <a:lumOff val="80000"/>
                </a:schemeClr>
              </a:solidFill>
              <a:latin typeface="Arial Narrow"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914400" y="1295398"/>
          <a:ext cx="7620000" cy="4918167"/>
        </p:xfrm>
        <a:graphic>
          <a:graphicData uri="http://schemas.openxmlformats.org/drawingml/2006/table">
            <a:tbl>
              <a:tblPr/>
              <a:tblGrid>
                <a:gridCol w="502783">
                  <a:extLst>
                    <a:ext uri="{9D8B030D-6E8A-4147-A177-3AD203B41FA5}">
                      <a16:colId xmlns:a16="http://schemas.microsoft.com/office/drawing/2014/main" xmlns="" val="20000"/>
                    </a:ext>
                  </a:extLst>
                </a:gridCol>
                <a:gridCol w="1124292">
                  <a:extLst>
                    <a:ext uri="{9D8B030D-6E8A-4147-A177-3AD203B41FA5}">
                      <a16:colId xmlns:a16="http://schemas.microsoft.com/office/drawing/2014/main" xmlns="" val="20001"/>
                    </a:ext>
                  </a:extLst>
                </a:gridCol>
                <a:gridCol w="5992925">
                  <a:extLst>
                    <a:ext uri="{9D8B030D-6E8A-4147-A177-3AD203B41FA5}">
                      <a16:colId xmlns:a16="http://schemas.microsoft.com/office/drawing/2014/main" xmlns="" val="20002"/>
                    </a:ext>
                  </a:extLst>
                </a:gridCol>
              </a:tblGrid>
              <a:tr h="664029">
                <a:tc>
                  <a:txBody>
                    <a:bodyPr/>
                    <a:lstStyle/>
                    <a:p>
                      <a:pPr algn="ctr">
                        <a:spcAft>
                          <a:spcPts val="0"/>
                        </a:spcAft>
                      </a:pPr>
                      <a:r>
                        <a:rPr lang="id-ID" sz="2400" dirty="0">
                          <a:latin typeface="Arial"/>
                          <a:ea typeface="Times New Roman"/>
                          <a:cs typeface="Times New Roman"/>
                        </a:rPr>
                        <a:t>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400" dirty="0">
                          <a:latin typeface="Arial"/>
                          <a:ea typeface="Times New Roman"/>
                          <a:cs typeface="Times New Roman"/>
                        </a:rPr>
                        <a:t>5.1.1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400" dirty="0">
                          <a:latin typeface="Arial"/>
                          <a:ea typeface="Times New Roman"/>
                          <a:cs typeface="Times New Roman"/>
                        </a:rPr>
                        <a:t>Dokumen kebijakan pengembangan kurikulum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664029">
                <a:tc>
                  <a:txBody>
                    <a:bodyPr/>
                    <a:lstStyle/>
                    <a:p>
                      <a:pPr algn="ctr">
                        <a:spcAft>
                          <a:spcPts val="0"/>
                        </a:spcAft>
                      </a:pPr>
                      <a:r>
                        <a:rPr lang="id-ID" sz="2400">
                          <a:latin typeface="Arial"/>
                          <a:ea typeface="Times New Roman"/>
                          <a:cs typeface="Times New Roman"/>
                        </a:rPr>
                        <a:t>28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400">
                          <a:latin typeface="Arial"/>
                          <a:ea typeface="Times New Roman"/>
                          <a:cs typeface="Times New Roman"/>
                        </a:rPr>
                        <a:t>5.1.2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400" dirty="0">
                          <a:latin typeface="Arial"/>
                          <a:ea typeface="Times New Roman"/>
                          <a:cs typeface="Times New Roman"/>
                        </a:rPr>
                        <a:t>Dokumen analisis dan evaluasi pemutakhiran kurikulum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664029">
                <a:tc>
                  <a:txBody>
                    <a:bodyPr/>
                    <a:lstStyle/>
                    <a:p>
                      <a:pPr algn="ctr">
                        <a:spcAft>
                          <a:spcPts val="0"/>
                        </a:spcAft>
                      </a:pPr>
                      <a:r>
                        <a:rPr lang="id-ID" sz="2400">
                          <a:latin typeface="Arial"/>
                          <a:ea typeface="Times New Roman"/>
                          <a:cs typeface="Times New Roman"/>
                        </a:rPr>
                        <a:t>29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400">
                          <a:latin typeface="Arial"/>
                          <a:ea typeface="Times New Roman"/>
                          <a:cs typeface="Times New Roman"/>
                        </a:rPr>
                        <a:t>5.2.2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400" dirty="0">
                          <a:latin typeface="Arial"/>
                          <a:ea typeface="Times New Roman"/>
                          <a:cs typeface="Times New Roman"/>
                        </a:rPr>
                        <a:t>Dokumen pengendalian mutu pembelajaran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664029">
                <a:tc>
                  <a:txBody>
                    <a:bodyPr/>
                    <a:lstStyle/>
                    <a:p>
                      <a:pPr algn="ctr">
                        <a:spcAft>
                          <a:spcPts val="0"/>
                        </a:spcAft>
                      </a:pPr>
                      <a:r>
                        <a:rPr lang="id-ID" sz="2400">
                          <a:latin typeface="Arial"/>
                          <a:ea typeface="Times New Roman"/>
                          <a:cs typeface="Times New Roman"/>
                        </a:rPr>
                        <a:t>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400">
                          <a:latin typeface="Arial"/>
                          <a:ea typeface="Times New Roman"/>
                          <a:cs typeface="Times New Roman"/>
                        </a:rPr>
                        <a:t>5.2.3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400" dirty="0">
                          <a:latin typeface="Arial"/>
                          <a:ea typeface="Times New Roman"/>
                          <a:cs typeface="Times New Roman"/>
                        </a:rPr>
                        <a:t>Pedoman pelaksanaan tridarma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328058">
                <a:tc>
                  <a:txBody>
                    <a:bodyPr/>
                    <a:lstStyle/>
                    <a:p>
                      <a:pPr algn="ctr">
                        <a:spcAft>
                          <a:spcPts val="0"/>
                        </a:spcAft>
                      </a:pPr>
                      <a:r>
                        <a:rPr lang="id-ID" sz="2400">
                          <a:latin typeface="Arial"/>
                          <a:ea typeface="Times New Roman"/>
                          <a:cs typeface="Times New Roman"/>
                        </a:rPr>
                        <a:t>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400">
                          <a:latin typeface="Arial"/>
                          <a:ea typeface="Times New Roman"/>
                          <a:cs typeface="Times New Roman"/>
                        </a:rPr>
                        <a:t>5.3.1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400" dirty="0">
                          <a:latin typeface="Arial"/>
                          <a:ea typeface="Times New Roman"/>
                          <a:cs typeface="Times New Roman"/>
                        </a:rPr>
                        <a:t>Dokumen tentang kebebasan akademik, kebebasan mimbar akademik, dan otonomi keilmuan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664029">
                <a:tc>
                  <a:txBody>
                    <a:bodyPr/>
                    <a:lstStyle/>
                    <a:p>
                      <a:pPr algn="ctr">
                        <a:spcAft>
                          <a:spcPts val="0"/>
                        </a:spcAft>
                      </a:pPr>
                      <a:r>
                        <a:rPr lang="id-ID" sz="2400">
                          <a:latin typeface="Arial"/>
                          <a:ea typeface="Times New Roman"/>
                          <a:cs typeface="Times New Roman"/>
                        </a:rPr>
                        <a:t>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400">
                          <a:latin typeface="Arial"/>
                          <a:ea typeface="Times New Roman"/>
                          <a:cs typeface="Times New Roman"/>
                        </a:rPr>
                        <a:t>5.3.2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400" dirty="0">
                          <a:latin typeface="Arial"/>
                          <a:ea typeface="Times New Roman"/>
                          <a:cs typeface="Times New Roman"/>
                        </a:rPr>
                        <a:t>Dokumen sistem pengembangan suasana akademik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
        <p:nvSpPr>
          <p:cNvPr id="5" name="Title 1"/>
          <p:cNvSpPr txBox="1">
            <a:spLocks/>
          </p:cNvSpPr>
          <p:nvPr/>
        </p:nvSpPr>
        <p:spPr>
          <a:xfrm>
            <a:off x="612648" y="457200"/>
            <a:ext cx="8153400" cy="9906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2000" b="1" i="0" u="none" strike="noStrike" kern="1200" cap="none" spc="0" normalizeH="0" baseline="0" noProof="0" dirty="0">
                <a:ln>
                  <a:noFill/>
                </a:ln>
                <a:solidFill>
                  <a:srgbClr val="FF0000"/>
                </a:solidFill>
                <a:effectLst/>
                <a:uLnTx/>
                <a:uFillTx/>
                <a:latin typeface="+mj-lt"/>
                <a:ea typeface="+mj-ea"/>
                <a:cs typeface="+mj-cs"/>
              </a:rPr>
              <a:t> DOKUMEN</a:t>
            </a:r>
            <a:r>
              <a:rPr kumimoji="0" lang="fi-FI" sz="2000" b="1" i="0" u="none" strike="noStrike" kern="1200" cap="none" spc="0" normalizeH="0" baseline="0" noProof="0" dirty="0">
                <a:ln>
                  <a:noFill/>
                </a:ln>
                <a:solidFill>
                  <a:srgbClr val="FF0000"/>
                </a:solidFill>
                <a:effectLst/>
                <a:uLnTx/>
                <a:uFillTx/>
                <a:latin typeface="+mj-lt"/>
                <a:ea typeface="+mj-ea"/>
                <a:cs typeface="+mj-cs"/>
              </a:rPr>
              <a:t> </a:t>
            </a:r>
            <a:r>
              <a:rPr kumimoji="0" lang="id-ID" sz="2000" b="1" i="0" u="none" strike="noStrike" kern="1200" cap="none" spc="0" normalizeH="0" baseline="0" noProof="0" dirty="0">
                <a:ln>
                  <a:noFill/>
                </a:ln>
                <a:solidFill>
                  <a:srgbClr val="FF0000"/>
                </a:solidFill>
                <a:effectLst/>
                <a:uLnTx/>
                <a:uFillTx/>
                <a:latin typeface="+mj-lt"/>
                <a:ea typeface="+mj-ea"/>
                <a:cs typeface="+mj-cs"/>
              </a:rPr>
              <a:t> MINIMAL </a:t>
            </a:r>
            <a:r>
              <a:rPr kumimoji="0" lang="fi-FI" sz="2000" b="1" i="0" u="none" strike="noStrike" kern="1200" cap="none" spc="0" normalizeH="0" baseline="0" noProof="0" dirty="0">
                <a:ln>
                  <a:noFill/>
                </a:ln>
                <a:solidFill>
                  <a:srgbClr val="FF0000"/>
                </a:solidFill>
                <a:effectLst/>
                <a:uLnTx/>
                <a:uFillTx/>
                <a:latin typeface="+mj-lt"/>
                <a:ea typeface="+mj-ea"/>
                <a:cs typeface="+mj-cs"/>
              </a:rPr>
              <a:t>YANG HARUS DISEDIAKAN INSTITUSI PERGURUAN TINGGI PADA SAAT ASESMEN LAPANGAN</a:t>
            </a:r>
            <a:r>
              <a:rPr kumimoji="0" lang="id-ID" sz="2000" b="1" i="0" u="none" strike="noStrike" kern="1200" cap="none" spc="0" normalizeH="0" baseline="0" noProof="0" dirty="0">
                <a:ln>
                  <a:noFill/>
                </a:ln>
                <a:solidFill>
                  <a:srgbClr val="FF0000"/>
                </a:solidFill>
                <a:effectLst/>
                <a:uLnTx/>
                <a:uFillTx/>
                <a:latin typeface="+mj-lt"/>
                <a:ea typeface="+mj-ea"/>
                <a:cs typeface="+mj-cs"/>
              </a:rPr>
              <a:t/>
            </a:r>
            <a:br>
              <a:rPr kumimoji="0" lang="id-ID" sz="2000" b="1" i="0" u="none" strike="noStrike" kern="1200" cap="none" spc="0" normalizeH="0" baseline="0" noProof="0" dirty="0">
                <a:ln>
                  <a:noFill/>
                </a:ln>
                <a:solidFill>
                  <a:srgbClr val="FF0000"/>
                </a:solidFill>
                <a:effectLst/>
                <a:uLnTx/>
                <a:uFillTx/>
                <a:latin typeface="+mj-lt"/>
                <a:ea typeface="+mj-ea"/>
                <a:cs typeface="+mj-cs"/>
              </a:rPr>
            </a:br>
            <a:endParaRPr kumimoji="0" lang="id-ID" sz="2000" b="1"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04800" y="1524000"/>
            <a:ext cx="8610600" cy="4495800"/>
          </a:xfrm>
        </p:spPr>
        <p:txBody>
          <a:bodyPr>
            <a:noAutofit/>
          </a:bodyPr>
          <a:lstStyle/>
          <a:p>
            <a:pPr>
              <a:buNone/>
            </a:pPr>
            <a:r>
              <a:rPr lang="id-ID" sz="4800" dirty="0"/>
              <a:t>1. Standar ini merupakan acuan keunggulan mutu sistem pembelajaran di perguruan tinggi. </a:t>
            </a:r>
          </a:p>
        </p:txBody>
      </p:sp>
      <p:sp>
        <p:nvSpPr>
          <p:cNvPr id="4" name="TextBox 3"/>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5 :</a:t>
            </a:r>
          </a:p>
          <a:p>
            <a:pPr algn="ctr" fontAlgn="ctr"/>
            <a:r>
              <a:rPr lang="id-ID" sz="2400" b="1" dirty="0">
                <a:latin typeface="Arial Narrow" pitchFamily="34" charset="0"/>
              </a:rPr>
              <a:t>Kurikulum, Pembelajaran, dan Suasana Akademik</a:t>
            </a:r>
            <a:endParaRPr lang="id-ID" sz="2400" dirty="0">
              <a:latin typeface="Arial Narrow"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04800" y="914400"/>
            <a:ext cx="8610600" cy="5105400"/>
          </a:xfrm>
        </p:spPr>
        <p:txBody>
          <a:bodyPr>
            <a:noAutofit/>
          </a:bodyPr>
          <a:lstStyle/>
          <a:p>
            <a:pPr>
              <a:buNone/>
            </a:pPr>
            <a:endParaRPr lang="id-ID" sz="2400" dirty="0"/>
          </a:p>
          <a:p>
            <a:pPr>
              <a:buNone/>
            </a:pPr>
            <a:r>
              <a:rPr lang="id-ID" sz="2400" dirty="0"/>
              <a:t>2. </a:t>
            </a:r>
            <a:r>
              <a:rPr lang="id-ID" dirty="0">
                <a:latin typeface="Calibri" panose="020F0502020204030204" pitchFamily="34" charset="0"/>
                <a:cs typeface="Calibri" panose="020F0502020204030204" pitchFamily="34" charset="0"/>
              </a:rPr>
              <a:t>Kurikulum adalah rancangan seluruh kegiatan pembelajaran mahasiswa sebagai rujukan perguruan tinggi dalam merencanakan, melaksanakan, memonitor, dan mengevaluasi seluruh kegiatannya untuk mencapai tujuan perguruan tinggi. </a:t>
            </a:r>
          </a:p>
          <a:p>
            <a:pPr>
              <a:buNone/>
            </a:pPr>
            <a:r>
              <a:rPr lang="id-ID" dirty="0">
                <a:latin typeface="Calibri" panose="020F0502020204030204" pitchFamily="34" charset="0"/>
                <a:cs typeface="Calibri" panose="020F0502020204030204" pitchFamily="34" charset="0"/>
              </a:rPr>
              <a:t>    Kurikulum disusun berdasarkan kajian mendalam tentang hakekat keilmuan bidang studi dan kebutuhan pemangku kepentingan terhadap bidang ilmu dan penjaminan tercapainya kompetensi lulusan yang dicakup oleh suatu perguruan tinggi dengan memperhatikan standar mutu, dan visi, misi perguruan tinggi. Sesuai dengan kebutuhan  masing-masing perguruan tinggi, perguruan tinggi  menetapkan kurikulum dan pedoman yang mencakup struktur, tataurutan, kedalaman, keluasan, dan penyertaan komponen tertentu.</a:t>
            </a:r>
          </a:p>
        </p:txBody>
      </p:sp>
      <p:sp>
        <p:nvSpPr>
          <p:cNvPr id="4" name="TextBox 3"/>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5 :</a:t>
            </a:r>
          </a:p>
          <a:p>
            <a:pPr algn="ctr" fontAlgn="ctr"/>
            <a:r>
              <a:rPr lang="id-ID" sz="2400" b="1" dirty="0">
                <a:latin typeface="Arial Narrow" pitchFamily="34" charset="0"/>
              </a:rPr>
              <a:t>Kurikulum, Pembelajaran, dan Suasana Akademik</a:t>
            </a:r>
            <a:endParaRPr lang="id-ID" sz="2400" dirty="0">
              <a:latin typeface="Arial Narrow"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04800" y="914400"/>
            <a:ext cx="8610600" cy="5105400"/>
          </a:xfrm>
        </p:spPr>
        <p:txBody>
          <a:bodyPr>
            <a:noAutofit/>
          </a:bodyPr>
          <a:lstStyle/>
          <a:p>
            <a:pPr>
              <a:buNone/>
            </a:pPr>
            <a:endParaRPr lang="id-ID" sz="2400" dirty="0"/>
          </a:p>
          <a:p>
            <a:pPr>
              <a:buNone/>
            </a:pPr>
            <a:r>
              <a:rPr lang="id-ID" sz="2400" dirty="0"/>
              <a:t>3. </a:t>
            </a:r>
            <a:r>
              <a:rPr lang="id-ID" dirty="0"/>
              <a:t>Pembelajaran (tatap muka atau jarak jauh) adalah pengalaman belajar yang diperoleh mahasiswa dari kegiatan belajar, seperti perkuliahan, praktikum atau praktek, magang, pelatihan, diskusi, lokakarya, seminar, dan tugas-tugas pembelajaran lainnya. Dalam pelaksanaan pembelajaran digunakan berbagai pendekatan, strategi, dan teknik, yang menantang agar dapat mengkondisikan mahasiswa berpikir kritis, bereksplorasi, berkreasi, dan bereksperimen dengan memanfaatkan berbagai sumber belajar. Pendekatan pembelajaran yang digunakan berpusat pada mahasiswa </a:t>
            </a:r>
            <a:r>
              <a:rPr lang="id-ID" i="1" dirty="0"/>
              <a:t>(student-centered)</a:t>
            </a:r>
            <a:r>
              <a:rPr lang="id-ID" dirty="0"/>
              <a:t> dengan kondisi pembelajaran yang mendorong mahasiswa untuk belajar mandiri dan kelompok. </a:t>
            </a:r>
          </a:p>
        </p:txBody>
      </p:sp>
      <p:sp>
        <p:nvSpPr>
          <p:cNvPr id="4" name="TextBox 3"/>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5 :</a:t>
            </a:r>
          </a:p>
          <a:p>
            <a:pPr algn="ctr" fontAlgn="ctr"/>
            <a:r>
              <a:rPr lang="id-ID" sz="2400" b="1" dirty="0">
                <a:latin typeface="Arial Narrow" pitchFamily="34" charset="0"/>
              </a:rPr>
              <a:t>Kurikulum, Pembelajaran, dan Suasana Akademik</a:t>
            </a:r>
            <a:endParaRPr lang="id-ID" sz="2400" dirty="0">
              <a:latin typeface="Arial Narrow"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04800" y="914400"/>
            <a:ext cx="8610600" cy="5105400"/>
          </a:xfrm>
        </p:spPr>
        <p:txBody>
          <a:bodyPr>
            <a:noAutofit/>
          </a:bodyPr>
          <a:lstStyle/>
          <a:p>
            <a:pPr>
              <a:buNone/>
            </a:pPr>
            <a:endParaRPr lang="id-ID" sz="2800" dirty="0"/>
          </a:p>
          <a:p>
            <a:pPr>
              <a:buNone/>
            </a:pPr>
            <a:r>
              <a:rPr lang="id-ID" sz="2800" dirty="0"/>
              <a:t>4. </a:t>
            </a:r>
            <a:r>
              <a:rPr lang="id-ID" dirty="0"/>
              <a:t>Evaluasi hasil belajar adalah upaya untuk mengetahui sampai di mana mahasiswa mampu mencapai tujuan pembelajaran, dan menggunakan hasilnya dalam membantu mahasiswa memperoleh hasil yang optimal. Evaluasi mencakup semua ranah belajar dan dilakukan secara objektif, transparan, dan akuntabel  dengan menggunakan instrumen yang sahih dan andal, serta menggunakan penilaian acuan patokan. </a:t>
            </a:r>
          </a:p>
          <a:p>
            <a:pPr>
              <a:buNone/>
            </a:pPr>
            <a:r>
              <a:rPr lang="id-ID" dirty="0"/>
              <a:t>   Evaluasi hasil belajar difungsikan dan didayagunakan untuk mengukur pencapaian akademik mahasiswa, kebutuhan akan remedial serta metaevaluasi yang memberikan masukan untuk perbaikan sistem pembelajaran.  </a:t>
            </a:r>
          </a:p>
        </p:txBody>
      </p:sp>
      <p:sp>
        <p:nvSpPr>
          <p:cNvPr id="4" name="TextBox 3"/>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5 :</a:t>
            </a:r>
          </a:p>
          <a:p>
            <a:pPr algn="ctr" fontAlgn="ctr"/>
            <a:r>
              <a:rPr lang="id-ID" sz="2400" b="1" dirty="0">
                <a:latin typeface="Arial Narrow" pitchFamily="34" charset="0"/>
              </a:rPr>
              <a:t>Kurikulum, Pembelajaran, dan Suasana Akademik</a:t>
            </a:r>
            <a:endParaRPr lang="id-ID" sz="2400" dirty="0">
              <a:latin typeface="Arial Narrow"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04800" y="914400"/>
            <a:ext cx="8610600" cy="5105400"/>
          </a:xfrm>
        </p:spPr>
        <p:txBody>
          <a:bodyPr>
            <a:noAutofit/>
          </a:bodyPr>
          <a:lstStyle/>
          <a:p>
            <a:pPr>
              <a:buNone/>
            </a:pPr>
            <a:endParaRPr lang="id-ID" sz="2800" dirty="0"/>
          </a:p>
          <a:p>
            <a:pPr>
              <a:buNone/>
            </a:pPr>
            <a:r>
              <a:rPr lang="id-ID" sz="2800" dirty="0"/>
              <a:t>5. </a:t>
            </a:r>
            <a:r>
              <a:rPr lang="id-ID" dirty="0"/>
              <a:t>Suasana akademik adalah kondisi yang dibangun untuk menumbuhkembangkan semangat  dan interaksi akademik antara mahasiswa-dosen-tenaga kependidikan, pakar, dosen tamu, nara sumber, untuk meningkatkan mutu kegiatan akademik, di dalam maupun di luar kelas. </a:t>
            </a:r>
          </a:p>
          <a:p>
            <a:pPr>
              <a:buNone/>
            </a:pPr>
            <a:endParaRPr lang="id-ID" dirty="0"/>
          </a:p>
          <a:p>
            <a:pPr>
              <a:buNone/>
            </a:pPr>
            <a:r>
              <a:rPr lang="id-ID" dirty="0"/>
              <a:t>  Suasana akademik yang baik ditunjukkan dengan perilaku yang mengutamakan kebenaran ilmiah, profesionalisme, kebebasan akademik dan kebebasan mimbar akademik, serta  penerapan etika akademik secara konsisten.</a:t>
            </a:r>
          </a:p>
        </p:txBody>
      </p:sp>
      <p:sp>
        <p:nvSpPr>
          <p:cNvPr id="4" name="TextBox 3"/>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5 :</a:t>
            </a:r>
          </a:p>
          <a:p>
            <a:pPr algn="ctr" fontAlgn="ctr"/>
            <a:r>
              <a:rPr lang="id-ID" sz="2400" b="1" dirty="0">
                <a:latin typeface="Arial Narrow" pitchFamily="34" charset="0"/>
              </a:rPr>
              <a:t>Kurikulum, Pembelajaran, dan Suasana Akademik</a:t>
            </a:r>
            <a:endParaRPr lang="id-ID" sz="2400" dirty="0">
              <a:latin typeface="Arial Narrow"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extLst>
              <p:ext uri="{D42A27DB-BD31-4B8C-83A1-F6EECF244321}">
                <p14:modId xmlns:p14="http://schemas.microsoft.com/office/powerpoint/2010/main" val="3139736677"/>
              </p:ext>
            </p:extLst>
          </p:nvPr>
        </p:nvGraphicFramePr>
        <p:xfrm>
          <a:off x="1123950" y="1449388"/>
          <a:ext cx="6831013" cy="5146675"/>
        </p:xfrm>
        <a:graphic>
          <a:graphicData uri="http://schemas.openxmlformats.org/presentationml/2006/ole">
            <mc:AlternateContent xmlns:mc="http://schemas.openxmlformats.org/markup-compatibility/2006">
              <mc:Choice xmlns:v="urn:schemas-microsoft-com:vml" Requires="v">
                <p:oleObj spid="_x0000_s2054" name="Document" r:id="rId3" imgW="7998629" imgH="5445460" progId="Word.Document.12">
                  <p:embed/>
                </p:oleObj>
              </mc:Choice>
              <mc:Fallback>
                <p:oleObj name="Document" r:id="rId3" imgW="7998629" imgH="5445460" progId="Word.Document.12">
                  <p:embed/>
                  <p:pic>
                    <p:nvPicPr>
                      <p:cNvPr id="0" name="Picture 2"/>
                      <p:cNvPicPr>
                        <a:picLocks noChangeAspect="1" noChangeArrowheads="1"/>
                      </p:cNvPicPr>
                      <p:nvPr/>
                    </p:nvPicPr>
                    <p:blipFill>
                      <a:blip r:embed="rId4"/>
                      <a:srcRect/>
                      <a:stretch>
                        <a:fillRect/>
                      </a:stretch>
                    </p:blipFill>
                    <p:spPr bwMode="auto">
                      <a:xfrm>
                        <a:off x="1123950" y="1449388"/>
                        <a:ext cx="6831013" cy="5146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TextBox 4"/>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 BOBOT PENILAIAN STANDAR 5 :</a:t>
            </a:r>
          </a:p>
          <a:p>
            <a:pPr algn="ctr" fontAlgn="ctr"/>
            <a:r>
              <a:rPr lang="id-ID" sz="2400" b="1" dirty="0">
                <a:latin typeface="Arial Narrow" pitchFamily="34" charset="0"/>
              </a:rPr>
              <a:t>Kurikulum, Pembelajaran, dan Suasana Akademik</a:t>
            </a:r>
            <a:endParaRPr lang="id-ID" sz="2400" dirty="0">
              <a:latin typeface="Arial Narrow"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3"/>
          </p:nvPr>
        </p:nvSpPr>
        <p:spPr/>
        <p:txBody>
          <a:bodyPr/>
          <a:lstStyle/>
          <a:p>
            <a:endParaRPr lang="id-ID" dirty="0"/>
          </a:p>
        </p:txBody>
      </p:sp>
      <p:graphicFrame>
        <p:nvGraphicFramePr>
          <p:cNvPr id="2050" name="Object 2"/>
          <p:cNvGraphicFramePr>
            <a:graphicFrameLocks noChangeAspect="1"/>
          </p:cNvGraphicFramePr>
          <p:nvPr>
            <p:extLst>
              <p:ext uri="{D42A27DB-BD31-4B8C-83A1-F6EECF244321}">
                <p14:modId xmlns:p14="http://schemas.microsoft.com/office/powerpoint/2010/main" val="885164958"/>
              </p:ext>
            </p:extLst>
          </p:nvPr>
        </p:nvGraphicFramePr>
        <p:xfrm>
          <a:off x="762000" y="1219200"/>
          <a:ext cx="7315200" cy="5391150"/>
        </p:xfrm>
        <a:graphic>
          <a:graphicData uri="http://schemas.openxmlformats.org/presentationml/2006/ole">
            <mc:AlternateContent xmlns:mc="http://schemas.openxmlformats.org/markup-compatibility/2006">
              <mc:Choice xmlns:v="urn:schemas-microsoft-com:vml" Requires="v">
                <p:oleObj spid="_x0000_s3078" name="Document" r:id="rId3" imgW="8312485" imgH="5544436" progId="Word.Document.12">
                  <p:embed/>
                </p:oleObj>
              </mc:Choice>
              <mc:Fallback>
                <p:oleObj name="Document" r:id="rId3" imgW="8312485" imgH="5544436" progId="Word.Document.12">
                  <p:embed/>
                  <p:pic>
                    <p:nvPicPr>
                      <p:cNvPr id="0" name="Picture 2"/>
                      <p:cNvPicPr>
                        <a:picLocks noChangeAspect="1" noChangeArrowheads="1"/>
                      </p:cNvPicPr>
                      <p:nvPr/>
                    </p:nvPicPr>
                    <p:blipFill>
                      <a:blip r:embed="rId4"/>
                      <a:srcRect/>
                      <a:stretch>
                        <a:fillRect/>
                      </a:stretch>
                    </p:blipFill>
                    <p:spPr bwMode="auto">
                      <a:xfrm>
                        <a:off x="762000" y="1219200"/>
                        <a:ext cx="7315200" cy="5391150"/>
                      </a:xfrm>
                      <a:prstGeom prst="rect">
                        <a:avLst/>
                      </a:prstGeom>
                      <a:noFill/>
                      <a:ln>
                        <a:noFill/>
                      </a:ln>
                      <a:effectLst/>
                      <a:extLst/>
                    </p:spPr>
                  </p:pic>
                </p:oleObj>
              </mc:Fallback>
            </mc:AlternateContent>
          </a:graphicData>
        </a:graphic>
      </p:graphicFrame>
      <p:sp>
        <p:nvSpPr>
          <p:cNvPr id="5" name="TextBox 4"/>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 BOBOT PENILAIAN STANDAR 5 :</a:t>
            </a:r>
          </a:p>
          <a:p>
            <a:pPr algn="ctr" fontAlgn="ctr"/>
            <a:r>
              <a:rPr lang="id-ID" sz="2400" b="1" dirty="0">
                <a:latin typeface="Arial Narrow" pitchFamily="34" charset="0"/>
              </a:rPr>
              <a:t>Kurikulum, Pembelajaran, dan Suasana Akademik</a:t>
            </a:r>
            <a:endParaRPr lang="id-ID" sz="2400" dirty="0">
              <a:latin typeface="Arial Narrow"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781</TotalTime>
  <Words>1323</Words>
  <Application>Microsoft Office PowerPoint</Application>
  <PresentationFormat>On-screen Show (4:3)</PresentationFormat>
  <Paragraphs>295</Paragraphs>
  <Slides>23</Slides>
  <Notes>0</Notes>
  <HiddenSlides>0</HiddenSlides>
  <MMClips>0</MMClips>
  <ScaleCrop>false</ScaleCrop>
  <HeadingPairs>
    <vt:vector size="8" baseType="variant">
      <vt:variant>
        <vt:lpstr>Fonts Used</vt:lpstr>
      </vt:variant>
      <vt:variant>
        <vt:i4>10</vt:i4>
      </vt:variant>
      <vt:variant>
        <vt:lpstr>Theme</vt:lpstr>
      </vt:variant>
      <vt:variant>
        <vt:i4>2</vt:i4>
      </vt:variant>
      <vt:variant>
        <vt:lpstr>Embedded OLE Servers</vt:lpstr>
      </vt:variant>
      <vt:variant>
        <vt:i4>1</vt:i4>
      </vt:variant>
      <vt:variant>
        <vt:lpstr>Slide Titles</vt:lpstr>
      </vt:variant>
      <vt:variant>
        <vt:i4>23</vt:i4>
      </vt:variant>
    </vt:vector>
  </HeadingPairs>
  <TitlesOfParts>
    <vt:vector size="36" baseType="lpstr">
      <vt:lpstr>Aharoni</vt:lpstr>
      <vt:lpstr>Arial</vt:lpstr>
      <vt:lpstr>Arial Narrow</vt:lpstr>
      <vt:lpstr>Bauhaus 93</vt:lpstr>
      <vt:lpstr>Book Antiqua</vt:lpstr>
      <vt:lpstr>Calibri</vt:lpstr>
      <vt:lpstr>Cambria</vt:lpstr>
      <vt:lpstr>Times New Roman</vt:lpstr>
      <vt:lpstr>Tw Cen MT</vt:lpstr>
      <vt:lpstr>Wingdings</vt:lpstr>
      <vt:lpstr>Office Theme</vt:lpstr>
      <vt:lpstr>Droplet</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Kejelasan,  kerealistikan, dan keterkaitan antar visi, misi, tujuan dan sasaran perguruan tinggi, dan pemangku kepentingan yang terlibat.</dc:title>
  <dc:creator>BP UII</dc:creator>
  <cp:lastModifiedBy>HP</cp:lastModifiedBy>
  <cp:revision>145</cp:revision>
  <dcterms:created xsi:type="dcterms:W3CDTF">2013-04-29T02:58:39Z</dcterms:created>
  <dcterms:modified xsi:type="dcterms:W3CDTF">2018-04-03T14:05:10Z</dcterms:modified>
</cp:coreProperties>
</file>