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ppt/comments/comment2.xml" ContentType="application/vnd.openxmlformats-officedocument.presentationml.comment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56" r:id="rId2"/>
  </p:sldMasterIdLst>
  <p:handoutMasterIdLst>
    <p:handoutMasterId r:id="rId49"/>
  </p:handoutMasterIdLst>
  <p:sldIdLst>
    <p:sldId id="613" r:id="rId3"/>
    <p:sldId id="614" r:id="rId4"/>
    <p:sldId id="626" r:id="rId5"/>
    <p:sldId id="627" r:id="rId6"/>
    <p:sldId id="628" r:id="rId7"/>
    <p:sldId id="619" r:id="rId8"/>
    <p:sldId id="319" r:id="rId9"/>
    <p:sldId id="579" r:id="rId10"/>
    <p:sldId id="578" r:id="rId11"/>
    <p:sldId id="580" r:id="rId12"/>
    <p:sldId id="582" r:id="rId13"/>
    <p:sldId id="581" r:id="rId14"/>
    <p:sldId id="583" r:id="rId15"/>
    <p:sldId id="584" r:id="rId16"/>
    <p:sldId id="585" r:id="rId17"/>
    <p:sldId id="586" r:id="rId18"/>
    <p:sldId id="588" r:id="rId19"/>
    <p:sldId id="587" r:id="rId20"/>
    <p:sldId id="589" r:id="rId21"/>
    <p:sldId id="595" r:id="rId22"/>
    <p:sldId id="590" r:id="rId23"/>
    <p:sldId id="596" r:id="rId24"/>
    <p:sldId id="591" r:id="rId25"/>
    <p:sldId id="592" r:id="rId26"/>
    <p:sldId id="594" r:id="rId27"/>
    <p:sldId id="593" r:id="rId28"/>
    <p:sldId id="597" r:id="rId29"/>
    <p:sldId id="607" r:id="rId30"/>
    <p:sldId id="598" r:id="rId31"/>
    <p:sldId id="599" r:id="rId32"/>
    <p:sldId id="608" r:id="rId33"/>
    <p:sldId id="600" r:id="rId34"/>
    <p:sldId id="609" r:id="rId35"/>
    <p:sldId id="601" r:id="rId36"/>
    <p:sldId id="602" r:id="rId37"/>
    <p:sldId id="603" r:id="rId38"/>
    <p:sldId id="610" r:id="rId39"/>
    <p:sldId id="604" r:id="rId40"/>
    <p:sldId id="605" r:id="rId41"/>
    <p:sldId id="612" r:id="rId42"/>
    <p:sldId id="606" r:id="rId43"/>
    <p:sldId id="611" r:id="rId44"/>
    <p:sldId id="629" r:id="rId45"/>
    <p:sldId id="630" r:id="rId46"/>
    <p:sldId id="631" r:id="rId47"/>
    <p:sldId id="632" r:id="rId48"/>
  </p:sldIdLst>
  <p:sldSz cx="9144000" cy="6858000" type="screen4x3"/>
  <p:notesSz cx="67611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P UII" initials="B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816"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35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commentAuthors" Target="commentAuthors.xml"/><Relationship Id="rId55"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presProps" Target="presProps.xml"/><Relationship Id="rId3" Type="http://schemas.openxmlformats.org/officeDocument/2006/relationships/slide" Target="slides/slid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3-07-31T11:41:39.937" idx="1">
    <p:pos x="4419" y="991"/>
    <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3-07-31T11:41:39.937" idx="2">
    <p:pos x="4419" y="991"/>
    <p:tex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7A66E3-E246-4804-A07D-DA2DE7C02367}" type="doc">
      <dgm:prSet loTypeId="urn:microsoft.com/office/officeart/2005/8/layout/cycle6" loCatId="relationship" qsTypeId="urn:microsoft.com/office/officeart/2005/8/quickstyle/simple1" qsCatId="simple" csTypeId="urn:microsoft.com/office/officeart/2005/8/colors/accent1_2" csCatId="accent1" phldr="1"/>
      <dgm:spPr/>
      <dgm:t>
        <a:bodyPr/>
        <a:lstStyle/>
        <a:p>
          <a:endParaRPr lang="en-US"/>
        </a:p>
      </dgm:t>
    </dgm:pt>
    <dgm:pt modelId="{EDF9D220-C4DF-4FEF-AF77-9E65B0A432E3}">
      <dgm:prSet phldrT="[Text]"/>
      <dgm:spPr/>
      <dgm:t>
        <a:bodyPr/>
        <a:lstStyle/>
        <a:p>
          <a:r>
            <a:rPr lang="en-US" dirty="0" err="1"/>
            <a:t>Impelemntasi</a:t>
          </a:r>
          <a:endParaRPr lang="en-US" dirty="0"/>
        </a:p>
      </dgm:t>
    </dgm:pt>
    <dgm:pt modelId="{D5C9E337-38BC-4893-82F4-0BB53E26B88F}" type="parTrans" cxnId="{0641F442-9503-4AF5-A666-2C9AE0D1C75C}">
      <dgm:prSet/>
      <dgm:spPr/>
      <dgm:t>
        <a:bodyPr/>
        <a:lstStyle/>
        <a:p>
          <a:endParaRPr lang="en-US"/>
        </a:p>
      </dgm:t>
    </dgm:pt>
    <dgm:pt modelId="{F8D2260F-2573-4821-A247-57C3453F20C9}" type="sibTrans" cxnId="{0641F442-9503-4AF5-A666-2C9AE0D1C75C}">
      <dgm:prSet/>
      <dgm:spPr>
        <a:ln>
          <a:headEnd type="none" w="med" len="med"/>
          <a:tailEnd type="triangle" w="med" len="med"/>
        </a:ln>
      </dgm:spPr>
      <dgm:t>
        <a:bodyPr/>
        <a:lstStyle/>
        <a:p>
          <a:endParaRPr lang="en-US"/>
        </a:p>
      </dgm:t>
    </dgm:pt>
    <dgm:pt modelId="{6E6F5BC0-B665-4083-9B5D-77B89D4DD78E}">
      <dgm:prSet phldrT="[Text]"/>
      <dgm:spPr/>
      <dgm:t>
        <a:bodyPr/>
        <a:lstStyle/>
        <a:p>
          <a:r>
            <a:rPr lang="en-US" dirty="0"/>
            <a:t>Monitoring</a:t>
          </a:r>
        </a:p>
      </dgm:t>
    </dgm:pt>
    <dgm:pt modelId="{781CA905-E393-41E5-9ED0-A47B1815C451}" type="parTrans" cxnId="{4B8F5179-2B00-4EDC-9578-4FA9945AE036}">
      <dgm:prSet/>
      <dgm:spPr/>
      <dgm:t>
        <a:bodyPr/>
        <a:lstStyle/>
        <a:p>
          <a:endParaRPr lang="en-US"/>
        </a:p>
      </dgm:t>
    </dgm:pt>
    <dgm:pt modelId="{C2AB3541-08B1-4BFE-8861-8BB674E420B5}" type="sibTrans" cxnId="{4B8F5179-2B00-4EDC-9578-4FA9945AE036}">
      <dgm:prSet/>
      <dgm:spPr>
        <a:ln>
          <a:headEnd type="none" w="med" len="med"/>
          <a:tailEnd type="triangle" w="med" len="med"/>
        </a:ln>
      </dgm:spPr>
      <dgm:t>
        <a:bodyPr/>
        <a:lstStyle/>
        <a:p>
          <a:endParaRPr lang="en-US"/>
        </a:p>
      </dgm:t>
    </dgm:pt>
    <dgm:pt modelId="{9650E9D0-B242-49B2-9442-C4E6C7037121}">
      <dgm:prSet phldrT="[Text]"/>
      <dgm:spPr/>
      <dgm:t>
        <a:bodyPr/>
        <a:lstStyle/>
        <a:p>
          <a:r>
            <a:rPr lang="en-US" dirty="0"/>
            <a:t>Audit internal (</a:t>
          </a:r>
          <a:r>
            <a:rPr lang="en-US" dirty="0" err="1"/>
            <a:t>Yayasan</a:t>
          </a:r>
          <a:r>
            <a:rPr lang="en-US" dirty="0"/>
            <a:t>)</a:t>
          </a:r>
        </a:p>
      </dgm:t>
    </dgm:pt>
    <dgm:pt modelId="{8AB7F492-0B72-40C8-9FDB-3085E0D64E51}" type="parTrans" cxnId="{547900FF-9A79-436E-8D5B-377BB4F339D4}">
      <dgm:prSet/>
      <dgm:spPr/>
      <dgm:t>
        <a:bodyPr/>
        <a:lstStyle/>
        <a:p>
          <a:endParaRPr lang="en-US"/>
        </a:p>
      </dgm:t>
    </dgm:pt>
    <dgm:pt modelId="{2054CB65-AAF5-4343-91CE-8E891B29AFAE}" type="sibTrans" cxnId="{547900FF-9A79-436E-8D5B-377BB4F339D4}">
      <dgm:prSet/>
      <dgm:spPr>
        <a:ln>
          <a:headEnd type="none" w="med" len="med"/>
          <a:tailEnd type="triangle" w="med" len="med"/>
        </a:ln>
      </dgm:spPr>
      <dgm:t>
        <a:bodyPr/>
        <a:lstStyle/>
        <a:p>
          <a:endParaRPr lang="en-US"/>
        </a:p>
      </dgm:t>
    </dgm:pt>
    <dgm:pt modelId="{48CC552A-EFB4-47C7-B505-76AEFD467D65}">
      <dgm:prSet phldrT="[Text]"/>
      <dgm:spPr/>
      <dgm:t>
        <a:bodyPr/>
        <a:lstStyle/>
        <a:p>
          <a:r>
            <a:rPr lang="en-US" dirty="0" err="1"/>
            <a:t>Rapat</a:t>
          </a:r>
          <a:r>
            <a:rPr lang="en-US" dirty="0"/>
            <a:t> </a:t>
          </a:r>
          <a:r>
            <a:rPr lang="en-US" dirty="0" err="1"/>
            <a:t>laporan</a:t>
          </a:r>
          <a:r>
            <a:rPr lang="en-US" dirty="0"/>
            <a:t> </a:t>
          </a:r>
          <a:r>
            <a:rPr lang="en-US" dirty="0" err="1"/>
            <a:t>hasil</a:t>
          </a:r>
          <a:r>
            <a:rPr lang="en-US" dirty="0"/>
            <a:t> </a:t>
          </a:r>
          <a:r>
            <a:rPr lang="en-US" dirty="0" err="1"/>
            <a:t>pemeriksaan</a:t>
          </a:r>
          <a:endParaRPr lang="en-US" dirty="0"/>
        </a:p>
      </dgm:t>
    </dgm:pt>
    <dgm:pt modelId="{9A73CDD8-09B2-47AC-9ADD-B9D083BE073E}" type="parTrans" cxnId="{D5BE5E77-DBF9-480E-A716-9A6786F5E58B}">
      <dgm:prSet/>
      <dgm:spPr/>
      <dgm:t>
        <a:bodyPr/>
        <a:lstStyle/>
        <a:p>
          <a:endParaRPr lang="en-US"/>
        </a:p>
      </dgm:t>
    </dgm:pt>
    <dgm:pt modelId="{CECAA044-5975-4492-9E3A-666FD1C147E5}" type="sibTrans" cxnId="{D5BE5E77-DBF9-480E-A716-9A6786F5E58B}">
      <dgm:prSet/>
      <dgm:spPr>
        <a:ln>
          <a:headEnd type="none" w="med" len="med"/>
          <a:tailEnd type="triangle" w="med" len="med"/>
        </a:ln>
      </dgm:spPr>
      <dgm:t>
        <a:bodyPr/>
        <a:lstStyle/>
        <a:p>
          <a:endParaRPr lang="en-US"/>
        </a:p>
      </dgm:t>
    </dgm:pt>
    <dgm:pt modelId="{47B3B56D-6973-49AA-A1F3-F3C79279BA75}">
      <dgm:prSet phldrT="[Text]"/>
      <dgm:spPr/>
      <dgm:t>
        <a:bodyPr/>
        <a:lstStyle/>
        <a:p>
          <a:r>
            <a:rPr lang="en-US" dirty="0" err="1"/>
            <a:t>Evaluasi</a:t>
          </a:r>
          <a:r>
            <a:rPr lang="en-US" dirty="0"/>
            <a:t> </a:t>
          </a:r>
          <a:r>
            <a:rPr lang="en-US" dirty="0" err="1"/>
            <a:t>dan</a:t>
          </a:r>
          <a:r>
            <a:rPr lang="en-US" dirty="0"/>
            <a:t> </a:t>
          </a:r>
          <a:r>
            <a:rPr lang="en-US" dirty="0" err="1"/>
            <a:t>tindak</a:t>
          </a:r>
          <a:r>
            <a:rPr lang="en-US" dirty="0"/>
            <a:t> </a:t>
          </a:r>
          <a:r>
            <a:rPr lang="en-US" dirty="0" err="1"/>
            <a:t>lanjut</a:t>
          </a:r>
          <a:endParaRPr lang="en-US" dirty="0"/>
        </a:p>
      </dgm:t>
    </dgm:pt>
    <dgm:pt modelId="{A0276666-2712-4960-9B8E-DBE57EFF9BEC}" type="parTrans" cxnId="{FD542E9D-8A19-4689-9867-ADADBF07DD79}">
      <dgm:prSet/>
      <dgm:spPr/>
      <dgm:t>
        <a:bodyPr/>
        <a:lstStyle/>
        <a:p>
          <a:endParaRPr lang="en-US"/>
        </a:p>
      </dgm:t>
    </dgm:pt>
    <dgm:pt modelId="{3C4BAF99-F9D5-47AA-8A77-8D1C5DB6597B}" type="sibTrans" cxnId="{FD542E9D-8A19-4689-9867-ADADBF07DD79}">
      <dgm:prSet/>
      <dgm:spPr>
        <a:ln>
          <a:headEnd type="none" w="med" len="med"/>
          <a:tailEnd type="triangle" w="med" len="med"/>
        </a:ln>
      </dgm:spPr>
      <dgm:t>
        <a:bodyPr/>
        <a:lstStyle/>
        <a:p>
          <a:endParaRPr lang="en-US"/>
        </a:p>
      </dgm:t>
    </dgm:pt>
    <dgm:pt modelId="{58578611-5082-4AD7-A9F4-95E1FB6ED73F}" type="pres">
      <dgm:prSet presAssocID="{5F7A66E3-E246-4804-A07D-DA2DE7C02367}" presName="cycle" presStyleCnt="0">
        <dgm:presLayoutVars>
          <dgm:dir/>
          <dgm:resizeHandles val="exact"/>
        </dgm:presLayoutVars>
      </dgm:prSet>
      <dgm:spPr/>
    </dgm:pt>
    <dgm:pt modelId="{B6F3DC51-EAFB-4599-A861-BF1E0C2F147E}" type="pres">
      <dgm:prSet presAssocID="{EDF9D220-C4DF-4FEF-AF77-9E65B0A432E3}" presName="node" presStyleLbl="node1" presStyleIdx="0" presStyleCnt="5">
        <dgm:presLayoutVars>
          <dgm:bulletEnabled val="1"/>
        </dgm:presLayoutVars>
      </dgm:prSet>
      <dgm:spPr/>
    </dgm:pt>
    <dgm:pt modelId="{C2BD75DE-A3B1-4AD5-AFE1-0AD89BE94299}" type="pres">
      <dgm:prSet presAssocID="{EDF9D220-C4DF-4FEF-AF77-9E65B0A432E3}" presName="spNode" presStyleCnt="0"/>
      <dgm:spPr/>
    </dgm:pt>
    <dgm:pt modelId="{2DE11068-A528-4A4B-B7A3-BAFB67EBB78F}" type="pres">
      <dgm:prSet presAssocID="{F8D2260F-2573-4821-A247-57C3453F20C9}" presName="sibTrans" presStyleLbl="sibTrans1D1" presStyleIdx="0" presStyleCnt="5"/>
      <dgm:spPr/>
    </dgm:pt>
    <dgm:pt modelId="{19DE9ECF-2AEC-4D49-9D82-EEF909943B0F}" type="pres">
      <dgm:prSet presAssocID="{6E6F5BC0-B665-4083-9B5D-77B89D4DD78E}" presName="node" presStyleLbl="node1" presStyleIdx="1" presStyleCnt="5">
        <dgm:presLayoutVars>
          <dgm:bulletEnabled val="1"/>
        </dgm:presLayoutVars>
      </dgm:prSet>
      <dgm:spPr/>
    </dgm:pt>
    <dgm:pt modelId="{83838267-D4BC-4BB7-AC53-B6A37E8C5F4E}" type="pres">
      <dgm:prSet presAssocID="{6E6F5BC0-B665-4083-9B5D-77B89D4DD78E}" presName="spNode" presStyleCnt="0"/>
      <dgm:spPr/>
    </dgm:pt>
    <dgm:pt modelId="{51E0BFDE-DF34-4230-B60B-B53CAED90ED4}" type="pres">
      <dgm:prSet presAssocID="{C2AB3541-08B1-4BFE-8861-8BB674E420B5}" presName="sibTrans" presStyleLbl="sibTrans1D1" presStyleIdx="1" presStyleCnt="5"/>
      <dgm:spPr/>
    </dgm:pt>
    <dgm:pt modelId="{B05D40DF-191D-4EED-A495-C574F7233C5A}" type="pres">
      <dgm:prSet presAssocID="{9650E9D0-B242-49B2-9442-C4E6C7037121}" presName="node" presStyleLbl="node1" presStyleIdx="2" presStyleCnt="5">
        <dgm:presLayoutVars>
          <dgm:bulletEnabled val="1"/>
        </dgm:presLayoutVars>
      </dgm:prSet>
      <dgm:spPr/>
    </dgm:pt>
    <dgm:pt modelId="{9BFA7D1F-DF25-4AE9-B66A-EB8006472E0D}" type="pres">
      <dgm:prSet presAssocID="{9650E9D0-B242-49B2-9442-C4E6C7037121}" presName="spNode" presStyleCnt="0"/>
      <dgm:spPr/>
    </dgm:pt>
    <dgm:pt modelId="{928CF68D-6484-41F2-9B56-73D83EFDF678}" type="pres">
      <dgm:prSet presAssocID="{2054CB65-AAF5-4343-91CE-8E891B29AFAE}" presName="sibTrans" presStyleLbl="sibTrans1D1" presStyleIdx="2" presStyleCnt="5"/>
      <dgm:spPr/>
    </dgm:pt>
    <dgm:pt modelId="{8A4EEC3C-7535-43D4-A8C1-6A5CC7597EB5}" type="pres">
      <dgm:prSet presAssocID="{48CC552A-EFB4-47C7-B505-76AEFD467D65}" presName="node" presStyleLbl="node1" presStyleIdx="3" presStyleCnt="5">
        <dgm:presLayoutVars>
          <dgm:bulletEnabled val="1"/>
        </dgm:presLayoutVars>
      </dgm:prSet>
      <dgm:spPr/>
    </dgm:pt>
    <dgm:pt modelId="{0AC37FDB-ED2A-43B0-B611-300B5AE53C73}" type="pres">
      <dgm:prSet presAssocID="{48CC552A-EFB4-47C7-B505-76AEFD467D65}" presName="spNode" presStyleCnt="0"/>
      <dgm:spPr/>
    </dgm:pt>
    <dgm:pt modelId="{2D42C295-FCF3-4147-8F21-53334E2AFDE9}" type="pres">
      <dgm:prSet presAssocID="{CECAA044-5975-4492-9E3A-666FD1C147E5}" presName="sibTrans" presStyleLbl="sibTrans1D1" presStyleIdx="3" presStyleCnt="5"/>
      <dgm:spPr/>
    </dgm:pt>
    <dgm:pt modelId="{AAA31B84-A2A7-489C-A3DF-5D914B9D2284}" type="pres">
      <dgm:prSet presAssocID="{47B3B56D-6973-49AA-A1F3-F3C79279BA75}" presName="node" presStyleLbl="node1" presStyleIdx="4" presStyleCnt="5">
        <dgm:presLayoutVars>
          <dgm:bulletEnabled val="1"/>
        </dgm:presLayoutVars>
      </dgm:prSet>
      <dgm:spPr/>
    </dgm:pt>
    <dgm:pt modelId="{5167D527-0482-4C33-88F3-7A1F79066E15}" type="pres">
      <dgm:prSet presAssocID="{47B3B56D-6973-49AA-A1F3-F3C79279BA75}" presName="spNode" presStyleCnt="0"/>
      <dgm:spPr/>
    </dgm:pt>
    <dgm:pt modelId="{86A5AF33-4967-45B4-807B-0565807C6446}" type="pres">
      <dgm:prSet presAssocID="{3C4BAF99-F9D5-47AA-8A77-8D1C5DB6597B}" presName="sibTrans" presStyleLbl="sibTrans1D1" presStyleIdx="4" presStyleCnt="5"/>
      <dgm:spPr/>
    </dgm:pt>
  </dgm:ptLst>
  <dgm:cxnLst>
    <dgm:cxn modelId="{737D5A35-53CA-4F30-8C03-F438DEB60E04}" type="presOf" srcId="{48CC552A-EFB4-47C7-B505-76AEFD467D65}" destId="{8A4EEC3C-7535-43D4-A8C1-6A5CC7597EB5}" srcOrd="0" destOrd="0" presId="urn:microsoft.com/office/officeart/2005/8/layout/cycle6"/>
    <dgm:cxn modelId="{0641F442-9503-4AF5-A666-2C9AE0D1C75C}" srcId="{5F7A66E3-E246-4804-A07D-DA2DE7C02367}" destId="{EDF9D220-C4DF-4FEF-AF77-9E65B0A432E3}" srcOrd="0" destOrd="0" parTransId="{D5C9E337-38BC-4893-82F4-0BB53E26B88F}" sibTransId="{F8D2260F-2573-4821-A247-57C3453F20C9}"/>
    <dgm:cxn modelId="{200F3152-DE93-4DA3-B05B-DF20B328331D}" type="presOf" srcId="{CECAA044-5975-4492-9E3A-666FD1C147E5}" destId="{2D42C295-FCF3-4147-8F21-53334E2AFDE9}" srcOrd="0" destOrd="0" presId="urn:microsoft.com/office/officeart/2005/8/layout/cycle6"/>
    <dgm:cxn modelId="{D5BE5E77-DBF9-480E-A716-9A6786F5E58B}" srcId="{5F7A66E3-E246-4804-A07D-DA2DE7C02367}" destId="{48CC552A-EFB4-47C7-B505-76AEFD467D65}" srcOrd="3" destOrd="0" parTransId="{9A73CDD8-09B2-47AC-9ADD-B9D083BE073E}" sibTransId="{CECAA044-5975-4492-9E3A-666FD1C147E5}"/>
    <dgm:cxn modelId="{8C5C6C57-07B9-42B3-B94C-C66CBFA2E5FA}" type="presOf" srcId="{F8D2260F-2573-4821-A247-57C3453F20C9}" destId="{2DE11068-A528-4A4B-B7A3-BAFB67EBB78F}" srcOrd="0" destOrd="0" presId="urn:microsoft.com/office/officeart/2005/8/layout/cycle6"/>
    <dgm:cxn modelId="{4B8F5179-2B00-4EDC-9578-4FA9945AE036}" srcId="{5F7A66E3-E246-4804-A07D-DA2DE7C02367}" destId="{6E6F5BC0-B665-4083-9B5D-77B89D4DD78E}" srcOrd="1" destOrd="0" parTransId="{781CA905-E393-41E5-9ED0-A47B1815C451}" sibTransId="{C2AB3541-08B1-4BFE-8861-8BB674E420B5}"/>
    <dgm:cxn modelId="{C91ABF91-FB85-4774-8B2F-DDEB9A07D09A}" type="presOf" srcId="{EDF9D220-C4DF-4FEF-AF77-9E65B0A432E3}" destId="{B6F3DC51-EAFB-4599-A861-BF1E0C2F147E}" srcOrd="0" destOrd="0" presId="urn:microsoft.com/office/officeart/2005/8/layout/cycle6"/>
    <dgm:cxn modelId="{FD542E9D-8A19-4689-9867-ADADBF07DD79}" srcId="{5F7A66E3-E246-4804-A07D-DA2DE7C02367}" destId="{47B3B56D-6973-49AA-A1F3-F3C79279BA75}" srcOrd="4" destOrd="0" parTransId="{A0276666-2712-4960-9B8E-DBE57EFF9BEC}" sibTransId="{3C4BAF99-F9D5-47AA-8A77-8D1C5DB6597B}"/>
    <dgm:cxn modelId="{E3F5FCAB-F475-4118-BB7C-B6B4052B81C7}" type="presOf" srcId="{47B3B56D-6973-49AA-A1F3-F3C79279BA75}" destId="{AAA31B84-A2A7-489C-A3DF-5D914B9D2284}" srcOrd="0" destOrd="0" presId="urn:microsoft.com/office/officeart/2005/8/layout/cycle6"/>
    <dgm:cxn modelId="{419378C9-D447-401B-A0A4-F1C9B781361A}" type="presOf" srcId="{2054CB65-AAF5-4343-91CE-8E891B29AFAE}" destId="{928CF68D-6484-41F2-9B56-73D83EFDF678}" srcOrd="0" destOrd="0" presId="urn:microsoft.com/office/officeart/2005/8/layout/cycle6"/>
    <dgm:cxn modelId="{39C62FE4-8A4D-4039-8385-830191856B3C}" type="presOf" srcId="{3C4BAF99-F9D5-47AA-8A77-8D1C5DB6597B}" destId="{86A5AF33-4967-45B4-807B-0565807C6446}" srcOrd="0" destOrd="0" presId="urn:microsoft.com/office/officeart/2005/8/layout/cycle6"/>
    <dgm:cxn modelId="{434623EB-4AA1-4BB7-B765-D829AAF2065F}" type="presOf" srcId="{6E6F5BC0-B665-4083-9B5D-77B89D4DD78E}" destId="{19DE9ECF-2AEC-4D49-9D82-EEF909943B0F}" srcOrd="0" destOrd="0" presId="urn:microsoft.com/office/officeart/2005/8/layout/cycle6"/>
    <dgm:cxn modelId="{B06AFFF0-B11C-4E7C-833F-7ECC710D028F}" type="presOf" srcId="{5F7A66E3-E246-4804-A07D-DA2DE7C02367}" destId="{58578611-5082-4AD7-A9F4-95E1FB6ED73F}" srcOrd="0" destOrd="0" presId="urn:microsoft.com/office/officeart/2005/8/layout/cycle6"/>
    <dgm:cxn modelId="{25F18EF1-FE80-4A2D-B24E-C0EB77BDD6FD}" type="presOf" srcId="{C2AB3541-08B1-4BFE-8861-8BB674E420B5}" destId="{51E0BFDE-DF34-4230-B60B-B53CAED90ED4}" srcOrd="0" destOrd="0" presId="urn:microsoft.com/office/officeart/2005/8/layout/cycle6"/>
    <dgm:cxn modelId="{32AD15F8-1AB1-49E7-A6A0-E6E54F61E9F3}" type="presOf" srcId="{9650E9D0-B242-49B2-9442-C4E6C7037121}" destId="{B05D40DF-191D-4EED-A495-C574F7233C5A}" srcOrd="0" destOrd="0" presId="urn:microsoft.com/office/officeart/2005/8/layout/cycle6"/>
    <dgm:cxn modelId="{547900FF-9A79-436E-8D5B-377BB4F339D4}" srcId="{5F7A66E3-E246-4804-A07D-DA2DE7C02367}" destId="{9650E9D0-B242-49B2-9442-C4E6C7037121}" srcOrd="2" destOrd="0" parTransId="{8AB7F492-0B72-40C8-9FDB-3085E0D64E51}" sibTransId="{2054CB65-AAF5-4343-91CE-8E891B29AFAE}"/>
    <dgm:cxn modelId="{9224BDED-46CA-4F97-A39A-B2AEC6F4D3B4}" type="presParOf" srcId="{58578611-5082-4AD7-A9F4-95E1FB6ED73F}" destId="{B6F3DC51-EAFB-4599-A861-BF1E0C2F147E}" srcOrd="0" destOrd="0" presId="urn:microsoft.com/office/officeart/2005/8/layout/cycle6"/>
    <dgm:cxn modelId="{443D8EA4-431F-408A-8AFE-31253BE3CE86}" type="presParOf" srcId="{58578611-5082-4AD7-A9F4-95E1FB6ED73F}" destId="{C2BD75DE-A3B1-4AD5-AFE1-0AD89BE94299}" srcOrd="1" destOrd="0" presId="urn:microsoft.com/office/officeart/2005/8/layout/cycle6"/>
    <dgm:cxn modelId="{A6650A05-94E8-4AC0-A239-46A08867EA39}" type="presParOf" srcId="{58578611-5082-4AD7-A9F4-95E1FB6ED73F}" destId="{2DE11068-A528-4A4B-B7A3-BAFB67EBB78F}" srcOrd="2" destOrd="0" presId="urn:microsoft.com/office/officeart/2005/8/layout/cycle6"/>
    <dgm:cxn modelId="{50884A99-63CA-4ABF-BAC2-9CB718DE8F5C}" type="presParOf" srcId="{58578611-5082-4AD7-A9F4-95E1FB6ED73F}" destId="{19DE9ECF-2AEC-4D49-9D82-EEF909943B0F}" srcOrd="3" destOrd="0" presId="urn:microsoft.com/office/officeart/2005/8/layout/cycle6"/>
    <dgm:cxn modelId="{C1BE70C4-756E-4DE2-BBF9-E47701E9A898}" type="presParOf" srcId="{58578611-5082-4AD7-A9F4-95E1FB6ED73F}" destId="{83838267-D4BC-4BB7-AC53-B6A37E8C5F4E}" srcOrd="4" destOrd="0" presId="urn:microsoft.com/office/officeart/2005/8/layout/cycle6"/>
    <dgm:cxn modelId="{6EB58F85-FF5E-4F92-821B-DC61C1BBCC2E}" type="presParOf" srcId="{58578611-5082-4AD7-A9F4-95E1FB6ED73F}" destId="{51E0BFDE-DF34-4230-B60B-B53CAED90ED4}" srcOrd="5" destOrd="0" presId="urn:microsoft.com/office/officeart/2005/8/layout/cycle6"/>
    <dgm:cxn modelId="{819DAAAB-DD1C-4A5F-B918-605CFC8FC060}" type="presParOf" srcId="{58578611-5082-4AD7-A9F4-95E1FB6ED73F}" destId="{B05D40DF-191D-4EED-A495-C574F7233C5A}" srcOrd="6" destOrd="0" presId="urn:microsoft.com/office/officeart/2005/8/layout/cycle6"/>
    <dgm:cxn modelId="{E023310F-20A5-4D00-B80E-1ED6FCEB95CF}" type="presParOf" srcId="{58578611-5082-4AD7-A9F4-95E1FB6ED73F}" destId="{9BFA7D1F-DF25-4AE9-B66A-EB8006472E0D}" srcOrd="7" destOrd="0" presId="urn:microsoft.com/office/officeart/2005/8/layout/cycle6"/>
    <dgm:cxn modelId="{21E4B361-1FD0-49B7-97B4-F7A353876F09}" type="presParOf" srcId="{58578611-5082-4AD7-A9F4-95E1FB6ED73F}" destId="{928CF68D-6484-41F2-9B56-73D83EFDF678}" srcOrd="8" destOrd="0" presId="urn:microsoft.com/office/officeart/2005/8/layout/cycle6"/>
    <dgm:cxn modelId="{E229D0E8-A78E-4FDF-B696-759354E64258}" type="presParOf" srcId="{58578611-5082-4AD7-A9F4-95E1FB6ED73F}" destId="{8A4EEC3C-7535-43D4-A8C1-6A5CC7597EB5}" srcOrd="9" destOrd="0" presId="urn:microsoft.com/office/officeart/2005/8/layout/cycle6"/>
    <dgm:cxn modelId="{87BC3443-5B62-4DA5-90C4-EA3E5347B699}" type="presParOf" srcId="{58578611-5082-4AD7-A9F4-95E1FB6ED73F}" destId="{0AC37FDB-ED2A-43B0-B611-300B5AE53C73}" srcOrd="10" destOrd="0" presId="urn:microsoft.com/office/officeart/2005/8/layout/cycle6"/>
    <dgm:cxn modelId="{132FD60E-0BA7-49CC-8B8D-74FDBD64343A}" type="presParOf" srcId="{58578611-5082-4AD7-A9F4-95E1FB6ED73F}" destId="{2D42C295-FCF3-4147-8F21-53334E2AFDE9}" srcOrd="11" destOrd="0" presId="urn:microsoft.com/office/officeart/2005/8/layout/cycle6"/>
    <dgm:cxn modelId="{43C65AE4-04C8-432A-A8CB-E1DF95CA5F2D}" type="presParOf" srcId="{58578611-5082-4AD7-A9F4-95E1FB6ED73F}" destId="{AAA31B84-A2A7-489C-A3DF-5D914B9D2284}" srcOrd="12" destOrd="0" presId="urn:microsoft.com/office/officeart/2005/8/layout/cycle6"/>
    <dgm:cxn modelId="{243C14FB-B35A-4515-A249-20939953A6A2}" type="presParOf" srcId="{58578611-5082-4AD7-A9F4-95E1FB6ED73F}" destId="{5167D527-0482-4C33-88F3-7A1F79066E15}" srcOrd="13" destOrd="0" presId="urn:microsoft.com/office/officeart/2005/8/layout/cycle6"/>
    <dgm:cxn modelId="{965BCD5B-7F81-4C30-B5E2-B50921D85383}" type="presParOf" srcId="{58578611-5082-4AD7-A9F4-95E1FB6ED73F}" destId="{86A5AF33-4967-45B4-807B-0565807C6446}"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F3DC51-EAFB-4599-A861-BF1E0C2F147E}">
      <dsp:nvSpPr>
        <dsp:cNvPr id="0" name=""/>
        <dsp:cNvSpPr/>
      </dsp:nvSpPr>
      <dsp:spPr>
        <a:xfrm>
          <a:off x="2768240" y="2281"/>
          <a:ext cx="1626319" cy="105710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err="1"/>
            <a:t>Impelemntasi</a:t>
          </a:r>
          <a:endParaRPr lang="en-US" sz="1900" kern="1200" dirty="0"/>
        </a:p>
      </dsp:txBody>
      <dsp:txXfrm>
        <a:off x="2819844" y="53885"/>
        <a:ext cx="1523111" cy="953899"/>
      </dsp:txXfrm>
    </dsp:sp>
    <dsp:sp modelId="{2DE11068-A528-4A4B-B7A3-BAFB67EBB78F}">
      <dsp:nvSpPr>
        <dsp:cNvPr id="0" name=""/>
        <dsp:cNvSpPr/>
      </dsp:nvSpPr>
      <dsp:spPr>
        <a:xfrm>
          <a:off x="1469037" y="530835"/>
          <a:ext cx="4224724" cy="4224724"/>
        </a:xfrm>
        <a:custGeom>
          <a:avLst/>
          <a:gdLst/>
          <a:ahLst/>
          <a:cxnLst/>
          <a:rect l="0" t="0" r="0" b="0"/>
          <a:pathLst>
            <a:path>
              <a:moveTo>
                <a:pt x="2936698" y="167486"/>
              </a:moveTo>
              <a:arcTo wR="2112362" hR="2112362" stAng="17578181" swAng="1961907"/>
            </a:path>
          </a:pathLst>
        </a:custGeom>
        <a:noFill/>
        <a:ln w="9525" cap="flat" cmpd="sng" algn="ctr">
          <a:solidFill>
            <a:scrgbClr r="0" g="0" b="0">
              <a:shade val="95000"/>
              <a:satMod val="105000"/>
            </a:scrgbClr>
          </a:solidFill>
          <a:prstDash val="solid"/>
          <a:headEnd type="none" w="med" len="med"/>
          <a:tailEnd type="triangle" w="med" len="med"/>
        </a:ln>
        <a:effectLst/>
      </dsp:spPr>
      <dsp:style>
        <a:lnRef idx="1">
          <a:scrgbClr r="0" g="0" b="0"/>
        </a:lnRef>
        <a:fillRef idx="0">
          <a:scrgbClr r="0" g="0" b="0"/>
        </a:fillRef>
        <a:effectRef idx="0">
          <a:scrgbClr r="0" g="0" b="0"/>
        </a:effectRef>
        <a:fontRef idx="minor"/>
      </dsp:style>
    </dsp:sp>
    <dsp:sp modelId="{19DE9ECF-2AEC-4D49-9D82-EEF909943B0F}">
      <dsp:nvSpPr>
        <dsp:cNvPr id="0" name=""/>
        <dsp:cNvSpPr/>
      </dsp:nvSpPr>
      <dsp:spPr>
        <a:xfrm>
          <a:off x="4777216" y="1461888"/>
          <a:ext cx="1626319" cy="105710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Monitoring</a:t>
          </a:r>
        </a:p>
      </dsp:txBody>
      <dsp:txXfrm>
        <a:off x="4828820" y="1513492"/>
        <a:ext cx="1523111" cy="953899"/>
      </dsp:txXfrm>
    </dsp:sp>
    <dsp:sp modelId="{51E0BFDE-DF34-4230-B60B-B53CAED90ED4}">
      <dsp:nvSpPr>
        <dsp:cNvPr id="0" name=""/>
        <dsp:cNvSpPr/>
      </dsp:nvSpPr>
      <dsp:spPr>
        <a:xfrm>
          <a:off x="1469037" y="530835"/>
          <a:ext cx="4224724" cy="4224724"/>
        </a:xfrm>
        <a:custGeom>
          <a:avLst/>
          <a:gdLst/>
          <a:ahLst/>
          <a:cxnLst/>
          <a:rect l="0" t="0" r="0" b="0"/>
          <a:pathLst>
            <a:path>
              <a:moveTo>
                <a:pt x="4221821" y="2001664"/>
              </a:moveTo>
              <a:arcTo wR="2112362" hR="2112362" stAng="21419763" swAng="2196586"/>
            </a:path>
          </a:pathLst>
        </a:custGeom>
        <a:noFill/>
        <a:ln w="9525" cap="flat" cmpd="sng" algn="ctr">
          <a:solidFill>
            <a:scrgbClr r="0" g="0" b="0">
              <a:shade val="95000"/>
              <a:satMod val="105000"/>
            </a:scrgbClr>
          </a:solidFill>
          <a:prstDash val="solid"/>
          <a:headEnd type="none" w="med" len="med"/>
          <a:tailEnd type="triangle" w="med" len="med"/>
        </a:ln>
        <a:effectLst/>
      </dsp:spPr>
      <dsp:style>
        <a:lnRef idx="1">
          <a:scrgbClr r="0" g="0" b="0"/>
        </a:lnRef>
        <a:fillRef idx="0">
          <a:scrgbClr r="0" g="0" b="0"/>
        </a:fillRef>
        <a:effectRef idx="0">
          <a:scrgbClr r="0" g="0" b="0"/>
        </a:effectRef>
        <a:fontRef idx="minor"/>
      </dsp:style>
    </dsp:sp>
    <dsp:sp modelId="{B05D40DF-191D-4EED-A495-C574F7233C5A}">
      <dsp:nvSpPr>
        <dsp:cNvPr id="0" name=""/>
        <dsp:cNvSpPr/>
      </dsp:nvSpPr>
      <dsp:spPr>
        <a:xfrm>
          <a:off x="4009855" y="3823580"/>
          <a:ext cx="1626319" cy="105710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Audit internal (</a:t>
          </a:r>
          <a:r>
            <a:rPr lang="en-US" sz="1900" kern="1200" dirty="0" err="1"/>
            <a:t>Yayasan</a:t>
          </a:r>
          <a:r>
            <a:rPr lang="en-US" sz="1900" kern="1200" dirty="0"/>
            <a:t>)</a:t>
          </a:r>
        </a:p>
      </dsp:txBody>
      <dsp:txXfrm>
        <a:off x="4061459" y="3875184"/>
        <a:ext cx="1523111" cy="953899"/>
      </dsp:txXfrm>
    </dsp:sp>
    <dsp:sp modelId="{928CF68D-6484-41F2-9B56-73D83EFDF678}">
      <dsp:nvSpPr>
        <dsp:cNvPr id="0" name=""/>
        <dsp:cNvSpPr/>
      </dsp:nvSpPr>
      <dsp:spPr>
        <a:xfrm>
          <a:off x="1469037" y="530835"/>
          <a:ext cx="4224724" cy="4224724"/>
        </a:xfrm>
        <a:custGeom>
          <a:avLst/>
          <a:gdLst/>
          <a:ahLst/>
          <a:cxnLst/>
          <a:rect l="0" t="0" r="0" b="0"/>
          <a:pathLst>
            <a:path>
              <a:moveTo>
                <a:pt x="2532423" y="4182536"/>
              </a:moveTo>
              <a:arcTo wR="2112362" hR="2112362" stAng="4711787" swAng="1376426"/>
            </a:path>
          </a:pathLst>
        </a:custGeom>
        <a:noFill/>
        <a:ln w="9525" cap="flat" cmpd="sng" algn="ctr">
          <a:solidFill>
            <a:scrgbClr r="0" g="0" b="0">
              <a:shade val="95000"/>
              <a:satMod val="105000"/>
            </a:scrgbClr>
          </a:solidFill>
          <a:prstDash val="solid"/>
          <a:headEnd type="none" w="med" len="med"/>
          <a:tailEnd type="triangle" w="med" len="med"/>
        </a:ln>
        <a:effectLst/>
      </dsp:spPr>
      <dsp:style>
        <a:lnRef idx="1">
          <a:scrgbClr r="0" g="0" b="0"/>
        </a:lnRef>
        <a:fillRef idx="0">
          <a:scrgbClr r="0" g="0" b="0"/>
        </a:fillRef>
        <a:effectRef idx="0">
          <a:scrgbClr r="0" g="0" b="0"/>
        </a:effectRef>
        <a:fontRef idx="minor"/>
      </dsp:style>
    </dsp:sp>
    <dsp:sp modelId="{8A4EEC3C-7535-43D4-A8C1-6A5CC7597EB5}">
      <dsp:nvSpPr>
        <dsp:cNvPr id="0" name=""/>
        <dsp:cNvSpPr/>
      </dsp:nvSpPr>
      <dsp:spPr>
        <a:xfrm>
          <a:off x="1526625" y="3823580"/>
          <a:ext cx="1626319" cy="105710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err="1"/>
            <a:t>Rapat</a:t>
          </a:r>
          <a:r>
            <a:rPr lang="en-US" sz="1900" kern="1200" dirty="0"/>
            <a:t> </a:t>
          </a:r>
          <a:r>
            <a:rPr lang="en-US" sz="1900" kern="1200" dirty="0" err="1"/>
            <a:t>laporan</a:t>
          </a:r>
          <a:r>
            <a:rPr lang="en-US" sz="1900" kern="1200" dirty="0"/>
            <a:t> </a:t>
          </a:r>
          <a:r>
            <a:rPr lang="en-US" sz="1900" kern="1200" dirty="0" err="1"/>
            <a:t>hasil</a:t>
          </a:r>
          <a:r>
            <a:rPr lang="en-US" sz="1900" kern="1200" dirty="0"/>
            <a:t> </a:t>
          </a:r>
          <a:r>
            <a:rPr lang="en-US" sz="1900" kern="1200" dirty="0" err="1"/>
            <a:t>pemeriksaan</a:t>
          </a:r>
          <a:endParaRPr lang="en-US" sz="1900" kern="1200" dirty="0"/>
        </a:p>
      </dsp:txBody>
      <dsp:txXfrm>
        <a:off x="1578229" y="3875184"/>
        <a:ext cx="1523111" cy="953899"/>
      </dsp:txXfrm>
    </dsp:sp>
    <dsp:sp modelId="{2D42C295-FCF3-4147-8F21-53334E2AFDE9}">
      <dsp:nvSpPr>
        <dsp:cNvPr id="0" name=""/>
        <dsp:cNvSpPr/>
      </dsp:nvSpPr>
      <dsp:spPr>
        <a:xfrm>
          <a:off x="1469037" y="530835"/>
          <a:ext cx="4224724" cy="4224724"/>
        </a:xfrm>
        <a:custGeom>
          <a:avLst/>
          <a:gdLst/>
          <a:ahLst/>
          <a:cxnLst/>
          <a:rect l="0" t="0" r="0" b="0"/>
          <a:pathLst>
            <a:path>
              <a:moveTo>
                <a:pt x="353049" y="3281504"/>
              </a:moveTo>
              <a:arcTo wR="2112362" hR="2112362" stAng="8783650" swAng="2196586"/>
            </a:path>
          </a:pathLst>
        </a:custGeom>
        <a:noFill/>
        <a:ln w="9525" cap="flat" cmpd="sng" algn="ctr">
          <a:solidFill>
            <a:scrgbClr r="0" g="0" b="0">
              <a:shade val="95000"/>
              <a:satMod val="105000"/>
            </a:scrgbClr>
          </a:solidFill>
          <a:prstDash val="solid"/>
          <a:headEnd type="none" w="med" len="med"/>
          <a:tailEnd type="triangle" w="med" len="med"/>
        </a:ln>
        <a:effectLst/>
      </dsp:spPr>
      <dsp:style>
        <a:lnRef idx="1">
          <a:scrgbClr r="0" g="0" b="0"/>
        </a:lnRef>
        <a:fillRef idx="0">
          <a:scrgbClr r="0" g="0" b="0"/>
        </a:fillRef>
        <a:effectRef idx="0">
          <a:scrgbClr r="0" g="0" b="0"/>
        </a:effectRef>
        <a:fontRef idx="minor"/>
      </dsp:style>
    </dsp:sp>
    <dsp:sp modelId="{AAA31B84-A2A7-489C-A3DF-5D914B9D2284}">
      <dsp:nvSpPr>
        <dsp:cNvPr id="0" name=""/>
        <dsp:cNvSpPr/>
      </dsp:nvSpPr>
      <dsp:spPr>
        <a:xfrm>
          <a:off x="759264" y="1461888"/>
          <a:ext cx="1626319" cy="105710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err="1"/>
            <a:t>Evaluasi</a:t>
          </a:r>
          <a:r>
            <a:rPr lang="en-US" sz="1900" kern="1200" dirty="0"/>
            <a:t> </a:t>
          </a:r>
          <a:r>
            <a:rPr lang="en-US" sz="1900" kern="1200" dirty="0" err="1"/>
            <a:t>dan</a:t>
          </a:r>
          <a:r>
            <a:rPr lang="en-US" sz="1900" kern="1200" dirty="0"/>
            <a:t> </a:t>
          </a:r>
          <a:r>
            <a:rPr lang="en-US" sz="1900" kern="1200" dirty="0" err="1"/>
            <a:t>tindak</a:t>
          </a:r>
          <a:r>
            <a:rPr lang="en-US" sz="1900" kern="1200" dirty="0"/>
            <a:t> </a:t>
          </a:r>
          <a:r>
            <a:rPr lang="en-US" sz="1900" kern="1200" dirty="0" err="1"/>
            <a:t>lanjut</a:t>
          </a:r>
          <a:endParaRPr lang="en-US" sz="1900" kern="1200" dirty="0"/>
        </a:p>
      </dsp:txBody>
      <dsp:txXfrm>
        <a:off x="810868" y="1513492"/>
        <a:ext cx="1523111" cy="953899"/>
      </dsp:txXfrm>
    </dsp:sp>
    <dsp:sp modelId="{86A5AF33-4967-45B4-807B-0565807C6446}">
      <dsp:nvSpPr>
        <dsp:cNvPr id="0" name=""/>
        <dsp:cNvSpPr/>
      </dsp:nvSpPr>
      <dsp:spPr>
        <a:xfrm>
          <a:off x="1469037" y="530835"/>
          <a:ext cx="4224724" cy="4224724"/>
        </a:xfrm>
        <a:custGeom>
          <a:avLst/>
          <a:gdLst/>
          <a:ahLst/>
          <a:cxnLst/>
          <a:rect l="0" t="0" r="0" b="0"/>
          <a:pathLst>
            <a:path>
              <a:moveTo>
                <a:pt x="368005" y="921020"/>
              </a:moveTo>
              <a:arcTo wR="2112362" hR="2112362" stAng="12859912" swAng="1961907"/>
            </a:path>
          </a:pathLst>
        </a:custGeom>
        <a:noFill/>
        <a:ln w="9525" cap="flat" cmpd="sng" algn="ctr">
          <a:solidFill>
            <a:scrgbClr r="0" g="0" b="0">
              <a:shade val="95000"/>
              <a:satMod val="105000"/>
            </a:scrgbClr>
          </a:solidFill>
          <a:prstDash val="solid"/>
          <a:headEnd type="none" w="med" len="med"/>
          <a:tailEnd type="triangle" w="med" len="me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B7FA71F7-8F1C-43B3-B37E-FD86E278E66C}" type="datetimeFigureOut">
              <a:rPr lang="id-ID" smtClean="0"/>
              <a:pPr/>
              <a:t>14/08/2017</a:t>
            </a:fld>
            <a:endParaRPr lang="id-ID"/>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BB13A10F-DD32-4BC3-A3A1-5F04D5C2AD10}" type="slidenum">
              <a:rPr lang="id-ID" smtClean="0"/>
              <a:pPr/>
              <a:t>‹#›</a:t>
            </a:fld>
            <a:endParaRPr lang="id-ID"/>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4DC4D39-074C-42DD-A250-CE7BE05C200E}" type="datetimeFigureOut">
              <a:rPr lang="en-US" smtClean="0"/>
              <a:pPr/>
              <a:t>8/14/2017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DC4D39-074C-42DD-A250-CE7BE05C200E}" type="datetimeFigureOut">
              <a:rPr lang="en-US" smtClean="0"/>
              <a:pPr/>
              <a:t>8/14/2017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DC4D39-074C-42DD-A250-CE7BE05C200E}" type="datetimeFigureOut">
              <a:rPr lang="en-US" smtClean="0"/>
              <a:pPr/>
              <a:t>8/14/2017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DC4D39-074C-42DD-A250-CE7BE05C200E}" type="datetimeFigureOut">
              <a:rPr lang="en-US" smtClean="0"/>
              <a:pPr/>
              <a:t>8/14/2017</a:t>
            </a:fld>
            <a:endParaRPr lang="en-US"/>
          </a:p>
        </p:txBody>
      </p:sp>
      <p:sp>
        <p:nvSpPr>
          <p:cNvPr id="5" name="Footer Placeholder 4"/>
          <p:cNvSpPr>
            <a:spLocks noGrp="1"/>
          </p:cNvSpPr>
          <p:nvPr>
            <p:ph type="ftr" sz="quarter" idx="11"/>
          </p:nvPr>
        </p:nvSpPr>
        <p:spPr>
          <a:xfrm>
            <a:off x="2396319" y="329308"/>
            <a:ext cx="3086292" cy="309201"/>
          </a:xfrm>
        </p:spPr>
        <p:txBody>
          <a:bodyPr/>
          <a:lstStyle/>
          <a:p>
            <a:endParaRPr lang="en-US"/>
          </a:p>
        </p:txBody>
      </p:sp>
      <p:sp>
        <p:nvSpPr>
          <p:cNvPr id="6" name="Slide Number Placeholder 5"/>
          <p:cNvSpPr>
            <a:spLocks noGrp="1"/>
          </p:cNvSpPr>
          <p:nvPr>
            <p:ph type="sldNum" sz="quarter" idx="12"/>
          </p:nvPr>
        </p:nvSpPr>
        <p:spPr>
          <a:xfrm>
            <a:off x="1434703" y="798973"/>
            <a:ext cx="802005" cy="503578"/>
          </a:xfrm>
        </p:spPr>
        <p:txBody>
          <a:bodyPr/>
          <a:lstStyle/>
          <a:p>
            <a:fld id="{0AD13EC7-88C5-4D3E-A5CE-CA4AF2A7EA7C}" type="slidenum">
              <a:rPr lang="en-US" smtClean="0"/>
              <a:pPr/>
              <a:t>‹#›</a:t>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424405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DC4D39-074C-42DD-A250-CE7BE05C200E}" type="datetimeFigureOut">
              <a:rPr lang="en-US" smtClean="0"/>
              <a:pPr/>
              <a:t>8/14/2017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723728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4DC4D39-074C-42DD-A250-CE7BE05C200E}" type="datetimeFigureOut">
              <a:rPr lang="en-US" smtClean="0"/>
              <a:pPr/>
              <a:t>8/14/2017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887418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DC4D39-074C-42DD-A250-CE7BE05C200E}" type="datetimeFigureOut">
              <a:rPr lang="en-US" smtClean="0"/>
              <a:pPr/>
              <a:t>8/14/2017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3707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DC4D39-074C-42DD-A250-CE7BE05C200E}" type="datetimeFigureOut">
              <a:rPr lang="en-US" smtClean="0"/>
              <a:pPr/>
              <a:t>8/14/2017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34268464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DC4D39-074C-42DD-A250-CE7BE05C200E}" type="datetimeFigureOut">
              <a:rPr lang="en-US" smtClean="0"/>
              <a:pPr/>
              <a:t>8/14/2017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18860692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DC4D39-074C-42DD-A250-CE7BE05C200E}" type="datetimeFigureOut">
              <a:rPr lang="en-US" smtClean="0"/>
              <a:pPr/>
              <a:t>8/14/2017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9126145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8/14/2017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77928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DC4D39-074C-42DD-A250-CE7BE05C200E}" type="datetimeFigureOut">
              <a:rPr lang="en-US" smtClean="0"/>
              <a:pPr/>
              <a:t>8/14/2017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84DC4D39-074C-42DD-A250-CE7BE05C200E}" type="datetimeFigureOut">
              <a:rPr lang="en-US" smtClean="0"/>
              <a:pPr/>
              <a:t>8/14/2017</a:t>
            </a:fld>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132215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DC4D39-074C-42DD-A250-CE7BE05C200E}" type="datetimeFigureOut">
              <a:rPr lang="en-US" smtClean="0"/>
              <a:pPr/>
              <a:t>8/14/2017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27055838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DC4D39-074C-42DD-A250-CE7BE05C200E}" type="datetimeFigureOut">
              <a:rPr lang="en-US" smtClean="0"/>
              <a:pPr/>
              <a:t>8/14/2017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29318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DC4D39-074C-42DD-A250-CE7BE05C200E}" type="datetimeFigureOut">
              <a:rPr lang="en-US" smtClean="0"/>
              <a:pPr/>
              <a:t>8/14/2017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DC4D39-074C-42DD-A250-CE7BE05C200E}" type="datetimeFigureOut">
              <a:rPr lang="en-US" smtClean="0"/>
              <a:pPr/>
              <a:t>8/14/2017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DC4D39-074C-42DD-A250-CE7BE05C200E}" type="datetimeFigureOut">
              <a:rPr lang="en-US" smtClean="0"/>
              <a:pPr/>
              <a:t>8/14/2017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DC4D39-074C-42DD-A250-CE7BE05C200E}" type="datetimeFigureOut">
              <a:rPr lang="en-US" smtClean="0"/>
              <a:pPr/>
              <a:t>8/14/2017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DC4D39-074C-42DD-A250-CE7BE05C200E}" type="datetimeFigureOut">
              <a:rPr lang="en-US" smtClean="0"/>
              <a:pPr/>
              <a:t>8/14/2017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8/14/2017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8/14/2017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DC4D39-074C-42DD-A250-CE7BE05C200E}" type="datetimeFigureOut">
              <a:rPr lang="en-US" smtClean="0"/>
              <a:pPr/>
              <a:t>8/14/2017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D13EC7-88C5-4D3E-A5CE-CA4AF2A7EA7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4DC4D39-074C-42DD-A250-CE7BE05C200E}" type="datetimeFigureOut">
              <a:rPr lang="en-US" smtClean="0"/>
              <a:pPr/>
              <a:t>8/14/2017</a:t>
            </a:fld>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0AD13EC7-88C5-4D3E-A5CE-CA4AF2A7EA7C}" type="slidenum">
              <a:rPr lang="en-US" smtClean="0"/>
              <a:pPr/>
              <a:t>‹#›</a:t>
            </a:fld>
            <a:endParaRPr lang="en-US"/>
          </a:p>
        </p:txBody>
      </p:sp>
    </p:spTree>
    <p:extLst>
      <p:ext uri="{BB962C8B-B14F-4D97-AF65-F5344CB8AC3E}">
        <p14:creationId xmlns:p14="http://schemas.microsoft.com/office/powerpoint/2010/main" val="3849246552"/>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70"/>
          <p:cNvGrpSpPr>
            <a:grpSpLocks/>
          </p:cNvGrpSpPr>
          <p:nvPr/>
        </p:nvGrpSpPr>
        <p:grpSpPr bwMode="auto">
          <a:xfrm>
            <a:off x="3962400" y="3196961"/>
            <a:ext cx="1219199" cy="1295400"/>
            <a:chOff x="3379" y="1026"/>
            <a:chExt cx="709" cy="660"/>
          </a:xfrm>
        </p:grpSpPr>
        <p:grpSp>
          <p:nvGrpSpPr>
            <p:cNvPr id="3" name="Group 264"/>
            <p:cNvGrpSpPr>
              <a:grpSpLocks/>
            </p:cNvGrpSpPr>
            <p:nvPr/>
          </p:nvGrpSpPr>
          <p:grpSpPr bwMode="auto">
            <a:xfrm>
              <a:off x="3379" y="1026"/>
              <a:ext cx="709" cy="455"/>
              <a:chOff x="3243" y="845"/>
              <a:chExt cx="709" cy="455"/>
            </a:xfrm>
          </p:grpSpPr>
          <p:grpSp>
            <p:nvGrpSpPr>
              <p:cNvPr id="4" name="Group 205"/>
              <p:cNvGrpSpPr>
                <a:grpSpLocks/>
              </p:cNvGrpSpPr>
              <p:nvPr/>
            </p:nvGrpSpPr>
            <p:grpSpPr bwMode="auto">
              <a:xfrm>
                <a:off x="3243" y="890"/>
                <a:ext cx="709" cy="410"/>
                <a:chOff x="885" y="698"/>
                <a:chExt cx="3990" cy="2376"/>
              </a:xfrm>
            </p:grpSpPr>
            <p:sp>
              <p:nvSpPr>
                <p:cNvPr id="55" name="Freeform 206"/>
                <p:cNvSpPr>
                  <a:spLocks/>
                </p:cNvSpPr>
                <p:nvPr/>
              </p:nvSpPr>
              <p:spPr bwMode="auto">
                <a:xfrm>
                  <a:off x="885" y="698"/>
                  <a:ext cx="3990" cy="2260"/>
                </a:xfrm>
                <a:custGeom>
                  <a:avLst/>
                  <a:gdLst/>
                  <a:ahLst/>
                  <a:cxnLst>
                    <a:cxn ang="0">
                      <a:pos x="1178" y="2379"/>
                    </a:cxn>
                    <a:cxn ang="0">
                      <a:pos x="1336" y="2347"/>
                    </a:cxn>
                    <a:cxn ang="0">
                      <a:pos x="1484" y="2292"/>
                    </a:cxn>
                    <a:cxn ang="0">
                      <a:pos x="1622" y="2213"/>
                    </a:cxn>
                    <a:cxn ang="0">
                      <a:pos x="1747" y="2113"/>
                    </a:cxn>
                    <a:cxn ang="0">
                      <a:pos x="1859" y="1994"/>
                    </a:cxn>
                    <a:cxn ang="0">
                      <a:pos x="1953" y="1860"/>
                    </a:cxn>
                    <a:cxn ang="0">
                      <a:pos x="2030" y="1710"/>
                    </a:cxn>
                    <a:cxn ang="0">
                      <a:pos x="2088" y="1548"/>
                    </a:cxn>
                    <a:cxn ang="0">
                      <a:pos x="2124" y="1376"/>
                    </a:cxn>
                    <a:cxn ang="0">
                      <a:pos x="2136" y="1194"/>
                    </a:cxn>
                    <a:cxn ang="0">
                      <a:pos x="2124" y="1012"/>
                    </a:cxn>
                    <a:cxn ang="0">
                      <a:pos x="2088" y="838"/>
                    </a:cxn>
                    <a:cxn ang="0">
                      <a:pos x="2030" y="676"/>
                    </a:cxn>
                    <a:cxn ang="0">
                      <a:pos x="1953" y="526"/>
                    </a:cxn>
                    <a:cxn ang="0">
                      <a:pos x="1859" y="391"/>
                    </a:cxn>
                    <a:cxn ang="0">
                      <a:pos x="1747" y="273"/>
                    </a:cxn>
                    <a:cxn ang="0">
                      <a:pos x="1622" y="173"/>
                    </a:cxn>
                    <a:cxn ang="0">
                      <a:pos x="1484" y="93"/>
                    </a:cxn>
                    <a:cxn ang="0">
                      <a:pos x="1336" y="38"/>
                    </a:cxn>
                    <a:cxn ang="0">
                      <a:pos x="1178" y="6"/>
                    </a:cxn>
                    <a:cxn ang="0">
                      <a:pos x="1014" y="1"/>
                    </a:cxn>
                    <a:cxn ang="0">
                      <a:pos x="853" y="25"/>
                    </a:cxn>
                    <a:cxn ang="0">
                      <a:pos x="701" y="73"/>
                    </a:cxn>
                    <a:cxn ang="0">
                      <a:pos x="559" y="144"/>
                    </a:cxn>
                    <a:cxn ang="0">
                      <a:pos x="429" y="237"/>
                    </a:cxn>
                    <a:cxn ang="0">
                      <a:pos x="314" y="349"/>
                    </a:cxn>
                    <a:cxn ang="0">
                      <a:pos x="212" y="479"/>
                    </a:cxn>
                    <a:cxn ang="0">
                      <a:pos x="129" y="625"/>
                    </a:cxn>
                    <a:cxn ang="0">
                      <a:pos x="65" y="783"/>
                    </a:cxn>
                    <a:cxn ang="0">
                      <a:pos x="22" y="953"/>
                    </a:cxn>
                    <a:cxn ang="0">
                      <a:pos x="1" y="1132"/>
                    </a:cxn>
                    <a:cxn ang="0">
                      <a:pos x="6" y="1315"/>
                    </a:cxn>
                    <a:cxn ang="0">
                      <a:pos x="34" y="1491"/>
                    </a:cxn>
                    <a:cxn ang="0">
                      <a:pos x="84" y="1657"/>
                    </a:cxn>
                    <a:cxn ang="0">
                      <a:pos x="155" y="1811"/>
                    </a:cxn>
                    <a:cxn ang="0">
                      <a:pos x="244" y="1951"/>
                    </a:cxn>
                    <a:cxn ang="0">
                      <a:pos x="350" y="2075"/>
                    </a:cxn>
                    <a:cxn ang="0">
                      <a:pos x="471" y="2181"/>
                    </a:cxn>
                    <a:cxn ang="0">
                      <a:pos x="606" y="2267"/>
                    </a:cxn>
                    <a:cxn ang="0">
                      <a:pos x="751" y="2331"/>
                    </a:cxn>
                    <a:cxn ang="0">
                      <a:pos x="906" y="2371"/>
                    </a:cxn>
                    <a:cxn ang="0">
                      <a:pos x="1069" y="2385"/>
                    </a:cxn>
                  </a:cxnLst>
                  <a:rect l="0" t="0" r="r" b="b"/>
                  <a:pathLst>
                    <a:path w="2136" h="2385">
                      <a:moveTo>
                        <a:pt x="1069" y="2385"/>
                      </a:moveTo>
                      <a:lnTo>
                        <a:pt x="1124" y="2384"/>
                      </a:lnTo>
                      <a:lnTo>
                        <a:pt x="1178" y="2379"/>
                      </a:lnTo>
                      <a:lnTo>
                        <a:pt x="1232" y="2371"/>
                      </a:lnTo>
                      <a:lnTo>
                        <a:pt x="1284" y="2360"/>
                      </a:lnTo>
                      <a:lnTo>
                        <a:pt x="1336" y="2347"/>
                      </a:lnTo>
                      <a:lnTo>
                        <a:pt x="1386" y="2331"/>
                      </a:lnTo>
                      <a:lnTo>
                        <a:pt x="1436" y="2312"/>
                      </a:lnTo>
                      <a:lnTo>
                        <a:pt x="1484" y="2292"/>
                      </a:lnTo>
                      <a:lnTo>
                        <a:pt x="1532" y="2267"/>
                      </a:lnTo>
                      <a:lnTo>
                        <a:pt x="1578" y="2241"/>
                      </a:lnTo>
                      <a:lnTo>
                        <a:pt x="1622" y="2213"/>
                      </a:lnTo>
                      <a:lnTo>
                        <a:pt x="1666" y="2181"/>
                      </a:lnTo>
                      <a:lnTo>
                        <a:pt x="1708" y="2148"/>
                      </a:lnTo>
                      <a:lnTo>
                        <a:pt x="1747" y="2113"/>
                      </a:lnTo>
                      <a:lnTo>
                        <a:pt x="1786" y="2075"/>
                      </a:lnTo>
                      <a:lnTo>
                        <a:pt x="1823" y="2036"/>
                      </a:lnTo>
                      <a:lnTo>
                        <a:pt x="1859" y="1994"/>
                      </a:lnTo>
                      <a:lnTo>
                        <a:pt x="1893" y="1951"/>
                      </a:lnTo>
                      <a:lnTo>
                        <a:pt x="1924" y="1907"/>
                      </a:lnTo>
                      <a:lnTo>
                        <a:pt x="1953" y="1860"/>
                      </a:lnTo>
                      <a:lnTo>
                        <a:pt x="1982" y="1811"/>
                      </a:lnTo>
                      <a:lnTo>
                        <a:pt x="2007" y="1762"/>
                      </a:lnTo>
                      <a:lnTo>
                        <a:pt x="2030" y="1710"/>
                      </a:lnTo>
                      <a:lnTo>
                        <a:pt x="2052" y="1657"/>
                      </a:lnTo>
                      <a:lnTo>
                        <a:pt x="2071" y="1603"/>
                      </a:lnTo>
                      <a:lnTo>
                        <a:pt x="2088" y="1548"/>
                      </a:lnTo>
                      <a:lnTo>
                        <a:pt x="2102" y="1491"/>
                      </a:lnTo>
                      <a:lnTo>
                        <a:pt x="2114" y="1433"/>
                      </a:lnTo>
                      <a:lnTo>
                        <a:pt x="2124" y="1376"/>
                      </a:lnTo>
                      <a:lnTo>
                        <a:pt x="2130" y="1315"/>
                      </a:lnTo>
                      <a:lnTo>
                        <a:pt x="2135" y="1255"/>
                      </a:lnTo>
                      <a:lnTo>
                        <a:pt x="2136" y="1194"/>
                      </a:lnTo>
                      <a:lnTo>
                        <a:pt x="2135" y="1132"/>
                      </a:lnTo>
                      <a:lnTo>
                        <a:pt x="2130" y="1072"/>
                      </a:lnTo>
                      <a:lnTo>
                        <a:pt x="2124" y="1012"/>
                      </a:lnTo>
                      <a:lnTo>
                        <a:pt x="2114" y="953"/>
                      </a:lnTo>
                      <a:lnTo>
                        <a:pt x="2102" y="895"/>
                      </a:lnTo>
                      <a:lnTo>
                        <a:pt x="2088" y="838"/>
                      </a:lnTo>
                      <a:lnTo>
                        <a:pt x="2071" y="783"/>
                      </a:lnTo>
                      <a:lnTo>
                        <a:pt x="2052" y="729"/>
                      </a:lnTo>
                      <a:lnTo>
                        <a:pt x="2030" y="676"/>
                      </a:lnTo>
                      <a:lnTo>
                        <a:pt x="2007" y="625"/>
                      </a:lnTo>
                      <a:lnTo>
                        <a:pt x="1982" y="575"/>
                      </a:lnTo>
                      <a:lnTo>
                        <a:pt x="1953" y="526"/>
                      </a:lnTo>
                      <a:lnTo>
                        <a:pt x="1924" y="479"/>
                      </a:lnTo>
                      <a:lnTo>
                        <a:pt x="1893" y="434"/>
                      </a:lnTo>
                      <a:lnTo>
                        <a:pt x="1859" y="391"/>
                      </a:lnTo>
                      <a:lnTo>
                        <a:pt x="1823" y="349"/>
                      </a:lnTo>
                      <a:lnTo>
                        <a:pt x="1786" y="310"/>
                      </a:lnTo>
                      <a:lnTo>
                        <a:pt x="1747" y="273"/>
                      </a:lnTo>
                      <a:lnTo>
                        <a:pt x="1708" y="237"/>
                      </a:lnTo>
                      <a:lnTo>
                        <a:pt x="1666" y="204"/>
                      </a:lnTo>
                      <a:lnTo>
                        <a:pt x="1622" y="173"/>
                      </a:lnTo>
                      <a:lnTo>
                        <a:pt x="1578" y="144"/>
                      </a:lnTo>
                      <a:lnTo>
                        <a:pt x="1532" y="118"/>
                      </a:lnTo>
                      <a:lnTo>
                        <a:pt x="1484" y="93"/>
                      </a:lnTo>
                      <a:lnTo>
                        <a:pt x="1436" y="73"/>
                      </a:lnTo>
                      <a:lnTo>
                        <a:pt x="1386" y="54"/>
                      </a:lnTo>
                      <a:lnTo>
                        <a:pt x="1336" y="38"/>
                      </a:lnTo>
                      <a:lnTo>
                        <a:pt x="1284" y="25"/>
                      </a:lnTo>
                      <a:lnTo>
                        <a:pt x="1232" y="14"/>
                      </a:lnTo>
                      <a:lnTo>
                        <a:pt x="1178" y="6"/>
                      </a:lnTo>
                      <a:lnTo>
                        <a:pt x="1124" y="1"/>
                      </a:lnTo>
                      <a:lnTo>
                        <a:pt x="1069" y="0"/>
                      </a:lnTo>
                      <a:lnTo>
                        <a:pt x="1014" y="1"/>
                      </a:lnTo>
                      <a:lnTo>
                        <a:pt x="960" y="6"/>
                      </a:lnTo>
                      <a:lnTo>
                        <a:pt x="906" y="14"/>
                      </a:lnTo>
                      <a:lnTo>
                        <a:pt x="853" y="25"/>
                      </a:lnTo>
                      <a:lnTo>
                        <a:pt x="802" y="38"/>
                      </a:lnTo>
                      <a:lnTo>
                        <a:pt x="751" y="54"/>
                      </a:lnTo>
                      <a:lnTo>
                        <a:pt x="701" y="73"/>
                      </a:lnTo>
                      <a:lnTo>
                        <a:pt x="653" y="93"/>
                      </a:lnTo>
                      <a:lnTo>
                        <a:pt x="606" y="118"/>
                      </a:lnTo>
                      <a:lnTo>
                        <a:pt x="559" y="144"/>
                      </a:lnTo>
                      <a:lnTo>
                        <a:pt x="515" y="173"/>
                      </a:lnTo>
                      <a:lnTo>
                        <a:pt x="471" y="204"/>
                      </a:lnTo>
                      <a:lnTo>
                        <a:pt x="429" y="237"/>
                      </a:lnTo>
                      <a:lnTo>
                        <a:pt x="389" y="273"/>
                      </a:lnTo>
                      <a:lnTo>
                        <a:pt x="350" y="310"/>
                      </a:lnTo>
                      <a:lnTo>
                        <a:pt x="314" y="349"/>
                      </a:lnTo>
                      <a:lnTo>
                        <a:pt x="277" y="391"/>
                      </a:lnTo>
                      <a:lnTo>
                        <a:pt x="244" y="434"/>
                      </a:lnTo>
                      <a:lnTo>
                        <a:pt x="212" y="479"/>
                      </a:lnTo>
                      <a:lnTo>
                        <a:pt x="183" y="526"/>
                      </a:lnTo>
                      <a:lnTo>
                        <a:pt x="155" y="575"/>
                      </a:lnTo>
                      <a:lnTo>
                        <a:pt x="129" y="625"/>
                      </a:lnTo>
                      <a:lnTo>
                        <a:pt x="106" y="676"/>
                      </a:lnTo>
                      <a:lnTo>
                        <a:pt x="84" y="729"/>
                      </a:lnTo>
                      <a:lnTo>
                        <a:pt x="65" y="783"/>
                      </a:lnTo>
                      <a:lnTo>
                        <a:pt x="48" y="838"/>
                      </a:lnTo>
                      <a:lnTo>
                        <a:pt x="34" y="895"/>
                      </a:lnTo>
                      <a:lnTo>
                        <a:pt x="22" y="953"/>
                      </a:lnTo>
                      <a:lnTo>
                        <a:pt x="12" y="1012"/>
                      </a:lnTo>
                      <a:lnTo>
                        <a:pt x="6" y="1072"/>
                      </a:lnTo>
                      <a:lnTo>
                        <a:pt x="1" y="1132"/>
                      </a:lnTo>
                      <a:lnTo>
                        <a:pt x="0" y="1194"/>
                      </a:lnTo>
                      <a:lnTo>
                        <a:pt x="1" y="1255"/>
                      </a:lnTo>
                      <a:lnTo>
                        <a:pt x="6" y="1315"/>
                      </a:lnTo>
                      <a:lnTo>
                        <a:pt x="12" y="1376"/>
                      </a:lnTo>
                      <a:lnTo>
                        <a:pt x="22" y="1433"/>
                      </a:lnTo>
                      <a:lnTo>
                        <a:pt x="34" y="1491"/>
                      </a:lnTo>
                      <a:lnTo>
                        <a:pt x="48" y="1548"/>
                      </a:lnTo>
                      <a:lnTo>
                        <a:pt x="65" y="1603"/>
                      </a:lnTo>
                      <a:lnTo>
                        <a:pt x="84" y="1657"/>
                      </a:lnTo>
                      <a:lnTo>
                        <a:pt x="106" y="1710"/>
                      </a:lnTo>
                      <a:lnTo>
                        <a:pt x="129" y="1762"/>
                      </a:lnTo>
                      <a:lnTo>
                        <a:pt x="155" y="1811"/>
                      </a:lnTo>
                      <a:lnTo>
                        <a:pt x="183" y="1860"/>
                      </a:lnTo>
                      <a:lnTo>
                        <a:pt x="212" y="1907"/>
                      </a:lnTo>
                      <a:lnTo>
                        <a:pt x="244" y="1951"/>
                      </a:lnTo>
                      <a:lnTo>
                        <a:pt x="277" y="1994"/>
                      </a:lnTo>
                      <a:lnTo>
                        <a:pt x="314" y="2036"/>
                      </a:lnTo>
                      <a:lnTo>
                        <a:pt x="350" y="2075"/>
                      </a:lnTo>
                      <a:lnTo>
                        <a:pt x="389" y="2113"/>
                      </a:lnTo>
                      <a:lnTo>
                        <a:pt x="429" y="2148"/>
                      </a:lnTo>
                      <a:lnTo>
                        <a:pt x="471" y="2181"/>
                      </a:lnTo>
                      <a:lnTo>
                        <a:pt x="515" y="2213"/>
                      </a:lnTo>
                      <a:lnTo>
                        <a:pt x="559" y="2241"/>
                      </a:lnTo>
                      <a:lnTo>
                        <a:pt x="606" y="2267"/>
                      </a:lnTo>
                      <a:lnTo>
                        <a:pt x="653" y="2292"/>
                      </a:lnTo>
                      <a:lnTo>
                        <a:pt x="701" y="2312"/>
                      </a:lnTo>
                      <a:lnTo>
                        <a:pt x="751" y="2331"/>
                      </a:lnTo>
                      <a:lnTo>
                        <a:pt x="802" y="2347"/>
                      </a:lnTo>
                      <a:lnTo>
                        <a:pt x="853" y="2360"/>
                      </a:lnTo>
                      <a:lnTo>
                        <a:pt x="906" y="2371"/>
                      </a:lnTo>
                      <a:lnTo>
                        <a:pt x="960" y="2379"/>
                      </a:lnTo>
                      <a:lnTo>
                        <a:pt x="1014" y="2384"/>
                      </a:lnTo>
                      <a:lnTo>
                        <a:pt x="1069" y="2385"/>
                      </a:lnTo>
                      <a:close/>
                    </a:path>
                  </a:pathLst>
                </a:custGeom>
                <a:solidFill>
                  <a:schemeClr val="accent2"/>
                </a:solidFill>
                <a:ln w="9525">
                  <a:solidFill>
                    <a:schemeClr val="accent2"/>
                  </a:solidFill>
                  <a:round/>
                  <a:headEnd/>
                  <a:tailEnd/>
                </a:ln>
              </p:spPr>
              <p:txBody>
                <a:bodyPr/>
                <a:lstStyle/>
                <a:p>
                  <a:endParaRPr lang="id-ID"/>
                </a:p>
              </p:txBody>
            </p:sp>
            <p:sp>
              <p:nvSpPr>
                <p:cNvPr id="56" name="Freeform 207"/>
                <p:cNvSpPr>
                  <a:spLocks/>
                </p:cNvSpPr>
                <p:nvPr/>
              </p:nvSpPr>
              <p:spPr bwMode="auto">
                <a:xfrm>
                  <a:off x="1004" y="830"/>
                  <a:ext cx="3755" cy="1979"/>
                </a:xfrm>
                <a:custGeom>
                  <a:avLst/>
                  <a:gdLst/>
                  <a:ahLst/>
                  <a:cxnLst>
                    <a:cxn ang="0">
                      <a:pos x="1178" y="2379"/>
                    </a:cxn>
                    <a:cxn ang="0">
                      <a:pos x="1336" y="2347"/>
                    </a:cxn>
                    <a:cxn ang="0">
                      <a:pos x="1484" y="2292"/>
                    </a:cxn>
                    <a:cxn ang="0">
                      <a:pos x="1622" y="2213"/>
                    </a:cxn>
                    <a:cxn ang="0">
                      <a:pos x="1747" y="2113"/>
                    </a:cxn>
                    <a:cxn ang="0">
                      <a:pos x="1859" y="1994"/>
                    </a:cxn>
                    <a:cxn ang="0">
                      <a:pos x="1953" y="1860"/>
                    </a:cxn>
                    <a:cxn ang="0">
                      <a:pos x="2030" y="1710"/>
                    </a:cxn>
                    <a:cxn ang="0">
                      <a:pos x="2088" y="1548"/>
                    </a:cxn>
                    <a:cxn ang="0">
                      <a:pos x="2124" y="1376"/>
                    </a:cxn>
                    <a:cxn ang="0">
                      <a:pos x="2136" y="1194"/>
                    </a:cxn>
                    <a:cxn ang="0">
                      <a:pos x="2124" y="1012"/>
                    </a:cxn>
                    <a:cxn ang="0">
                      <a:pos x="2088" y="838"/>
                    </a:cxn>
                    <a:cxn ang="0">
                      <a:pos x="2030" y="676"/>
                    </a:cxn>
                    <a:cxn ang="0">
                      <a:pos x="1953" y="526"/>
                    </a:cxn>
                    <a:cxn ang="0">
                      <a:pos x="1859" y="391"/>
                    </a:cxn>
                    <a:cxn ang="0">
                      <a:pos x="1747" y="273"/>
                    </a:cxn>
                    <a:cxn ang="0">
                      <a:pos x="1622" y="173"/>
                    </a:cxn>
                    <a:cxn ang="0">
                      <a:pos x="1484" y="93"/>
                    </a:cxn>
                    <a:cxn ang="0">
                      <a:pos x="1336" y="38"/>
                    </a:cxn>
                    <a:cxn ang="0">
                      <a:pos x="1178" y="6"/>
                    </a:cxn>
                    <a:cxn ang="0">
                      <a:pos x="1014" y="1"/>
                    </a:cxn>
                    <a:cxn ang="0">
                      <a:pos x="853" y="25"/>
                    </a:cxn>
                    <a:cxn ang="0">
                      <a:pos x="701" y="73"/>
                    </a:cxn>
                    <a:cxn ang="0">
                      <a:pos x="559" y="144"/>
                    </a:cxn>
                    <a:cxn ang="0">
                      <a:pos x="429" y="237"/>
                    </a:cxn>
                    <a:cxn ang="0">
                      <a:pos x="314" y="349"/>
                    </a:cxn>
                    <a:cxn ang="0">
                      <a:pos x="212" y="479"/>
                    </a:cxn>
                    <a:cxn ang="0">
                      <a:pos x="129" y="625"/>
                    </a:cxn>
                    <a:cxn ang="0">
                      <a:pos x="65" y="783"/>
                    </a:cxn>
                    <a:cxn ang="0">
                      <a:pos x="22" y="953"/>
                    </a:cxn>
                    <a:cxn ang="0">
                      <a:pos x="1" y="1132"/>
                    </a:cxn>
                    <a:cxn ang="0">
                      <a:pos x="6" y="1315"/>
                    </a:cxn>
                    <a:cxn ang="0">
                      <a:pos x="34" y="1491"/>
                    </a:cxn>
                    <a:cxn ang="0">
                      <a:pos x="84" y="1657"/>
                    </a:cxn>
                    <a:cxn ang="0">
                      <a:pos x="155" y="1811"/>
                    </a:cxn>
                    <a:cxn ang="0">
                      <a:pos x="244" y="1951"/>
                    </a:cxn>
                    <a:cxn ang="0">
                      <a:pos x="350" y="2075"/>
                    </a:cxn>
                    <a:cxn ang="0">
                      <a:pos x="471" y="2181"/>
                    </a:cxn>
                    <a:cxn ang="0">
                      <a:pos x="606" y="2267"/>
                    </a:cxn>
                    <a:cxn ang="0">
                      <a:pos x="751" y="2331"/>
                    </a:cxn>
                    <a:cxn ang="0">
                      <a:pos x="906" y="2371"/>
                    </a:cxn>
                    <a:cxn ang="0">
                      <a:pos x="1069" y="2385"/>
                    </a:cxn>
                  </a:cxnLst>
                  <a:rect l="0" t="0" r="r" b="b"/>
                  <a:pathLst>
                    <a:path w="2136" h="2385">
                      <a:moveTo>
                        <a:pt x="1069" y="2385"/>
                      </a:moveTo>
                      <a:lnTo>
                        <a:pt x="1124" y="2384"/>
                      </a:lnTo>
                      <a:lnTo>
                        <a:pt x="1178" y="2379"/>
                      </a:lnTo>
                      <a:lnTo>
                        <a:pt x="1232" y="2371"/>
                      </a:lnTo>
                      <a:lnTo>
                        <a:pt x="1284" y="2360"/>
                      </a:lnTo>
                      <a:lnTo>
                        <a:pt x="1336" y="2347"/>
                      </a:lnTo>
                      <a:lnTo>
                        <a:pt x="1386" y="2331"/>
                      </a:lnTo>
                      <a:lnTo>
                        <a:pt x="1436" y="2312"/>
                      </a:lnTo>
                      <a:lnTo>
                        <a:pt x="1484" y="2292"/>
                      </a:lnTo>
                      <a:lnTo>
                        <a:pt x="1532" y="2267"/>
                      </a:lnTo>
                      <a:lnTo>
                        <a:pt x="1578" y="2241"/>
                      </a:lnTo>
                      <a:lnTo>
                        <a:pt x="1622" y="2213"/>
                      </a:lnTo>
                      <a:lnTo>
                        <a:pt x="1666" y="2181"/>
                      </a:lnTo>
                      <a:lnTo>
                        <a:pt x="1708" y="2148"/>
                      </a:lnTo>
                      <a:lnTo>
                        <a:pt x="1747" y="2113"/>
                      </a:lnTo>
                      <a:lnTo>
                        <a:pt x="1786" y="2075"/>
                      </a:lnTo>
                      <a:lnTo>
                        <a:pt x="1823" y="2036"/>
                      </a:lnTo>
                      <a:lnTo>
                        <a:pt x="1859" y="1994"/>
                      </a:lnTo>
                      <a:lnTo>
                        <a:pt x="1893" y="1951"/>
                      </a:lnTo>
                      <a:lnTo>
                        <a:pt x="1924" y="1907"/>
                      </a:lnTo>
                      <a:lnTo>
                        <a:pt x="1953" y="1860"/>
                      </a:lnTo>
                      <a:lnTo>
                        <a:pt x="1982" y="1811"/>
                      </a:lnTo>
                      <a:lnTo>
                        <a:pt x="2007" y="1762"/>
                      </a:lnTo>
                      <a:lnTo>
                        <a:pt x="2030" y="1710"/>
                      </a:lnTo>
                      <a:lnTo>
                        <a:pt x="2052" y="1657"/>
                      </a:lnTo>
                      <a:lnTo>
                        <a:pt x="2071" y="1603"/>
                      </a:lnTo>
                      <a:lnTo>
                        <a:pt x="2088" y="1548"/>
                      </a:lnTo>
                      <a:lnTo>
                        <a:pt x="2102" y="1491"/>
                      </a:lnTo>
                      <a:lnTo>
                        <a:pt x="2114" y="1433"/>
                      </a:lnTo>
                      <a:lnTo>
                        <a:pt x="2124" y="1376"/>
                      </a:lnTo>
                      <a:lnTo>
                        <a:pt x="2130" y="1315"/>
                      </a:lnTo>
                      <a:lnTo>
                        <a:pt x="2135" y="1255"/>
                      </a:lnTo>
                      <a:lnTo>
                        <a:pt x="2136" y="1194"/>
                      </a:lnTo>
                      <a:lnTo>
                        <a:pt x="2135" y="1132"/>
                      </a:lnTo>
                      <a:lnTo>
                        <a:pt x="2130" y="1072"/>
                      </a:lnTo>
                      <a:lnTo>
                        <a:pt x="2124" y="1012"/>
                      </a:lnTo>
                      <a:lnTo>
                        <a:pt x="2114" y="953"/>
                      </a:lnTo>
                      <a:lnTo>
                        <a:pt x="2102" y="895"/>
                      </a:lnTo>
                      <a:lnTo>
                        <a:pt x="2088" y="838"/>
                      </a:lnTo>
                      <a:lnTo>
                        <a:pt x="2071" y="783"/>
                      </a:lnTo>
                      <a:lnTo>
                        <a:pt x="2052" y="729"/>
                      </a:lnTo>
                      <a:lnTo>
                        <a:pt x="2030" y="676"/>
                      </a:lnTo>
                      <a:lnTo>
                        <a:pt x="2007" y="625"/>
                      </a:lnTo>
                      <a:lnTo>
                        <a:pt x="1982" y="575"/>
                      </a:lnTo>
                      <a:lnTo>
                        <a:pt x="1953" y="526"/>
                      </a:lnTo>
                      <a:lnTo>
                        <a:pt x="1924" y="479"/>
                      </a:lnTo>
                      <a:lnTo>
                        <a:pt x="1893" y="434"/>
                      </a:lnTo>
                      <a:lnTo>
                        <a:pt x="1859" y="391"/>
                      </a:lnTo>
                      <a:lnTo>
                        <a:pt x="1823" y="349"/>
                      </a:lnTo>
                      <a:lnTo>
                        <a:pt x="1786" y="310"/>
                      </a:lnTo>
                      <a:lnTo>
                        <a:pt x="1747" y="273"/>
                      </a:lnTo>
                      <a:lnTo>
                        <a:pt x="1708" y="237"/>
                      </a:lnTo>
                      <a:lnTo>
                        <a:pt x="1666" y="204"/>
                      </a:lnTo>
                      <a:lnTo>
                        <a:pt x="1622" y="173"/>
                      </a:lnTo>
                      <a:lnTo>
                        <a:pt x="1578" y="144"/>
                      </a:lnTo>
                      <a:lnTo>
                        <a:pt x="1532" y="118"/>
                      </a:lnTo>
                      <a:lnTo>
                        <a:pt x="1484" y="93"/>
                      </a:lnTo>
                      <a:lnTo>
                        <a:pt x="1436" y="73"/>
                      </a:lnTo>
                      <a:lnTo>
                        <a:pt x="1386" y="54"/>
                      </a:lnTo>
                      <a:lnTo>
                        <a:pt x="1336" y="38"/>
                      </a:lnTo>
                      <a:lnTo>
                        <a:pt x="1284" y="25"/>
                      </a:lnTo>
                      <a:lnTo>
                        <a:pt x="1232" y="14"/>
                      </a:lnTo>
                      <a:lnTo>
                        <a:pt x="1178" y="6"/>
                      </a:lnTo>
                      <a:lnTo>
                        <a:pt x="1124" y="1"/>
                      </a:lnTo>
                      <a:lnTo>
                        <a:pt x="1069" y="0"/>
                      </a:lnTo>
                      <a:lnTo>
                        <a:pt x="1014" y="1"/>
                      </a:lnTo>
                      <a:lnTo>
                        <a:pt x="960" y="6"/>
                      </a:lnTo>
                      <a:lnTo>
                        <a:pt x="906" y="14"/>
                      </a:lnTo>
                      <a:lnTo>
                        <a:pt x="853" y="25"/>
                      </a:lnTo>
                      <a:lnTo>
                        <a:pt x="802" y="38"/>
                      </a:lnTo>
                      <a:lnTo>
                        <a:pt x="751" y="54"/>
                      </a:lnTo>
                      <a:lnTo>
                        <a:pt x="701" y="73"/>
                      </a:lnTo>
                      <a:lnTo>
                        <a:pt x="653" y="93"/>
                      </a:lnTo>
                      <a:lnTo>
                        <a:pt x="606" y="118"/>
                      </a:lnTo>
                      <a:lnTo>
                        <a:pt x="559" y="144"/>
                      </a:lnTo>
                      <a:lnTo>
                        <a:pt x="515" y="173"/>
                      </a:lnTo>
                      <a:lnTo>
                        <a:pt x="471" y="204"/>
                      </a:lnTo>
                      <a:lnTo>
                        <a:pt x="429" y="237"/>
                      </a:lnTo>
                      <a:lnTo>
                        <a:pt x="389" y="273"/>
                      </a:lnTo>
                      <a:lnTo>
                        <a:pt x="350" y="310"/>
                      </a:lnTo>
                      <a:lnTo>
                        <a:pt x="314" y="349"/>
                      </a:lnTo>
                      <a:lnTo>
                        <a:pt x="277" y="391"/>
                      </a:lnTo>
                      <a:lnTo>
                        <a:pt x="244" y="434"/>
                      </a:lnTo>
                      <a:lnTo>
                        <a:pt x="212" y="479"/>
                      </a:lnTo>
                      <a:lnTo>
                        <a:pt x="183" y="526"/>
                      </a:lnTo>
                      <a:lnTo>
                        <a:pt x="155" y="575"/>
                      </a:lnTo>
                      <a:lnTo>
                        <a:pt x="129" y="625"/>
                      </a:lnTo>
                      <a:lnTo>
                        <a:pt x="106" y="676"/>
                      </a:lnTo>
                      <a:lnTo>
                        <a:pt x="84" y="729"/>
                      </a:lnTo>
                      <a:lnTo>
                        <a:pt x="65" y="783"/>
                      </a:lnTo>
                      <a:lnTo>
                        <a:pt x="48" y="838"/>
                      </a:lnTo>
                      <a:lnTo>
                        <a:pt x="34" y="895"/>
                      </a:lnTo>
                      <a:lnTo>
                        <a:pt x="22" y="953"/>
                      </a:lnTo>
                      <a:lnTo>
                        <a:pt x="12" y="1012"/>
                      </a:lnTo>
                      <a:lnTo>
                        <a:pt x="6" y="1072"/>
                      </a:lnTo>
                      <a:lnTo>
                        <a:pt x="1" y="1132"/>
                      </a:lnTo>
                      <a:lnTo>
                        <a:pt x="0" y="1194"/>
                      </a:lnTo>
                      <a:lnTo>
                        <a:pt x="1" y="1255"/>
                      </a:lnTo>
                      <a:lnTo>
                        <a:pt x="6" y="1315"/>
                      </a:lnTo>
                      <a:lnTo>
                        <a:pt x="12" y="1376"/>
                      </a:lnTo>
                      <a:lnTo>
                        <a:pt x="22" y="1433"/>
                      </a:lnTo>
                      <a:lnTo>
                        <a:pt x="34" y="1491"/>
                      </a:lnTo>
                      <a:lnTo>
                        <a:pt x="48" y="1548"/>
                      </a:lnTo>
                      <a:lnTo>
                        <a:pt x="65" y="1603"/>
                      </a:lnTo>
                      <a:lnTo>
                        <a:pt x="84" y="1657"/>
                      </a:lnTo>
                      <a:lnTo>
                        <a:pt x="106" y="1710"/>
                      </a:lnTo>
                      <a:lnTo>
                        <a:pt x="129" y="1762"/>
                      </a:lnTo>
                      <a:lnTo>
                        <a:pt x="155" y="1811"/>
                      </a:lnTo>
                      <a:lnTo>
                        <a:pt x="183" y="1860"/>
                      </a:lnTo>
                      <a:lnTo>
                        <a:pt x="212" y="1907"/>
                      </a:lnTo>
                      <a:lnTo>
                        <a:pt x="244" y="1951"/>
                      </a:lnTo>
                      <a:lnTo>
                        <a:pt x="277" y="1994"/>
                      </a:lnTo>
                      <a:lnTo>
                        <a:pt x="314" y="2036"/>
                      </a:lnTo>
                      <a:lnTo>
                        <a:pt x="350" y="2075"/>
                      </a:lnTo>
                      <a:lnTo>
                        <a:pt x="389" y="2113"/>
                      </a:lnTo>
                      <a:lnTo>
                        <a:pt x="429" y="2148"/>
                      </a:lnTo>
                      <a:lnTo>
                        <a:pt x="471" y="2181"/>
                      </a:lnTo>
                      <a:lnTo>
                        <a:pt x="515" y="2213"/>
                      </a:lnTo>
                      <a:lnTo>
                        <a:pt x="559" y="2241"/>
                      </a:lnTo>
                      <a:lnTo>
                        <a:pt x="606" y="2267"/>
                      </a:lnTo>
                      <a:lnTo>
                        <a:pt x="653" y="2292"/>
                      </a:lnTo>
                      <a:lnTo>
                        <a:pt x="701" y="2312"/>
                      </a:lnTo>
                      <a:lnTo>
                        <a:pt x="751" y="2331"/>
                      </a:lnTo>
                      <a:lnTo>
                        <a:pt x="802" y="2347"/>
                      </a:lnTo>
                      <a:lnTo>
                        <a:pt x="853" y="2360"/>
                      </a:lnTo>
                      <a:lnTo>
                        <a:pt x="906" y="2371"/>
                      </a:lnTo>
                      <a:lnTo>
                        <a:pt x="960" y="2379"/>
                      </a:lnTo>
                      <a:lnTo>
                        <a:pt x="1014" y="2384"/>
                      </a:lnTo>
                      <a:lnTo>
                        <a:pt x="1069" y="2385"/>
                      </a:lnTo>
                      <a:close/>
                    </a:path>
                  </a:pathLst>
                </a:custGeom>
                <a:solidFill>
                  <a:srgbClr val="3FD6FF"/>
                </a:solidFill>
                <a:ln w="9525">
                  <a:noFill/>
                  <a:round/>
                  <a:headEnd/>
                  <a:tailEnd/>
                </a:ln>
              </p:spPr>
              <p:txBody>
                <a:bodyPr/>
                <a:lstStyle/>
                <a:p>
                  <a:endParaRPr lang="id-ID"/>
                </a:p>
              </p:txBody>
            </p:sp>
            <p:grpSp>
              <p:nvGrpSpPr>
                <p:cNvPr id="5" name="Group 208"/>
                <p:cNvGrpSpPr>
                  <a:grpSpLocks/>
                </p:cNvGrpSpPr>
                <p:nvPr/>
              </p:nvGrpSpPr>
              <p:grpSpPr bwMode="auto">
                <a:xfrm>
                  <a:off x="1115" y="934"/>
                  <a:ext cx="3444" cy="1760"/>
                  <a:chOff x="4141" y="2949"/>
                  <a:chExt cx="980" cy="424"/>
                </a:xfrm>
              </p:grpSpPr>
              <p:grpSp>
                <p:nvGrpSpPr>
                  <p:cNvPr id="6" name="Group 209"/>
                  <p:cNvGrpSpPr>
                    <a:grpSpLocks/>
                  </p:cNvGrpSpPr>
                  <p:nvPr/>
                </p:nvGrpSpPr>
                <p:grpSpPr bwMode="auto">
                  <a:xfrm>
                    <a:off x="4141" y="2962"/>
                    <a:ext cx="350" cy="399"/>
                    <a:chOff x="4132" y="2962"/>
                    <a:chExt cx="350" cy="399"/>
                  </a:xfrm>
                </p:grpSpPr>
                <p:sp>
                  <p:nvSpPr>
                    <p:cNvPr id="70" name="Freeform 210"/>
                    <p:cNvSpPr>
                      <a:spLocks/>
                    </p:cNvSpPr>
                    <p:nvPr/>
                  </p:nvSpPr>
                  <p:spPr bwMode="auto">
                    <a:xfrm>
                      <a:off x="4132" y="3050"/>
                      <a:ext cx="265" cy="96"/>
                    </a:xfrm>
                    <a:custGeom>
                      <a:avLst/>
                      <a:gdLst/>
                      <a:ahLst/>
                      <a:cxnLst>
                        <a:cxn ang="0">
                          <a:pos x="483" y="56"/>
                        </a:cxn>
                        <a:cxn ang="0">
                          <a:pos x="461" y="54"/>
                        </a:cxn>
                        <a:cxn ang="0">
                          <a:pos x="439" y="51"/>
                        </a:cxn>
                        <a:cxn ang="0">
                          <a:pos x="417" y="47"/>
                        </a:cxn>
                        <a:cxn ang="0">
                          <a:pos x="395" y="45"/>
                        </a:cxn>
                        <a:cxn ang="0">
                          <a:pos x="374" y="41"/>
                        </a:cxn>
                        <a:cxn ang="0">
                          <a:pos x="352" y="39"/>
                        </a:cxn>
                        <a:cxn ang="0">
                          <a:pos x="330" y="35"/>
                        </a:cxn>
                        <a:cxn ang="0">
                          <a:pos x="309" y="31"/>
                        </a:cxn>
                        <a:cxn ang="0">
                          <a:pos x="288" y="28"/>
                        </a:cxn>
                        <a:cxn ang="0">
                          <a:pos x="266" y="24"/>
                        </a:cxn>
                        <a:cxn ang="0">
                          <a:pos x="245" y="20"/>
                        </a:cxn>
                        <a:cxn ang="0">
                          <a:pos x="225" y="17"/>
                        </a:cxn>
                        <a:cxn ang="0">
                          <a:pos x="204" y="13"/>
                        </a:cxn>
                        <a:cxn ang="0">
                          <a:pos x="183" y="8"/>
                        </a:cxn>
                        <a:cxn ang="0">
                          <a:pos x="163" y="4"/>
                        </a:cxn>
                        <a:cxn ang="0">
                          <a:pos x="142" y="0"/>
                        </a:cxn>
                        <a:cxn ang="0">
                          <a:pos x="113" y="54"/>
                        </a:cxn>
                        <a:cxn ang="0">
                          <a:pos x="87" y="109"/>
                        </a:cxn>
                        <a:cxn ang="0">
                          <a:pos x="65" y="165"/>
                        </a:cxn>
                        <a:cxn ang="0">
                          <a:pos x="45" y="226"/>
                        </a:cxn>
                        <a:cxn ang="0">
                          <a:pos x="29" y="286"/>
                        </a:cxn>
                        <a:cxn ang="0">
                          <a:pos x="15" y="349"/>
                        </a:cxn>
                        <a:cxn ang="0">
                          <a:pos x="5" y="413"/>
                        </a:cxn>
                        <a:cxn ang="0">
                          <a:pos x="0" y="478"/>
                        </a:cxn>
                        <a:cxn ang="0">
                          <a:pos x="446" y="478"/>
                        </a:cxn>
                        <a:cxn ang="0">
                          <a:pos x="448" y="424"/>
                        </a:cxn>
                        <a:cxn ang="0">
                          <a:pos x="450" y="370"/>
                        </a:cxn>
                        <a:cxn ang="0">
                          <a:pos x="454" y="317"/>
                        </a:cxn>
                        <a:cxn ang="0">
                          <a:pos x="458" y="263"/>
                        </a:cxn>
                        <a:cxn ang="0">
                          <a:pos x="462" y="211"/>
                        </a:cxn>
                        <a:cxn ang="0">
                          <a:pos x="469" y="158"/>
                        </a:cxn>
                        <a:cxn ang="0">
                          <a:pos x="476" y="106"/>
                        </a:cxn>
                        <a:cxn ang="0">
                          <a:pos x="483" y="56"/>
                        </a:cxn>
                      </a:cxnLst>
                      <a:rect l="0" t="0" r="r" b="b"/>
                      <a:pathLst>
                        <a:path w="483" h="478">
                          <a:moveTo>
                            <a:pt x="483" y="56"/>
                          </a:moveTo>
                          <a:lnTo>
                            <a:pt x="461" y="54"/>
                          </a:lnTo>
                          <a:lnTo>
                            <a:pt x="439" y="51"/>
                          </a:lnTo>
                          <a:lnTo>
                            <a:pt x="417" y="47"/>
                          </a:lnTo>
                          <a:lnTo>
                            <a:pt x="395" y="45"/>
                          </a:lnTo>
                          <a:lnTo>
                            <a:pt x="374" y="41"/>
                          </a:lnTo>
                          <a:lnTo>
                            <a:pt x="352" y="39"/>
                          </a:lnTo>
                          <a:lnTo>
                            <a:pt x="330" y="35"/>
                          </a:lnTo>
                          <a:lnTo>
                            <a:pt x="309" y="31"/>
                          </a:lnTo>
                          <a:lnTo>
                            <a:pt x="288" y="28"/>
                          </a:lnTo>
                          <a:lnTo>
                            <a:pt x="266" y="24"/>
                          </a:lnTo>
                          <a:lnTo>
                            <a:pt x="245" y="20"/>
                          </a:lnTo>
                          <a:lnTo>
                            <a:pt x="225" y="17"/>
                          </a:lnTo>
                          <a:lnTo>
                            <a:pt x="204" y="13"/>
                          </a:lnTo>
                          <a:lnTo>
                            <a:pt x="183" y="8"/>
                          </a:lnTo>
                          <a:lnTo>
                            <a:pt x="163" y="4"/>
                          </a:lnTo>
                          <a:lnTo>
                            <a:pt x="142" y="0"/>
                          </a:lnTo>
                          <a:lnTo>
                            <a:pt x="113" y="54"/>
                          </a:lnTo>
                          <a:lnTo>
                            <a:pt x="87" y="109"/>
                          </a:lnTo>
                          <a:lnTo>
                            <a:pt x="65" y="165"/>
                          </a:lnTo>
                          <a:lnTo>
                            <a:pt x="45" y="226"/>
                          </a:lnTo>
                          <a:lnTo>
                            <a:pt x="29" y="286"/>
                          </a:lnTo>
                          <a:lnTo>
                            <a:pt x="15" y="349"/>
                          </a:lnTo>
                          <a:lnTo>
                            <a:pt x="5" y="413"/>
                          </a:lnTo>
                          <a:lnTo>
                            <a:pt x="0" y="478"/>
                          </a:lnTo>
                          <a:lnTo>
                            <a:pt x="446" y="478"/>
                          </a:lnTo>
                          <a:lnTo>
                            <a:pt x="448" y="424"/>
                          </a:lnTo>
                          <a:lnTo>
                            <a:pt x="450" y="370"/>
                          </a:lnTo>
                          <a:lnTo>
                            <a:pt x="454" y="317"/>
                          </a:lnTo>
                          <a:lnTo>
                            <a:pt x="458" y="263"/>
                          </a:lnTo>
                          <a:lnTo>
                            <a:pt x="462" y="211"/>
                          </a:lnTo>
                          <a:lnTo>
                            <a:pt x="469" y="158"/>
                          </a:lnTo>
                          <a:lnTo>
                            <a:pt x="476" y="106"/>
                          </a:lnTo>
                          <a:lnTo>
                            <a:pt x="483" y="56"/>
                          </a:lnTo>
                          <a:close/>
                        </a:path>
                      </a:pathLst>
                    </a:custGeom>
                    <a:solidFill>
                      <a:schemeClr val="folHlink"/>
                    </a:solidFill>
                    <a:ln w="9525">
                      <a:solidFill>
                        <a:schemeClr val="folHlink"/>
                      </a:solidFill>
                      <a:round/>
                      <a:headEnd/>
                      <a:tailEnd/>
                    </a:ln>
                  </p:spPr>
                  <p:txBody>
                    <a:bodyPr/>
                    <a:lstStyle/>
                    <a:p>
                      <a:endParaRPr lang="id-ID"/>
                    </a:p>
                  </p:txBody>
                </p:sp>
                <p:sp>
                  <p:nvSpPr>
                    <p:cNvPr id="71" name="Freeform 211"/>
                    <p:cNvSpPr>
                      <a:spLocks/>
                    </p:cNvSpPr>
                    <p:nvPr/>
                  </p:nvSpPr>
                  <p:spPr bwMode="auto">
                    <a:xfrm>
                      <a:off x="4257" y="2962"/>
                      <a:ext cx="225" cy="71"/>
                    </a:xfrm>
                    <a:custGeom>
                      <a:avLst/>
                      <a:gdLst/>
                      <a:ahLst/>
                      <a:cxnLst>
                        <a:cxn ang="0">
                          <a:pos x="412" y="0"/>
                        </a:cxn>
                        <a:cxn ang="0">
                          <a:pos x="383" y="11"/>
                        </a:cxn>
                        <a:cxn ang="0">
                          <a:pos x="353" y="25"/>
                        </a:cxn>
                        <a:cxn ang="0">
                          <a:pos x="325" y="39"/>
                        </a:cxn>
                        <a:cxn ang="0">
                          <a:pos x="297" y="55"/>
                        </a:cxn>
                        <a:cxn ang="0">
                          <a:pos x="269" y="72"/>
                        </a:cxn>
                        <a:cxn ang="0">
                          <a:pos x="241" y="91"/>
                        </a:cxn>
                        <a:cxn ang="0">
                          <a:pos x="213" y="109"/>
                        </a:cxn>
                        <a:cxn ang="0">
                          <a:pos x="187" y="130"/>
                        </a:cxn>
                        <a:cxn ang="0">
                          <a:pos x="161" y="151"/>
                        </a:cxn>
                        <a:cxn ang="0">
                          <a:pos x="135" y="173"/>
                        </a:cxn>
                        <a:cxn ang="0">
                          <a:pos x="111" y="195"/>
                        </a:cxn>
                        <a:cxn ang="0">
                          <a:pos x="87" y="219"/>
                        </a:cxn>
                        <a:cxn ang="0">
                          <a:pos x="64" y="243"/>
                        </a:cxn>
                        <a:cxn ang="0">
                          <a:pos x="42" y="268"/>
                        </a:cxn>
                        <a:cxn ang="0">
                          <a:pos x="20" y="293"/>
                        </a:cxn>
                        <a:cxn ang="0">
                          <a:pos x="0" y="317"/>
                        </a:cxn>
                        <a:cxn ang="0">
                          <a:pos x="16" y="321"/>
                        </a:cxn>
                        <a:cxn ang="0">
                          <a:pos x="34" y="323"/>
                        </a:cxn>
                        <a:cxn ang="0">
                          <a:pos x="52" y="327"/>
                        </a:cxn>
                        <a:cxn ang="0">
                          <a:pos x="68" y="329"/>
                        </a:cxn>
                        <a:cxn ang="0">
                          <a:pos x="86" y="332"/>
                        </a:cxn>
                        <a:cxn ang="0">
                          <a:pos x="103" y="336"/>
                        </a:cxn>
                        <a:cxn ang="0">
                          <a:pos x="121" y="338"/>
                        </a:cxn>
                        <a:cxn ang="0">
                          <a:pos x="139" y="340"/>
                        </a:cxn>
                        <a:cxn ang="0">
                          <a:pos x="156" y="343"/>
                        </a:cxn>
                        <a:cxn ang="0">
                          <a:pos x="174" y="345"/>
                        </a:cxn>
                        <a:cxn ang="0">
                          <a:pos x="191" y="348"/>
                        </a:cxn>
                        <a:cxn ang="0">
                          <a:pos x="210" y="350"/>
                        </a:cxn>
                        <a:cxn ang="0">
                          <a:pos x="228" y="353"/>
                        </a:cxn>
                        <a:cxn ang="0">
                          <a:pos x="246" y="355"/>
                        </a:cxn>
                        <a:cxn ang="0">
                          <a:pos x="264" y="356"/>
                        </a:cxn>
                        <a:cxn ang="0">
                          <a:pos x="283" y="359"/>
                        </a:cxn>
                        <a:cxn ang="0">
                          <a:pos x="295" y="311"/>
                        </a:cxn>
                        <a:cxn ang="0">
                          <a:pos x="308" y="262"/>
                        </a:cxn>
                        <a:cxn ang="0">
                          <a:pos x="324" y="214"/>
                        </a:cxn>
                        <a:cxn ang="0">
                          <a:pos x="340" y="166"/>
                        </a:cxn>
                        <a:cxn ang="0">
                          <a:pos x="358" y="120"/>
                        </a:cxn>
                        <a:cxn ang="0">
                          <a:pos x="375" y="77"/>
                        </a:cxn>
                        <a:cxn ang="0">
                          <a:pos x="394" y="37"/>
                        </a:cxn>
                        <a:cxn ang="0">
                          <a:pos x="412" y="0"/>
                        </a:cxn>
                      </a:cxnLst>
                      <a:rect l="0" t="0" r="r" b="b"/>
                      <a:pathLst>
                        <a:path w="412" h="359">
                          <a:moveTo>
                            <a:pt x="412" y="0"/>
                          </a:moveTo>
                          <a:lnTo>
                            <a:pt x="383" y="11"/>
                          </a:lnTo>
                          <a:lnTo>
                            <a:pt x="353" y="25"/>
                          </a:lnTo>
                          <a:lnTo>
                            <a:pt x="325" y="39"/>
                          </a:lnTo>
                          <a:lnTo>
                            <a:pt x="297" y="55"/>
                          </a:lnTo>
                          <a:lnTo>
                            <a:pt x="269" y="72"/>
                          </a:lnTo>
                          <a:lnTo>
                            <a:pt x="241" y="91"/>
                          </a:lnTo>
                          <a:lnTo>
                            <a:pt x="213" y="109"/>
                          </a:lnTo>
                          <a:lnTo>
                            <a:pt x="187" y="130"/>
                          </a:lnTo>
                          <a:lnTo>
                            <a:pt x="161" y="151"/>
                          </a:lnTo>
                          <a:lnTo>
                            <a:pt x="135" y="173"/>
                          </a:lnTo>
                          <a:lnTo>
                            <a:pt x="111" y="195"/>
                          </a:lnTo>
                          <a:lnTo>
                            <a:pt x="87" y="219"/>
                          </a:lnTo>
                          <a:lnTo>
                            <a:pt x="64" y="243"/>
                          </a:lnTo>
                          <a:lnTo>
                            <a:pt x="42" y="268"/>
                          </a:lnTo>
                          <a:lnTo>
                            <a:pt x="20" y="293"/>
                          </a:lnTo>
                          <a:lnTo>
                            <a:pt x="0" y="317"/>
                          </a:lnTo>
                          <a:lnTo>
                            <a:pt x="16" y="321"/>
                          </a:lnTo>
                          <a:lnTo>
                            <a:pt x="34" y="323"/>
                          </a:lnTo>
                          <a:lnTo>
                            <a:pt x="52" y="327"/>
                          </a:lnTo>
                          <a:lnTo>
                            <a:pt x="68" y="329"/>
                          </a:lnTo>
                          <a:lnTo>
                            <a:pt x="86" y="332"/>
                          </a:lnTo>
                          <a:lnTo>
                            <a:pt x="103" y="336"/>
                          </a:lnTo>
                          <a:lnTo>
                            <a:pt x="121" y="338"/>
                          </a:lnTo>
                          <a:lnTo>
                            <a:pt x="139" y="340"/>
                          </a:lnTo>
                          <a:lnTo>
                            <a:pt x="156" y="343"/>
                          </a:lnTo>
                          <a:lnTo>
                            <a:pt x="174" y="345"/>
                          </a:lnTo>
                          <a:lnTo>
                            <a:pt x="191" y="348"/>
                          </a:lnTo>
                          <a:lnTo>
                            <a:pt x="210" y="350"/>
                          </a:lnTo>
                          <a:lnTo>
                            <a:pt x="228" y="353"/>
                          </a:lnTo>
                          <a:lnTo>
                            <a:pt x="246" y="355"/>
                          </a:lnTo>
                          <a:lnTo>
                            <a:pt x="264" y="356"/>
                          </a:lnTo>
                          <a:lnTo>
                            <a:pt x="283" y="359"/>
                          </a:lnTo>
                          <a:lnTo>
                            <a:pt x="295" y="311"/>
                          </a:lnTo>
                          <a:lnTo>
                            <a:pt x="308" y="262"/>
                          </a:lnTo>
                          <a:lnTo>
                            <a:pt x="324" y="214"/>
                          </a:lnTo>
                          <a:lnTo>
                            <a:pt x="340" y="166"/>
                          </a:lnTo>
                          <a:lnTo>
                            <a:pt x="358" y="120"/>
                          </a:lnTo>
                          <a:lnTo>
                            <a:pt x="375" y="77"/>
                          </a:lnTo>
                          <a:lnTo>
                            <a:pt x="394" y="37"/>
                          </a:lnTo>
                          <a:lnTo>
                            <a:pt x="412" y="0"/>
                          </a:lnTo>
                          <a:close/>
                        </a:path>
                      </a:pathLst>
                    </a:custGeom>
                    <a:solidFill>
                      <a:schemeClr val="folHlink"/>
                    </a:solidFill>
                    <a:ln w="9525">
                      <a:solidFill>
                        <a:schemeClr val="folHlink"/>
                      </a:solidFill>
                      <a:round/>
                      <a:headEnd/>
                      <a:tailEnd/>
                    </a:ln>
                  </p:spPr>
                  <p:txBody>
                    <a:bodyPr/>
                    <a:lstStyle/>
                    <a:p>
                      <a:endParaRPr lang="id-ID"/>
                    </a:p>
                  </p:txBody>
                </p:sp>
                <p:sp>
                  <p:nvSpPr>
                    <p:cNvPr id="72" name="Freeform 212"/>
                    <p:cNvSpPr>
                      <a:spLocks/>
                    </p:cNvSpPr>
                    <p:nvPr/>
                  </p:nvSpPr>
                  <p:spPr bwMode="auto">
                    <a:xfrm>
                      <a:off x="4254" y="3286"/>
                      <a:ext cx="226" cy="75"/>
                    </a:xfrm>
                    <a:custGeom>
                      <a:avLst/>
                      <a:gdLst/>
                      <a:ahLst/>
                      <a:cxnLst>
                        <a:cxn ang="0">
                          <a:pos x="0" y="44"/>
                        </a:cxn>
                        <a:cxn ang="0">
                          <a:pos x="20" y="69"/>
                        </a:cxn>
                        <a:cxn ang="0">
                          <a:pos x="42" y="94"/>
                        </a:cxn>
                        <a:cxn ang="0">
                          <a:pos x="64" y="120"/>
                        </a:cxn>
                        <a:cxn ang="0">
                          <a:pos x="87" y="144"/>
                        </a:cxn>
                        <a:cxn ang="0">
                          <a:pos x="111" y="169"/>
                        </a:cxn>
                        <a:cxn ang="0">
                          <a:pos x="136" y="193"/>
                        </a:cxn>
                        <a:cxn ang="0">
                          <a:pos x="161" y="217"/>
                        </a:cxn>
                        <a:cxn ang="0">
                          <a:pos x="187" y="240"/>
                        </a:cxn>
                        <a:cxn ang="0">
                          <a:pos x="213" y="261"/>
                        </a:cxn>
                        <a:cxn ang="0">
                          <a:pos x="240" y="282"/>
                        </a:cxn>
                        <a:cxn ang="0">
                          <a:pos x="268" y="302"/>
                        </a:cxn>
                        <a:cxn ang="0">
                          <a:pos x="297" y="320"/>
                        </a:cxn>
                        <a:cxn ang="0">
                          <a:pos x="324" y="337"/>
                        </a:cxn>
                        <a:cxn ang="0">
                          <a:pos x="353" y="352"/>
                        </a:cxn>
                        <a:cxn ang="0">
                          <a:pos x="383" y="366"/>
                        </a:cxn>
                        <a:cxn ang="0">
                          <a:pos x="411" y="378"/>
                        </a:cxn>
                        <a:cxn ang="0">
                          <a:pos x="394" y="340"/>
                        </a:cxn>
                        <a:cxn ang="0">
                          <a:pos x="376" y="297"/>
                        </a:cxn>
                        <a:cxn ang="0">
                          <a:pos x="358" y="251"/>
                        </a:cxn>
                        <a:cxn ang="0">
                          <a:pos x="341" y="202"/>
                        </a:cxn>
                        <a:cxn ang="0">
                          <a:pos x="324" y="152"/>
                        </a:cxn>
                        <a:cxn ang="0">
                          <a:pos x="310" y="100"/>
                        </a:cxn>
                        <a:cxn ang="0">
                          <a:pos x="297" y="50"/>
                        </a:cxn>
                        <a:cxn ang="0">
                          <a:pos x="285" y="0"/>
                        </a:cxn>
                        <a:cxn ang="0">
                          <a:pos x="266" y="3"/>
                        </a:cxn>
                        <a:cxn ang="0">
                          <a:pos x="248" y="4"/>
                        </a:cxn>
                        <a:cxn ang="0">
                          <a:pos x="229" y="7"/>
                        </a:cxn>
                        <a:cxn ang="0">
                          <a:pos x="212" y="9"/>
                        </a:cxn>
                        <a:cxn ang="0">
                          <a:pos x="193" y="12"/>
                        </a:cxn>
                        <a:cxn ang="0">
                          <a:pos x="176" y="14"/>
                        </a:cxn>
                        <a:cxn ang="0">
                          <a:pos x="158" y="16"/>
                        </a:cxn>
                        <a:cxn ang="0">
                          <a:pos x="140" y="19"/>
                        </a:cxn>
                        <a:cxn ang="0">
                          <a:pos x="123" y="21"/>
                        </a:cxn>
                        <a:cxn ang="0">
                          <a:pos x="105" y="24"/>
                        </a:cxn>
                        <a:cxn ang="0">
                          <a:pos x="87" y="28"/>
                        </a:cxn>
                        <a:cxn ang="0">
                          <a:pos x="70" y="30"/>
                        </a:cxn>
                        <a:cxn ang="0">
                          <a:pos x="52" y="34"/>
                        </a:cxn>
                        <a:cxn ang="0">
                          <a:pos x="35" y="37"/>
                        </a:cxn>
                        <a:cxn ang="0">
                          <a:pos x="18" y="40"/>
                        </a:cxn>
                        <a:cxn ang="0">
                          <a:pos x="0" y="44"/>
                        </a:cxn>
                      </a:cxnLst>
                      <a:rect l="0" t="0" r="r" b="b"/>
                      <a:pathLst>
                        <a:path w="411" h="378">
                          <a:moveTo>
                            <a:pt x="0" y="44"/>
                          </a:moveTo>
                          <a:lnTo>
                            <a:pt x="20" y="69"/>
                          </a:lnTo>
                          <a:lnTo>
                            <a:pt x="42" y="94"/>
                          </a:lnTo>
                          <a:lnTo>
                            <a:pt x="64" y="120"/>
                          </a:lnTo>
                          <a:lnTo>
                            <a:pt x="87" y="144"/>
                          </a:lnTo>
                          <a:lnTo>
                            <a:pt x="111" y="169"/>
                          </a:lnTo>
                          <a:lnTo>
                            <a:pt x="136" y="193"/>
                          </a:lnTo>
                          <a:lnTo>
                            <a:pt x="161" y="217"/>
                          </a:lnTo>
                          <a:lnTo>
                            <a:pt x="187" y="240"/>
                          </a:lnTo>
                          <a:lnTo>
                            <a:pt x="213" y="261"/>
                          </a:lnTo>
                          <a:lnTo>
                            <a:pt x="240" y="282"/>
                          </a:lnTo>
                          <a:lnTo>
                            <a:pt x="268" y="302"/>
                          </a:lnTo>
                          <a:lnTo>
                            <a:pt x="297" y="320"/>
                          </a:lnTo>
                          <a:lnTo>
                            <a:pt x="324" y="337"/>
                          </a:lnTo>
                          <a:lnTo>
                            <a:pt x="353" y="352"/>
                          </a:lnTo>
                          <a:lnTo>
                            <a:pt x="383" y="366"/>
                          </a:lnTo>
                          <a:lnTo>
                            <a:pt x="411" y="378"/>
                          </a:lnTo>
                          <a:lnTo>
                            <a:pt x="394" y="340"/>
                          </a:lnTo>
                          <a:lnTo>
                            <a:pt x="376" y="297"/>
                          </a:lnTo>
                          <a:lnTo>
                            <a:pt x="358" y="251"/>
                          </a:lnTo>
                          <a:lnTo>
                            <a:pt x="341" y="202"/>
                          </a:lnTo>
                          <a:lnTo>
                            <a:pt x="324" y="152"/>
                          </a:lnTo>
                          <a:lnTo>
                            <a:pt x="310" y="100"/>
                          </a:lnTo>
                          <a:lnTo>
                            <a:pt x="297" y="50"/>
                          </a:lnTo>
                          <a:lnTo>
                            <a:pt x="285" y="0"/>
                          </a:lnTo>
                          <a:lnTo>
                            <a:pt x="266" y="3"/>
                          </a:lnTo>
                          <a:lnTo>
                            <a:pt x="248" y="4"/>
                          </a:lnTo>
                          <a:lnTo>
                            <a:pt x="229" y="7"/>
                          </a:lnTo>
                          <a:lnTo>
                            <a:pt x="212" y="9"/>
                          </a:lnTo>
                          <a:lnTo>
                            <a:pt x="193" y="12"/>
                          </a:lnTo>
                          <a:lnTo>
                            <a:pt x="176" y="14"/>
                          </a:lnTo>
                          <a:lnTo>
                            <a:pt x="158" y="16"/>
                          </a:lnTo>
                          <a:lnTo>
                            <a:pt x="140" y="19"/>
                          </a:lnTo>
                          <a:lnTo>
                            <a:pt x="123" y="21"/>
                          </a:lnTo>
                          <a:lnTo>
                            <a:pt x="105" y="24"/>
                          </a:lnTo>
                          <a:lnTo>
                            <a:pt x="87" y="28"/>
                          </a:lnTo>
                          <a:lnTo>
                            <a:pt x="70" y="30"/>
                          </a:lnTo>
                          <a:lnTo>
                            <a:pt x="52" y="34"/>
                          </a:lnTo>
                          <a:lnTo>
                            <a:pt x="35" y="37"/>
                          </a:lnTo>
                          <a:lnTo>
                            <a:pt x="18" y="40"/>
                          </a:lnTo>
                          <a:lnTo>
                            <a:pt x="0" y="44"/>
                          </a:lnTo>
                          <a:close/>
                        </a:path>
                      </a:pathLst>
                    </a:custGeom>
                    <a:solidFill>
                      <a:schemeClr val="folHlink"/>
                    </a:solidFill>
                    <a:ln w="9525">
                      <a:solidFill>
                        <a:schemeClr val="folHlink"/>
                      </a:solidFill>
                      <a:round/>
                      <a:headEnd/>
                      <a:tailEnd/>
                    </a:ln>
                  </p:spPr>
                  <p:txBody>
                    <a:bodyPr/>
                    <a:lstStyle/>
                    <a:p>
                      <a:endParaRPr lang="id-ID"/>
                    </a:p>
                  </p:txBody>
                </p:sp>
                <p:sp>
                  <p:nvSpPr>
                    <p:cNvPr id="73" name="Freeform 213"/>
                    <p:cNvSpPr>
                      <a:spLocks/>
                    </p:cNvSpPr>
                    <p:nvPr/>
                  </p:nvSpPr>
                  <p:spPr bwMode="auto">
                    <a:xfrm>
                      <a:off x="4132" y="3174"/>
                      <a:ext cx="263" cy="95"/>
                    </a:xfrm>
                    <a:custGeom>
                      <a:avLst/>
                      <a:gdLst/>
                      <a:ahLst/>
                      <a:cxnLst>
                        <a:cxn ang="0">
                          <a:pos x="445" y="0"/>
                        </a:cxn>
                        <a:cxn ang="0">
                          <a:pos x="0" y="0"/>
                        </a:cxn>
                        <a:cxn ang="0">
                          <a:pos x="5" y="65"/>
                        </a:cxn>
                        <a:cxn ang="0">
                          <a:pos x="14" y="129"/>
                        </a:cxn>
                        <a:cxn ang="0">
                          <a:pos x="27" y="190"/>
                        </a:cxn>
                        <a:cxn ang="0">
                          <a:pos x="43" y="252"/>
                        </a:cxn>
                        <a:cxn ang="0">
                          <a:pos x="63" y="311"/>
                        </a:cxn>
                        <a:cxn ang="0">
                          <a:pos x="85" y="369"/>
                        </a:cxn>
                        <a:cxn ang="0">
                          <a:pos x="110" y="424"/>
                        </a:cxn>
                        <a:cxn ang="0">
                          <a:pos x="139" y="478"/>
                        </a:cxn>
                        <a:cxn ang="0">
                          <a:pos x="160" y="473"/>
                        </a:cxn>
                        <a:cxn ang="0">
                          <a:pos x="179" y="470"/>
                        </a:cxn>
                        <a:cxn ang="0">
                          <a:pos x="200" y="465"/>
                        </a:cxn>
                        <a:cxn ang="0">
                          <a:pos x="221" y="461"/>
                        </a:cxn>
                        <a:cxn ang="0">
                          <a:pos x="242" y="456"/>
                        </a:cxn>
                        <a:cxn ang="0">
                          <a:pos x="263" y="452"/>
                        </a:cxn>
                        <a:cxn ang="0">
                          <a:pos x="285" y="449"/>
                        </a:cxn>
                        <a:cxn ang="0">
                          <a:pos x="306" y="445"/>
                        </a:cxn>
                        <a:cxn ang="0">
                          <a:pos x="328" y="441"/>
                        </a:cxn>
                        <a:cxn ang="0">
                          <a:pos x="349" y="439"/>
                        </a:cxn>
                        <a:cxn ang="0">
                          <a:pos x="371" y="435"/>
                        </a:cxn>
                        <a:cxn ang="0">
                          <a:pos x="393" y="433"/>
                        </a:cxn>
                        <a:cxn ang="0">
                          <a:pos x="415" y="429"/>
                        </a:cxn>
                        <a:cxn ang="0">
                          <a:pos x="437" y="426"/>
                        </a:cxn>
                        <a:cxn ang="0">
                          <a:pos x="459" y="424"/>
                        </a:cxn>
                        <a:cxn ang="0">
                          <a:pos x="481" y="422"/>
                        </a:cxn>
                        <a:cxn ang="0">
                          <a:pos x="473" y="370"/>
                        </a:cxn>
                        <a:cxn ang="0">
                          <a:pos x="467" y="318"/>
                        </a:cxn>
                        <a:cxn ang="0">
                          <a:pos x="461" y="267"/>
                        </a:cxn>
                        <a:cxn ang="0">
                          <a:pos x="457" y="214"/>
                        </a:cxn>
                        <a:cxn ang="0">
                          <a:pos x="452" y="160"/>
                        </a:cxn>
                        <a:cxn ang="0">
                          <a:pos x="449" y="107"/>
                        </a:cxn>
                        <a:cxn ang="0">
                          <a:pos x="447" y="54"/>
                        </a:cxn>
                        <a:cxn ang="0">
                          <a:pos x="445" y="0"/>
                        </a:cxn>
                      </a:cxnLst>
                      <a:rect l="0" t="0" r="r" b="b"/>
                      <a:pathLst>
                        <a:path w="481" h="478">
                          <a:moveTo>
                            <a:pt x="445" y="0"/>
                          </a:moveTo>
                          <a:lnTo>
                            <a:pt x="0" y="0"/>
                          </a:lnTo>
                          <a:lnTo>
                            <a:pt x="5" y="65"/>
                          </a:lnTo>
                          <a:lnTo>
                            <a:pt x="14" y="129"/>
                          </a:lnTo>
                          <a:lnTo>
                            <a:pt x="27" y="190"/>
                          </a:lnTo>
                          <a:lnTo>
                            <a:pt x="43" y="252"/>
                          </a:lnTo>
                          <a:lnTo>
                            <a:pt x="63" y="311"/>
                          </a:lnTo>
                          <a:lnTo>
                            <a:pt x="85" y="369"/>
                          </a:lnTo>
                          <a:lnTo>
                            <a:pt x="110" y="424"/>
                          </a:lnTo>
                          <a:lnTo>
                            <a:pt x="139" y="478"/>
                          </a:lnTo>
                          <a:lnTo>
                            <a:pt x="160" y="473"/>
                          </a:lnTo>
                          <a:lnTo>
                            <a:pt x="179" y="470"/>
                          </a:lnTo>
                          <a:lnTo>
                            <a:pt x="200" y="465"/>
                          </a:lnTo>
                          <a:lnTo>
                            <a:pt x="221" y="461"/>
                          </a:lnTo>
                          <a:lnTo>
                            <a:pt x="242" y="456"/>
                          </a:lnTo>
                          <a:lnTo>
                            <a:pt x="263" y="452"/>
                          </a:lnTo>
                          <a:lnTo>
                            <a:pt x="285" y="449"/>
                          </a:lnTo>
                          <a:lnTo>
                            <a:pt x="306" y="445"/>
                          </a:lnTo>
                          <a:lnTo>
                            <a:pt x="328" y="441"/>
                          </a:lnTo>
                          <a:lnTo>
                            <a:pt x="349" y="439"/>
                          </a:lnTo>
                          <a:lnTo>
                            <a:pt x="371" y="435"/>
                          </a:lnTo>
                          <a:lnTo>
                            <a:pt x="393" y="433"/>
                          </a:lnTo>
                          <a:lnTo>
                            <a:pt x="415" y="429"/>
                          </a:lnTo>
                          <a:lnTo>
                            <a:pt x="437" y="426"/>
                          </a:lnTo>
                          <a:lnTo>
                            <a:pt x="459" y="424"/>
                          </a:lnTo>
                          <a:lnTo>
                            <a:pt x="481" y="422"/>
                          </a:lnTo>
                          <a:lnTo>
                            <a:pt x="473" y="370"/>
                          </a:lnTo>
                          <a:lnTo>
                            <a:pt x="467" y="318"/>
                          </a:lnTo>
                          <a:lnTo>
                            <a:pt x="461" y="267"/>
                          </a:lnTo>
                          <a:lnTo>
                            <a:pt x="457" y="214"/>
                          </a:lnTo>
                          <a:lnTo>
                            <a:pt x="452" y="160"/>
                          </a:lnTo>
                          <a:lnTo>
                            <a:pt x="449" y="107"/>
                          </a:lnTo>
                          <a:lnTo>
                            <a:pt x="447" y="54"/>
                          </a:lnTo>
                          <a:lnTo>
                            <a:pt x="445" y="0"/>
                          </a:lnTo>
                          <a:close/>
                        </a:path>
                      </a:pathLst>
                    </a:custGeom>
                    <a:solidFill>
                      <a:schemeClr val="folHlink"/>
                    </a:solidFill>
                    <a:ln w="9525">
                      <a:solidFill>
                        <a:schemeClr val="folHlink"/>
                      </a:solidFill>
                      <a:round/>
                      <a:headEnd/>
                      <a:tailEnd/>
                    </a:ln>
                  </p:spPr>
                  <p:txBody>
                    <a:bodyPr/>
                    <a:lstStyle/>
                    <a:p>
                      <a:endParaRPr lang="id-ID"/>
                    </a:p>
                  </p:txBody>
                </p:sp>
              </p:grpSp>
              <p:grpSp>
                <p:nvGrpSpPr>
                  <p:cNvPr id="7" name="Group 214"/>
                  <p:cNvGrpSpPr>
                    <a:grpSpLocks/>
                  </p:cNvGrpSpPr>
                  <p:nvPr/>
                </p:nvGrpSpPr>
                <p:grpSpPr bwMode="auto">
                  <a:xfrm>
                    <a:off x="4422" y="2949"/>
                    <a:ext cx="408" cy="424"/>
                    <a:chOff x="4445" y="2949"/>
                    <a:chExt cx="358" cy="424"/>
                  </a:xfrm>
                </p:grpSpPr>
                <p:sp>
                  <p:nvSpPr>
                    <p:cNvPr id="66" name="Freeform 215"/>
                    <p:cNvSpPr>
                      <a:spLocks/>
                    </p:cNvSpPr>
                    <p:nvPr/>
                  </p:nvSpPr>
                  <p:spPr bwMode="auto">
                    <a:xfrm>
                      <a:off x="4481" y="2949"/>
                      <a:ext cx="286" cy="88"/>
                    </a:xfrm>
                    <a:custGeom>
                      <a:avLst/>
                      <a:gdLst/>
                      <a:ahLst/>
                      <a:cxnLst>
                        <a:cxn ang="0">
                          <a:pos x="336" y="31"/>
                        </a:cxn>
                        <a:cxn ang="0">
                          <a:pos x="315" y="16"/>
                        </a:cxn>
                        <a:cxn ang="0">
                          <a:pos x="294" y="6"/>
                        </a:cxn>
                        <a:cxn ang="0">
                          <a:pos x="274" y="1"/>
                        </a:cxn>
                        <a:cxn ang="0">
                          <a:pos x="253" y="1"/>
                        </a:cxn>
                        <a:cxn ang="0">
                          <a:pos x="231" y="6"/>
                        </a:cxn>
                        <a:cxn ang="0">
                          <a:pos x="210" y="17"/>
                        </a:cxn>
                        <a:cxn ang="0">
                          <a:pos x="188" y="33"/>
                        </a:cxn>
                        <a:cxn ang="0">
                          <a:pos x="165" y="56"/>
                        </a:cxn>
                        <a:cxn ang="0">
                          <a:pos x="139" y="87"/>
                        </a:cxn>
                        <a:cxn ang="0">
                          <a:pos x="115" y="124"/>
                        </a:cxn>
                        <a:cxn ang="0">
                          <a:pos x="92" y="168"/>
                        </a:cxn>
                        <a:cxn ang="0">
                          <a:pos x="70" y="217"/>
                        </a:cxn>
                        <a:cxn ang="0">
                          <a:pos x="48" y="273"/>
                        </a:cxn>
                        <a:cxn ang="0">
                          <a:pos x="28" y="334"/>
                        </a:cxn>
                        <a:cxn ang="0">
                          <a:pos x="9" y="401"/>
                        </a:cxn>
                        <a:cxn ang="0">
                          <a:pos x="15" y="436"/>
                        </a:cxn>
                        <a:cxn ang="0">
                          <a:pos x="43" y="437"/>
                        </a:cxn>
                        <a:cxn ang="0">
                          <a:pos x="73" y="439"/>
                        </a:cxn>
                        <a:cxn ang="0">
                          <a:pos x="102" y="441"/>
                        </a:cxn>
                        <a:cxn ang="0">
                          <a:pos x="130" y="441"/>
                        </a:cxn>
                        <a:cxn ang="0">
                          <a:pos x="160" y="442"/>
                        </a:cxn>
                        <a:cxn ang="0">
                          <a:pos x="189" y="444"/>
                        </a:cxn>
                        <a:cxn ang="0">
                          <a:pos x="218" y="444"/>
                        </a:cxn>
                        <a:cxn ang="0">
                          <a:pos x="251" y="444"/>
                        </a:cxn>
                        <a:cxn ang="0">
                          <a:pos x="288" y="444"/>
                        </a:cxn>
                        <a:cxn ang="0">
                          <a:pos x="325" y="442"/>
                        </a:cxn>
                        <a:cxn ang="0">
                          <a:pos x="362" y="441"/>
                        </a:cxn>
                        <a:cxn ang="0">
                          <a:pos x="398" y="440"/>
                        </a:cxn>
                        <a:cxn ang="0">
                          <a:pos x="434" y="437"/>
                        </a:cxn>
                        <a:cxn ang="0">
                          <a:pos x="471" y="435"/>
                        </a:cxn>
                        <a:cxn ang="0">
                          <a:pos x="506" y="433"/>
                        </a:cxn>
                        <a:cxn ang="0">
                          <a:pos x="515" y="396"/>
                        </a:cxn>
                        <a:cxn ang="0">
                          <a:pos x="496" y="329"/>
                        </a:cxn>
                        <a:cxn ang="0">
                          <a:pos x="476" y="269"/>
                        </a:cxn>
                        <a:cxn ang="0">
                          <a:pos x="455" y="214"/>
                        </a:cxn>
                        <a:cxn ang="0">
                          <a:pos x="432" y="163"/>
                        </a:cxn>
                        <a:cxn ang="0">
                          <a:pos x="409" y="120"/>
                        </a:cxn>
                        <a:cxn ang="0">
                          <a:pos x="385" y="83"/>
                        </a:cxn>
                        <a:cxn ang="0">
                          <a:pos x="359" y="53"/>
                        </a:cxn>
                      </a:cxnLst>
                      <a:rect l="0" t="0" r="r" b="b"/>
                      <a:pathLst>
                        <a:path w="523" h="444">
                          <a:moveTo>
                            <a:pt x="347" y="40"/>
                          </a:moveTo>
                          <a:lnTo>
                            <a:pt x="336" y="31"/>
                          </a:lnTo>
                          <a:lnTo>
                            <a:pt x="326" y="23"/>
                          </a:lnTo>
                          <a:lnTo>
                            <a:pt x="315" y="16"/>
                          </a:lnTo>
                          <a:lnTo>
                            <a:pt x="305" y="10"/>
                          </a:lnTo>
                          <a:lnTo>
                            <a:pt x="294" y="6"/>
                          </a:lnTo>
                          <a:lnTo>
                            <a:pt x="285" y="2"/>
                          </a:lnTo>
                          <a:lnTo>
                            <a:pt x="274" y="1"/>
                          </a:lnTo>
                          <a:lnTo>
                            <a:pt x="264" y="0"/>
                          </a:lnTo>
                          <a:lnTo>
                            <a:pt x="253" y="1"/>
                          </a:lnTo>
                          <a:lnTo>
                            <a:pt x="242" y="2"/>
                          </a:lnTo>
                          <a:lnTo>
                            <a:pt x="231" y="6"/>
                          </a:lnTo>
                          <a:lnTo>
                            <a:pt x="221" y="11"/>
                          </a:lnTo>
                          <a:lnTo>
                            <a:pt x="210" y="17"/>
                          </a:lnTo>
                          <a:lnTo>
                            <a:pt x="199" y="24"/>
                          </a:lnTo>
                          <a:lnTo>
                            <a:pt x="188" y="33"/>
                          </a:lnTo>
                          <a:lnTo>
                            <a:pt x="177" y="43"/>
                          </a:lnTo>
                          <a:lnTo>
                            <a:pt x="165" y="56"/>
                          </a:lnTo>
                          <a:lnTo>
                            <a:pt x="151" y="71"/>
                          </a:lnTo>
                          <a:lnTo>
                            <a:pt x="139" y="87"/>
                          </a:lnTo>
                          <a:lnTo>
                            <a:pt x="127" y="106"/>
                          </a:lnTo>
                          <a:lnTo>
                            <a:pt x="115" y="124"/>
                          </a:lnTo>
                          <a:lnTo>
                            <a:pt x="104" y="146"/>
                          </a:lnTo>
                          <a:lnTo>
                            <a:pt x="92" y="168"/>
                          </a:lnTo>
                          <a:lnTo>
                            <a:pt x="81" y="193"/>
                          </a:lnTo>
                          <a:lnTo>
                            <a:pt x="70" y="217"/>
                          </a:lnTo>
                          <a:lnTo>
                            <a:pt x="59" y="244"/>
                          </a:lnTo>
                          <a:lnTo>
                            <a:pt x="48" y="273"/>
                          </a:lnTo>
                          <a:lnTo>
                            <a:pt x="38" y="303"/>
                          </a:lnTo>
                          <a:lnTo>
                            <a:pt x="28" y="334"/>
                          </a:lnTo>
                          <a:lnTo>
                            <a:pt x="18" y="366"/>
                          </a:lnTo>
                          <a:lnTo>
                            <a:pt x="9" y="401"/>
                          </a:lnTo>
                          <a:lnTo>
                            <a:pt x="0" y="435"/>
                          </a:lnTo>
                          <a:lnTo>
                            <a:pt x="15" y="436"/>
                          </a:lnTo>
                          <a:lnTo>
                            <a:pt x="29" y="436"/>
                          </a:lnTo>
                          <a:lnTo>
                            <a:pt x="43" y="437"/>
                          </a:lnTo>
                          <a:lnTo>
                            <a:pt x="59" y="439"/>
                          </a:lnTo>
                          <a:lnTo>
                            <a:pt x="73" y="439"/>
                          </a:lnTo>
                          <a:lnTo>
                            <a:pt x="87" y="440"/>
                          </a:lnTo>
                          <a:lnTo>
                            <a:pt x="102" y="441"/>
                          </a:lnTo>
                          <a:lnTo>
                            <a:pt x="116" y="441"/>
                          </a:lnTo>
                          <a:lnTo>
                            <a:pt x="130" y="441"/>
                          </a:lnTo>
                          <a:lnTo>
                            <a:pt x="145" y="442"/>
                          </a:lnTo>
                          <a:lnTo>
                            <a:pt x="160" y="442"/>
                          </a:lnTo>
                          <a:lnTo>
                            <a:pt x="174" y="442"/>
                          </a:lnTo>
                          <a:lnTo>
                            <a:pt x="189" y="444"/>
                          </a:lnTo>
                          <a:lnTo>
                            <a:pt x="203" y="444"/>
                          </a:lnTo>
                          <a:lnTo>
                            <a:pt x="218" y="444"/>
                          </a:lnTo>
                          <a:lnTo>
                            <a:pt x="233" y="444"/>
                          </a:lnTo>
                          <a:lnTo>
                            <a:pt x="251" y="444"/>
                          </a:lnTo>
                          <a:lnTo>
                            <a:pt x="270" y="444"/>
                          </a:lnTo>
                          <a:lnTo>
                            <a:pt x="288" y="444"/>
                          </a:lnTo>
                          <a:lnTo>
                            <a:pt x="307" y="442"/>
                          </a:lnTo>
                          <a:lnTo>
                            <a:pt x="325" y="442"/>
                          </a:lnTo>
                          <a:lnTo>
                            <a:pt x="344" y="441"/>
                          </a:lnTo>
                          <a:lnTo>
                            <a:pt x="362" y="441"/>
                          </a:lnTo>
                          <a:lnTo>
                            <a:pt x="380" y="440"/>
                          </a:lnTo>
                          <a:lnTo>
                            <a:pt x="398" y="440"/>
                          </a:lnTo>
                          <a:lnTo>
                            <a:pt x="417" y="439"/>
                          </a:lnTo>
                          <a:lnTo>
                            <a:pt x="434" y="437"/>
                          </a:lnTo>
                          <a:lnTo>
                            <a:pt x="453" y="436"/>
                          </a:lnTo>
                          <a:lnTo>
                            <a:pt x="471" y="435"/>
                          </a:lnTo>
                          <a:lnTo>
                            <a:pt x="488" y="434"/>
                          </a:lnTo>
                          <a:lnTo>
                            <a:pt x="506" y="433"/>
                          </a:lnTo>
                          <a:lnTo>
                            <a:pt x="523" y="431"/>
                          </a:lnTo>
                          <a:lnTo>
                            <a:pt x="515" y="396"/>
                          </a:lnTo>
                          <a:lnTo>
                            <a:pt x="506" y="362"/>
                          </a:lnTo>
                          <a:lnTo>
                            <a:pt x="496" y="329"/>
                          </a:lnTo>
                          <a:lnTo>
                            <a:pt x="486" y="299"/>
                          </a:lnTo>
                          <a:lnTo>
                            <a:pt x="476" y="269"/>
                          </a:lnTo>
                          <a:lnTo>
                            <a:pt x="465" y="241"/>
                          </a:lnTo>
                          <a:lnTo>
                            <a:pt x="455" y="214"/>
                          </a:lnTo>
                          <a:lnTo>
                            <a:pt x="444" y="188"/>
                          </a:lnTo>
                          <a:lnTo>
                            <a:pt x="432" y="163"/>
                          </a:lnTo>
                          <a:lnTo>
                            <a:pt x="421" y="141"/>
                          </a:lnTo>
                          <a:lnTo>
                            <a:pt x="409" y="120"/>
                          </a:lnTo>
                          <a:lnTo>
                            <a:pt x="397" y="101"/>
                          </a:lnTo>
                          <a:lnTo>
                            <a:pt x="385" y="83"/>
                          </a:lnTo>
                          <a:lnTo>
                            <a:pt x="373" y="67"/>
                          </a:lnTo>
                          <a:lnTo>
                            <a:pt x="359" y="53"/>
                          </a:lnTo>
                          <a:lnTo>
                            <a:pt x="347" y="40"/>
                          </a:lnTo>
                          <a:close/>
                        </a:path>
                      </a:pathLst>
                    </a:custGeom>
                    <a:solidFill>
                      <a:schemeClr val="folHlink"/>
                    </a:solidFill>
                    <a:ln w="9525">
                      <a:solidFill>
                        <a:schemeClr val="folHlink"/>
                      </a:solidFill>
                      <a:round/>
                      <a:headEnd/>
                      <a:tailEnd/>
                    </a:ln>
                  </p:spPr>
                  <p:txBody>
                    <a:bodyPr/>
                    <a:lstStyle/>
                    <a:p>
                      <a:endParaRPr lang="id-ID"/>
                    </a:p>
                  </p:txBody>
                </p:sp>
                <p:sp>
                  <p:nvSpPr>
                    <p:cNvPr id="67" name="Freeform 216"/>
                    <p:cNvSpPr>
                      <a:spLocks/>
                    </p:cNvSpPr>
                    <p:nvPr/>
                  </p:nvSpPr>
                  <p:spPr bwMode="auto">
                    <a:xfrm>
                      <a:off x="4446" y="3063"/>
                      <a:ext cx="357" cy="83"/>
                    </a:xfrm>
                    <a:custGeom>
                      <a:avLst/>
                      <a:gdLst/>
                      <a:ahLst/>
                      <a:cxnLst>
                        <a:cxn ang="0">
                          <a:pos x="617" y="0"/>
                        </a:cxn>
                        <a:cxn ang="0">
                          <a:pos x="597" y="1"/>
                        </a:cxn>
                        <a:cxn ang="0">
                          <a:pos x="579" y="4"/>
                        </a:cxn>
                        <a:cxn ang="0">
                          <a:pos x="559" y="5"/>
                        </a:cxn>
                        <a:cxn ang="0">
                          <a:pos x="539" y="6"/>
                        </a:cxn>
                        <a:cxn ang="0">
                          <a:pos x="519" y="8"/>
                        </a:cxn>
                        <a:cxn ang="0">
                          <a:pos x="499" y="9"/>
                        </a:cxn>
                        <a:cxn ang="0">
                          <a:pos x="479" y="10"/>
                        </a:cxn>
                        <a:cxn ang="0">
                          <a:pos x="460" y="11"/>
                        </a:cxn>
                        <a:cxn ang="0">
                          <a:pos x="440" y="13"/>
                        </a:cxn>
                        <a:cxn ang="0">
                          <a:pos x="419" y="13"/>
                        </a:cxn>
                        <a:cxn ang="0">
                          <a:pos x="399" y="14"/>
                        </a:cxn>
                        <a:cxn ang="0">
                          <a:pos x="379" y="14"/>
                        </a:cxn>
                        <a:cxn ang="0">
                          <a:pos x="358" y="15"/>
                        </a:cxn>
                        <a:cxn ang="0">
                          <a:pos x="339" y="15"/>
                        </a:cxn>
                        <a:cxn ang="0">
                          <a:pos x="319" y="15"/>
                        </a:cxn>
                        <a:cxn ang="0">
                          <a:pos x="298" y="15"/>
                        </a:cxn>
                        <a:cxn ang="0">
                          <a:pos x="281" y="15"/>
                        </a:cxn>
                        <a:cxn ang="0">
                          <a:pos x="265" y="15"/>
                        </a:cxn>
                        <a:cxn ang="0">
                          <a:pos x="248" y="15"/>
                        </a:cxn>
                        <a:cxn ang="0">
                          <a:pos x="232" y="14"/>
                        </a:cxn>
                        <a:cxn ang="0">
                          <a:pos x="215" y="14"/>
                        </a:cxn>
                        <a:cxn ang="0">
                          <a:pos x="199" y="14"/>
                        </a:cxn>
                        <a:cxn ang="0">
                          <a:pos x="183" y="13"/>
                        </a:cxn>
                        <a:cxn ang="0">
                          <a:pos x="167" y="13"/>
                        </a:cxn>
                        <a:cxn ang="0">
                          <a:pos x="150" y="11"/>
                        </a:cxn>
                        <a:cxn ang="0">
                          <a:pos x="134" y="11"/>
                        </a:cxn>
                        <a:cxn ang="0">
                          <a:pos x="118" y="10"/>
                        </a:cxn>
                        <a:cxn ang="0">
                          <a:pos x="102" y="9"/>
                        </a:cxn>
                        <a:cxn ang="0">
                          <a:pos x="86" y="9"/>
                        </a:cxn>
                        <a:cxn ang="0">
                          <a:pos x="70" y="8"/>
                        </a:cxn>
                        <a:cxn ang="0">
                          <a:pos x="53" y="6"/>
                        </a:cxn>
                        <a:cxn ang="0">
                          <a:pos x="38" y="5"/>
                        </a:cxn>
                        <a:cxn ang="0">
                          <a:pos x="30" y="52"/>
                        </a:cxn>
                        <a:cxn ang="0">
                          <a:pos x="24" y="100"/>
                        </a:cxn>
                        <a:cxn ang="0">
                          <a:pos x="18" y="149"/>
                        </a:cxn>
                        <a:cxn ang="0">
                          <a:pos x="13" y="199"/>
                        </a:cxn>
                        <a:cxn ang="0">
                          <a:pos x="8" y="252"/>
                        </a:cxn>
                        <a:cxn ang="0">
                          <a:pos x="5" y="305"/>
                        </a:cxn>
                        <a:cxn ang="0">
                          <a:pos x="3" y="360"/>
                        </a:cxn>
                        <a:cxn ang="0">
                          <a:pos x="0" y="416"/>
                        </a:cxn>
                        <a:cxn ang="0">
                          <a:pos x="656" y="416"/>
                        </a:cxn>
                        <a:cxn ang="0">
                          <a:pos x="653" y="359"/>
                        </a:cxn>
                        <a:cxn ang="0">
                          <a:pos x="651" y="304"/>
                        </a:cxn>
                        <a:cxn ang="0">
                          <a:pos x="648" y="250"/>
                        </a:cxn>
                        <a:cxn ang="0">
                          <a:pos x="643" y="197"/>
                        </a:cxn>
                        <a:cxn ang="0">
                          <a:pos x="638" y="147"/>
                        </a:cxn>
                        <a:cxn ang="0">
                          <a:pos x="631" y="96"/>
                        </a:cxn>
                        <a:cxn ang="0">
                          <a:pos x="625" y="47"/>
                        </a:cxn>
                        <a:cxn ang="0">
                          <a:pos x="617" y="0"/>
                        </a:cxn>
                      </a:cxnLst>
                      <a:rect l="0" t="0" r="r" b="b"/>
                      <a:pathLst>
                        <a:path w="656" h="416">
                          <a:moveTo>
                            <a:pt x="617" y="0"/>
                          </a:moveTo>
                          <a:lnTo>
                            <a:pt x="597" y="1"/>
                          </a:lnTo>
                          <a:lnTo>
                            <a:pt x="579" y="4"/>
                          </a:lnTo>
                          <a:lnTo>
                            <a:pt x="559" y="5"/>
                          </a:lnTo>
                          <a:lnTo>
                            <a:pt x="539" y="6"/>
                          </a:lnTo>
                          <a:lnTo>
                            <a:pt x="519" y="8"/>
                          </a:lnTo>
                          <a:lnTo>
                            <a:pt x="499" y="9"/>
                          </a:lnTo>
                          <a:lnTo>
                            <a:pt x="479" y="10"/>
                          </a:lnTo>
                          <a:lnTo>
                            <a:pt x="460" y="11"/>
                          </a:lnTo>
                          <a:lnTo>
                            <a:pt x="440" y="13"/>
                          </a:lnTo>
                          <a:lnTo>
                            <a:pt x="419" y="13"/>
                          </a:lnTo>
                          <a:lnTo>
                            <a:pt x="399" y="14"/>
                          </a:lnTo>
                          <a:lnTo>
                            <a:pt x="379" y="14"/>
                          </a:lnTo>
                          <a:lnTo>
                            <a:pt x="358" y="15"/>
                          </a:lnTo>
                          <a:lnTo>
                            <a:pt x="339" y="15"/>
                          </a:lnTo>
                          <a:lnTo>
                            <a:pt x="319" y="15"/>
                          </a:lnTo>
                          <a:lnTo>
                            <a:pt x="298" y="15"/>
                          </a:lnTo>
                          <a:lnTo>
                            <a:pt x="281" y="15"/>
                          </a:lnTo>
                          <a:lnTo>
                            <a:pt x="265" y="15"/>
                          </a:lnTo>
                          <a:lnTo>
                            <a:pt x="248" y="15"/>
                          </a:lnTo>
                          <a:lnTo>
                            <a:pt x="232" y="14"/>
                          </a:lnTo>
                          <a:lnTo>
                            <a:pt x="215" y="14"/>
                          </a:lnTo>
                          <a:lnTo>
                            <a:pt x="199" y="14"/>
                          </a:lnTo>
                          <a:lnTo>
                            <a:pt x="183" y="13"/>
                          </a:lnTo>
                          <a:lnTo>
                            <a:pt x="167" y="13"/>
                          </a:lnTo>
                          <a:lnTo>
                            <a:pt x="150" y="11"/>
                          </a:lnTo>
                          <a:lnTo>
                            <a:pt x="134" y="11"/>
                          </a:lnTo>
                          <a:lnTo>
                            <a:pt x="118" y="10"/>
                          </a:lnTo>
                          <a:lnTo>
                            <a:pt x="102" y="9"/>
                          </a:lnTo>
                          <a:lnTo>
                            <a:pt x="86" y="9"/>
                          </a:lnTo>
                          <a:lnTo>
                            <a:pt x="70" y="8"/>
                          </a:lnTo>
                          <a:lnTo>
                            <a:pt x="53" y="6"/>
                          </a:lnTo>
                          <a:lnTo>
                            <a:pt x="38" y="5"/>
                          </a:lnTo>
                          <a:lnTo>
                            <a:pt x="30" y="52"/>
                          </a:lnTo>
                          <a:lnTo>
                            <a:pt x="24" y="100"/>
                          </a:lnTo>
                          <a:lnTo>
                            <a:pt x="18" y="149"/>
                          </a:lnTo>
                          <a:lnTo>
                            <a:pt x="13" y="199"/>
                          </a:lnTo>
                          <a:lnTo>
                            <a:pt x="8" y="252"/>
                          </a:lnTo>
                          <a:lnTo>
                            <a:pt x="5" y="305"/>
                          </a:lnTo>
                          <a:lnTo>
                            <a:pt x="3" y="360"/>
                          </a:lnTo>
                          <a:lnTo>
                            <a:pt x="0" y="416"/>
                          </a:lnTo>
                          <a:lnTo>
                            <a:pt x="656" y="416"/>
                          </a:lnTo>
                          <a:lnTo>
                            <a:pt x="653" y="359"/>
                          </a:lnTo>
                          <a:lnTo>
                            <a:pt x="651" y="304"/>
                          </a:lnTo>
                          <a:lnTo>
                            <a:pt x="648" y="250"/>
                          </a:lnTo>
                          <a:lnTo>
                            <a:pt x="643" y="197"/>
                          </a:lnTo>
                          <a:lnTo>
                            <a:pt x="638" y="147"/>
                          </a:lnTo>
                          <a:lnTo>
                            <a:pt x="631" y="96"/>
                          </a:lnTo>
                          <a:lnTo>
                            <a:pt x="625" y="47"/>
                          </a:lnTo>
                          <a:lnTo>
                            <a:pt x="617" y="0"/>
                          </a:lnTo>
                          <a:close/>
                        </a:path>
                      </a:pathLst>
                    </a:custGeom>
                    <a:solidFill>
                      <a:schemeClr val="folHlink"/>
                    </a:solidFill>
                    <a:ln w="9525">
                      <a:solidFill>
                        <a:schemeClr val="folHlink"/>
                      </a:solidFill>
                      <a:round/>
                      <a:headEnd/>
                      <a:tailEnd/>
                    </a:ln>
                  </p:spPr>
                  <p:txBody>
                    <a:bodyPr/>
                    <a:lstStyle/>
                    <a:p>
                      <a:endParaRPr lang="id-ID"/>
                    </a:p>
                  </p:txBody>
                </p:sp>
                <p:sp>
                  <p:nvSpPr>
                    <p:cNvPr id="68" name="Freeform 217"/>
                    <p:cNvSpPr>
                      <a:spLocks/>
                    </p:cNvSpPr>
                    <p:nvPr/>
                  </p:nvSpPr>
                  <p:spPr bwMode="auto">
                    <a:xfrm>
                      <a:off x="4445" y="3174"/>
                      <a:ext cx="358" cy="83"/>
                    </a:xfrm>
                    <a:custGeom>
                      <a:avLst/>
                      <a:gdLst/>
                      <a:ahLst/>
                      <a:cxnLst>
                        <a:cxn ang="0">
                          <a:pos x="37" y="409"/>
                        </a:cxn>
                        <a:cxn ang="0">
                          <a:pos x="53" y="408"/>
                        </a:cxn>
                        <a:cxn ang="0">
                          <a:pos x="69" y="407"/>
                        </a:cxn>
                        <a:cxn ang="0">
                          <a:pos x="85" y="406"/>
                        </a:cxn>
                        <a:cxn ang="0">
                          <a:pos x="102" y="406"/>
                        </a:cxn>
                        <a:cxn ang="0">
                          <a:pos x="118" y="404"/>
                        </a:cxn>
                        <a:cxn ang="0">
                          <a:pos x="134" y="403"/>
                        </a:cxn>
                        <a:cxn ang="0">
                          <a:pos x="150" y="403"/>
                        </a:cxn>
                        <a:cxn ang="0">
                          <a:pos x="167" y="402"/>
                        </a:cxn>
                        <a:cxn ang="0">
                          <a:pos x="183" y="402"/>
                        </a:cxn>
                        <a:cxn ang="0">
                          <a:pos x="200" y="401"/>
                        </a:cxn>
                        <a:cxn ang="0">
                          <a:pos x="216" y="401"/>
                        </a:cxn>
                        <a:cxn ang="0">
                          <a:pos x="233" y="401"/>
                        </a:cxn>
                        <a:cxn ang="0">
                          <a:pos x="249" y="399"/>
                        </a:cxn>
                        <a:cxn ang="0">
                          <a:pos x="266" y="399"/>
                        </a:cxn>
                        <a:cxn ang="0">
                          <a:pos x="282" y="399"/>
                        </a:cxn>
                        <a:cxn ang="0">
                          <a:pos x="299" y="399"/>
                        </a:cxn>
                        <a:cxn ang="0">
                          <a:pos x="320" y="399"/>
                        </a:cxn>
                        <a:cxn ang="0">
                          <a:pos x="340" y="399"/>
                        </a:cxn>
                        <a:cxn ang="0">
                          <a:pos x="360" y="401"/>
                        </a:cxn>
                        <a:cxn ang="0">
                          <a:pos x="380" y="401"/>
                        </a:cxn>
                        <a:cxn ang="0">
                          <a:pos x="400" y="401"/>
                        </a:cxn>
                        <a:cxn ang="0">
                          <a:pos x="421" y="402"/>
                        </a:cxn>
                        <a:cxn ang="0">
                          <a:pos x="441" y="403"/>
                        </a:cxn>
                        <a:cxn ang="0">
                          <a:pos x="462" y="403"/>
                        </a:cxn>
                        <a:cxn ang="0">
                          <a:pos x="482" y="404"/>
                        </a:cxn>
                        <a:cxn ang="0">
                          <a:pos x="501" y="406"/>
                        </a:cxn>
                        <a:cxn ang="0">
                          <a:pos x="521" y="407"/>
                        </a:cxn>
                        <a:cxn ang="0">
                          <a:pos x="541" y="408"/>
                        </a:cxn>
                        <a:cxn ang="0">
                          <a:pos x="561" y="409"/>
                        </a:cxn>
                        <a:cxn ang="0">
                          <a:pos x="581" y="411"/>
                        </a:cxn>
                        <a:cxn ang="0">
                          <a:pos x="600" y="413"/>
                        </a:cxn>
                        <a:cxn ang="0">
                          <a:pos x="620" y="414"/>
                        </a:cxn>
                        <a:cxn ang="0">
                          <a:pos x="627" y="367"/>
                        </a:cxn>
                        <a:cxn ang="0">
                          <a:pos x="633" y="318"/>
                        </a:cxn>
                        <a:cxn ang="0">
                          <a:pos x="640" y="269"/>
                        </a:cxn>
                        <a:cxn ang="0">
                          <a:pos x="644" y="217"/>
                        </a:cxn>
                        <a:cxn ang="0">
                          <a:pos x="649" y="165"/>
                        </a:cxn>
                        <a:cxn ang="0">
                          <a:pos x="652" y="111"/>
                        </a:cxn>
                        <a:cxn ang="0">
                          <a:pos x="654" y="56"/>
                        </a:cxn>
                        <a:cxn ang="0">
                          <a:pos x="657" y="0"/>
                        </a:cxn>
                        <a:cxn ang="0">
                          <a:pos x="0" y="0"/>
                        </a:cxn>
                        <a:cxn ang="0">
                          <a:pos x="3" y="55"/>
                        </a:cxn>
                        <a:cxn ang="0">
                          <a:pos x="5" y="111"/>
                        </a:cxn>
                        <a:cxn ang="0">
                          <a:pos x="8" y="163"/>
                        </a:cxn>
                        <a:cxn ang="0">
                          <a:pos x="12" y="215"/>
                        </a:cxn>
                        <a:cxn ang="0">
                          <a:pos x="17" y="265"/>
                        </a:cxn>
                        <a:cxn ang="0">
                          <a:pos x="24" y="315"/>
                        </a:cxn>
                        <a:cxn ang="0">
                          <a:pos x="30" y="363"/>
                        </a:cxn>
                        <a:cxn ang="0">
                          <a:pos x="37" y="409"/>
                        </a:cxn>
                      </a:cxnLst>
                      <a:rect l="0" t="0" r="r" b="b"/>
                      <a:pathLst>
                        <a:path w="657" h="414">
                          <a:moveTo>
                            <a:pt x="37" y="409"/>
                          </a:moveTo>
                          <a:lnTo>
                            <a:pt x="53" y="408"/>
                          </a:lnTo>
                          <a:lnTo>
                            <a:pt x="69" y="407"/>
                          </a:lnTo>
                          <a:lnTo>
                            <a:pt x="85" y="406"/>
                          </a:lnTo>
                          <a:lnTo>
                            <a:pt x="102" y="406"/>
                          </a:lnTo>
                          <a:lnTo>
                            <a:pt x="118" y="404"/>
                          </a:lnTo>
                          <a:lnTo>
                            <a:pt x="134" y="403"/>
                          </a:lnTo>
                          <a:lnTo>
                            <a:pt x="150" y="403"/>
                          </a:lnTo>
                          <a:lnTo>
                            <a:pt x="167" y="402"/>
                          </a:lnTo>
                          <a:lnTo>
                            <a:pt x="183" y="402"/>
                          </a:lnTo>
                          <a:lnTo>
                            <a:pt x="200" y="401"/>
                          </a:lnTo>
                          <a:lnTo>
                            <a:pt x="216" y="401"/>
                          </a:lnTo>
                          <a:lnTo>
                            <a:pt x="233" y="401"/>
                          </a:lnTo>
                          <a:lnTo>
                            <a:pt x="249" y="399"/>
                          </a:lnTo>
                          <a:lnTo>
                            <a:pt x="266" y="399"/>
                          </a:lnTo>
                          <a:lnTo>
                            <a:pt x="282" y="399"/>
                          </a:lnTo>
                          <a:lnTo>
                            <a:pt x="299" y="399"/>
                          </a:lnTo>
                          <a:lnTo>
                            <a:pt x="320" y="399"/>
                          </a:lnTo>
                          <a:lnTo>
                            <a:pt x="340" y="399"/>
                          </a:lnTo>
                          <a:lnTo>
                            <a:pt x="360" y="401"/>
                          </a:lnTo>
                          <a:lnTo>
                            <a:pt x="380" y="401"/>
                          </a:lnTo>
                          <a:lnTo>
                            <a:pt x="400" y="401"/>
                          </a:lnTo>
                          <a:lnTo>
                            <a:pt x="421" y="402"/>
                          </a:lnTo>
                          <a:lnTo>
                            <a:pt x="441" y="403"/>
                          </a:lnTo>
                          <a:lnTo>
                            <a:pt x="462" y="403"/>
                          </a:lnTo>
                          <a:lnTo>
                            <a:pt x="482" y="404"/>
                          </a:lnTo>
                          <a:lnTo>
                            <a:pt x="501" y="406"/>
                          </a:lnTo>
                          <a:lnTo>
                            <a:pt x="521" y="407"/>
                          </a:lnTo>
                          <a:lnTo>
                            <a:pt x="541" y="408"/>
                          </a:lnTo>
                          <a:lnTo>
                            <a:pt x="561" y="409"/>
                          </a:lnTo>
                          <a:lnTo>
                            <a:pt x="581" y="411"/>
                          </a:lnTo>
                          <a:lnTo>
                            <a:pt x="600" y="413"/>
                          </a:lnTo>
                          <a:lnTo>
                            <a:pt x="620" y="414"/>
                          </a:lnTo>
                          <a:lnTo>
                            <a:pt x="627" y="367"/>
                          </a:lnTo>
                          <a:lnTo>
                            <a:pt x="633" y="318"/>
                          </a:lnTo>
                          <a:lnTo>
                            <a:pt x="640" y="269"/>
                          </a:lnTo>
                          <a:lnTo>
                            <a:pt x="644" y="217"/>
                          </a:lnTo>
                          <a:lnTo>
                            <a:pt x="649" y="165"/>
                          </a:lnTo>
                          <a:lnTo>
                            <a:pt x="652" y="111"/>
                          </a:lnTo>
                          <a:lnTo>
                            <a:pt x="654" y="56"/>
                          </a:lnTo>
                          <a:lnTo>
                            <a:pt x="657" y="0"/>
                          </a:lnTo>
                          <a:lnTo>
                            <a:pt x="0" y="0"/>
                          </a:lnTo>
                          <a:lnTo>
                            <a:pt x="3" y="55"/>
                          </a:lnTo>
                          <a:lnTo>
                            <a:pt x="5" y="111"/>
                          </a:lnTo>
                          <a:lnTo>
                            <a:pt x="8" y="163"/>
                          </a:lnTo>
                          <a:lnTo>
                            <a:pt x="12" y="215"/>
                          </a:lnTo>
                          <a:lnTo>
                            <a:pt x="17" y="265"/>
                          </a:lnTo>
                          <a:lnTo>
                            <a:pt x="24" y="315"/>
                          </a:lnTo>
                          <a:lnTo>
                            <a:pt x="30" y="363"/>
                          </a:lnTo>
                          <a:lnTo>
                            <a:pt x="37" y="409"/>
                          </a:lnTo>
                          <a:close/>
                        </a:path>
                      </a:pathLst>
                    </a:custGeom>
                    <a:solidFill>
                      <a:schemeClr val="folHlink"/>
                    </a:solidFill>
                    <a:ln w="9525">
                      <a:solidFill>
                        <a:schemeClr val="folHlink"/>
                      </a:solidFill>
                      <a:round/>
                      <a:headEnd/>
                      <a:tailEnd/>
                    </a:ln>
                  </p:spPr>
                  <p:txBody>
                    <a:bodyPr/>
                    <a:lstStyle/>
                    <a:p>
                      <a:endParaRPr lang="id-ID"/>
                    </a:p>
                  </p:txBody>
                </p:sp>
                <p:sp>
                  <p:nvSpPr>
                    <p:cNvPr id="69" name="Freeform 218"/>
                    <p:cNvSpPr>
                      <a:spLocks/>
                    </p:cNvSpPr>
                    <p:nvPr/>
                  </p:nvSpPr>
                  <p:spPr bwMode="auto">
                    <a:xfrm>
                      <a:off x="4480" y="3282"/>
                      <a:ext cx="288" cy="91"/>
                    </a:xfrm>
                    <a:custGeom>
                      <a:avLst/>
                      <a:gdLst/>
                      <a:ahLst/>
                      <a:cxnLst>
                        <a:cxn ang="0">
                          <a:pos x="220" y="0"/>
                        </a:cxn>
                        <a:cxn ang="0">
                          <a:pos x="191" y="0"/>
                        </a:cxn>
                        <a:cxn ang="0">
                          <a:pos x="161" y="1"/>
                        </a:cxn>
                        <a:cxn ang="0">
                          <a:pos x="131" y="1"/>
                        </a:cxn>
                        <a:cxn ang="0">
                          <a:pos x="102" y="3"/>
                        </a:cxn>
                        <a:cxn ang="0">
                          <a:pos x="73" y="4"/>
                        </a:cxn>
                        <a:cxn ang="0">
                          <a:pos x="43" y="5"/>
                        </a:cxn>
                        <a:cxn ang="0">
                          <a:pos x="15" y="6"/>
                        </a:cxn>
                        <a:cxn ang="0">
                          <a:pos x="17" y="76"/>
                        </a:cxn>
                        <a:cxn ang="0">
                          <a:pos x="55" y="198"/>
                        </a:cxn>
                        <a:cxn ang="0">
                          <a:pos x="99" y="299"/>
                        </a:cxn>
                        <a:cxn ang="0">
                          <a:pos x="147" y="376"/>
                        </a:cxn>
                        <a:cxn ang="0">
                          <a:pos x="183" y="418"/>
                        </a:cxn>
                        <a:cxn ang="0">
                          <a:pos x="206" y="436"/>
                        </a:cxn>
                        <a:cxn ang="0">
                          <a:pos x="229" y="449"/>
                        </a:cxn>
                        <a:cxn ang="0">
                          <a:pos x="253" y="455"/>
                        </a:cxn>
                        <a:cxn ang="0">
                          <a:pos x="277" y="455"/>
                        </a:cxn>
                        <a:cxn ang="0">
                          <a:pos x="300" y="450"/>
                        </a:cxn>
                        <a:cxn ang="0">
                          <a:pos x="323" y="438"/>
                        </a:cxn>
                        <a:cxn ang="0">
                          <a:pos x="346" y="419"/>
                        </a:cxn>
                        <a:cxn ang="0">
                          <a:pos x="381" y="380"/>
                        </a:cxn>
                        <a:cxn ang="0">
                          <a:pos x="429" y="304"/>
                        </a:cxn>
                        <a:cxn ang="0">
                          <a:pos x="473" y="203"/>
                        </a:cxn>
                        <a:cxn ang="0">
                          <a:pos x="512" y="81"/>
                        </a:cxn>
                        <a:cxn ang="0">
                          <a:pos x="511" y="11"/>
                        </a:cxn>
                        <a:cxn ang="0">
                          <a:pos x="475" y="7"/>
                        </a:cxn>
                        <a:cxn ang="0">
                          <a:pos x="438" y="6"/>
                        </a:cxn>
                        <a:cxn ang="0">
                          <a:pos x="402" y="4"/>
                        </a:cxn>
                        <a:cxn ang="0">
                          <a:pos x="366" y="3"/>
                        </a:cxn>
                        <a:cxn ang="0">
                          <a:pos x="328" y="1"/>
                        </a:cxn>
                        <a:cxn ang="0">
                          <a:pos x="291" y="0"/>
                        </a:cxn>
                        <a:cxn ang="0">
                          <a:pos x="253" y="0"/>
                        </a:cxn>
                      </a:cxnLst>
                      <a:rect l="0" t="0" r="r" b="b"/>
                      <a:pathLst>
                        <a:path w="529" h="456">
                          <a:moveTo>
                            <a:pt x="235" y="0"/>
                          </a:moveTo>
                          <a:lnTo>
                            <a:pt x="220" y="0"/>
                          </a:lnTo>
                          <a:lnTo>
                            <a:pt x="205" y="0"/>
                          </a:lnTo>
                          <a:lnTo>
                            <a:pt x="191" y="0"/>
                          </a:lnTo>
                          <a:lnTo>
                            <a:pt x="175" y="0"/>
                          </a:lnTo>
                          <a:lnTo>
                            <a:pt x="161" y="1"/>
                          </a:lnTo>
                          <a:lnTo>
                            <a:pt x="146" y="1"/>
                          </a:lnTo>
                          <a:lnTo>
                            <a:pt x="131" y="1"/>
                          </a:lnTo>
                          <a:lnTo>
                            <a:pt x="117" y="1"/>
                          </a:lnTo>
                          <a:lnTo>
                            <a:pt x="102" y="3"/>
                          </a:lnTo>
                          <a:lnTo>
                            <a:pt x="87" y="3"/>
                          </a:lnTo>
                          <a:lnTo>
                            <a:pt x="73" y="4"/>
                          </a:lnTo>
                          <a:lnTo>
                            <a:pt x="59" y="4"/>
                          </a:lnTo>
                          <a:lnTo>
                            <a:pt x="43" y="5"/>
                          </a:lnTo>
                          <a:lnTo>
                            <a:pt x="29" y="6"/>
                          </a:lnTo>
                          <a:lnTo>
                            <a:pt x="15" y="6"/>
                          </a:lnTo>
                          <a:lnTo>
                            <a:pt x="0" y="7"/>
                          </a:lnTo>
                          <a:lnTo>
                            <a:pt x="17" y="76"/>
                          </a:lnTo>
                          <a:lnTo>
                            <a:pt x="35" y="140"/>
                          </a:lnTo>
                          <a:lnTo>
                            <a:pt x="55" y="198"/>
                          </a:lnTo>
                          <a:lnTo>
                            <a:pt x="77" y="251"/>
                          </a:lnTo>
                          <a:lnTo>
                            <a:pt x="99" y="299"/>
                          </a:lnTo>
                          <a:lnTo>
                            <a:pt x="122" y="341"/>
                          </a:lnTo>
                          <a:lnTo>
                            <a:pt x="147" y="376"/>
                          </a:lnTo>
                          <a:lnTo>
                            <a:pt x="171" y="406"/>
                          </a:lnTo>
                          <a:lnTo>
                            <a:pt x="183" y="418"/>
                          </a:lnTo>
                          <a:lnTo>
                            <a:pt x="194" y="428"/>
                          </a:lnTo>
                          <a:lnTo>
                            <a:pt x="206" y="436"/>
                          </a:lnTo>
                          <a:lnTo>
                            <a:pt x="218" y="444"/>
                          </a:lnTo>
                          <a:lnTo>
                            <a:pt x="229" y="449"/>
                          </a:lnTo>
                          <a:lnTo>
                            <a:pt x="241" y="452"/>
                          </a:lnTo>
                          <a:lnTo>
                            <a:pt x="253" y="455"/>
                          </a:lnTo>
                          <a:lnTo>
                            <a:pt x="266" y="456"/>
                          </a:lnTo>
                          <a:lnTo>
                            <a:pt x="277" y="455"/>
                          </a:lnTo>
                          <a:lnTo>
                            <a:pt x="288" y="454"/>
                          </a:lnTo>
                          <a:lnTo>
                            <a:pt x="300" y="450"/>
                          </a:lnTo>
                          <a:lnTo>
                            <a:pt x="311" y="444"/>
                          </a:lnTo>
                          <a:lnTo>
                            <a:pt x="323" y="438"/>
                          </a:lnTo>
                          <a:lnTo>
                            <a:pt x="334" y="429"/>
                          </a:lnTo>
                          <a:lnTo>
                            <a:pt x="346" y="419"/>
                          </a:lnTo>
                          <a:lnTo>
                            <a:pt x="357" y="408"/>
                          </a:lnTo>
                          <a:lnTo>
                            <a:pt x="381" y="380"/>
                          </a:lnTo>
                          <a:lnTo>
                            <a:pt x="405" y="344"/>
                          </a:lnTo>
                          <a:lnTo>
                            <a:pt x="429" y="304"/>
                          </a:lnTo>
                          <a:lnTo>
                            <a:pt x="452" y="256"/>
                          </a:lnTo>
                          <a:lnTo>
                            <a:pt x="473" y="203"/>
                          </a:lnTo>
                          <a:lnTo>
                            <a:pt x="494" y="145"/>
                          </a:lnTo>
                          <a:lnTo>
                            <a:pt x="512" y="81"/>
                          </a:lnTo>
                          <a:lnTo>
                            <a:pt x="529" y="12"/>
                          </a:lnTo>
                          <a:lnTo>
                            <a:pt x="511" y="11"/>
                          </a:lnTo>
                          <a:lnTo>
                            <a:pt x="494" y="10"/>
                          </a:lnTo>
                          <a:lnTo>
                            <a:pt x="475" y="7"/>
                          </a:lnTo>
                          <a:lnTo>
                            <a:pt x="457" y="6"/>
                          </a:lnTo>
                          <a:lnTo>
                            <a:pt x="438" y="6"/>
                          </a:lnTo>
                          <a:lnTo>
                            <a:pt x="421" y="5"/>
                          </a:lnTo>
                          <a:lnTo>
                            <a:pt x="402" y="4"/>
                          </a:lnTo>
                          <a:lnTo>
                            <a:pt x="383" y="3"/>
                          </a:lnTo>
                          <a:lnTo>
                            <a:pt x="366" y="3"/>
                          </a:lnTo>
                          <a:lnTo>
                            <a:pt x="347" y="1"/>
                          </a:lnTo>
                          <a:lnTo>
                            <a:pt x="328" y="1"/>
                          </a:lnTo>
                          <a:lnTo>
                            <a:pt x="310" y="1"/>
                          </a:lnTo>
                          <a:lnTo>
                            <a:pt x="291" y="0"/>
                          </a:lnTo>
                          <a:lnTo>
                            <a:pt x="272" y="0"/>
                          </a:lnTo>
                          <a:lnTo>
                            <a:pt x="253" y="0"/>
                          </a:lnTo>
                          <a:lnTo>
                            <a:pt x="235" y="0"/>
                          </a:lnTo>
                          <a:close/>
                        </a:path>
                      </a:pathLst>
                    </a:custGeom>
                    <a:solidFill>
                      <a:schemeClr val="folHlink"/>
                    </a:solidFill>
                    <a:ln w="9525">
                      <a:solidFill>
                        <a:schemeClr val="folHlink"/>
                      </a:solidFill>
                      <a:round/>
                      <a:headEnd/>
                      <a:tailEnd/>
                    </a:ln>
                  </p:spPr>
                  <p:txBody>
                    <a:bodyPr/>
                    <a:lstStyle/>
                    <a:p>
                      <a:endParaRPr lang="id-ID"/>
                    </a:p>
                  </p:txBody>
                </p:sp>
              </p:grpSp>
              <p:grpSp>
                <p:nvGrpSpPr>
                  <p:cNvPr id="8" name="Group 219"/>
                  <p:cNvGrpSpPr>
                    <a:grpSpLocks/>
                  </p:cNvGrpSpPr>
                  <p:nvPr/>
                </p:nvGrpSpPr>
                <p:grpSpPr bwMode="auto">
                  <a:xfrm>
                    <a:off x="4752" y="2959"/>
                    <a:ext cx="369" cy="403"/>
                    <a:chOff x="4761" y="2959"/>
                    <a:chExt cx="369" cy="403"/>
                  </a:xfrm>
                </p:grpSpPr>
                <p:sp>
                  <p:nvSpPr>
                    <p:cNvPr id="62" name="Freeform 220"/>
                    <p:cNvSpPr>
                      <a:spLocks/>
                    </p:cNvSpPr>
                    <p:nvPr/>
                  </p:nvSpPr>
                  <p:spPr bwMode="auto">
                    <a:xfrm>
                      <a:off x="4851" y="3046"/>
                      <a:ext cx="279" cy="100"/>
                    </a:xfrm>
                    <a:custGeom>
                      <a:avLst/>
                      <a:gdLst/>
                      <a:ahLst/>
                      <a:cxnLst>
                        <a:cxn ang="0">
                          <a:pos x="39" y="497"/>
                        </a:cxn>
                        <a:cxn ang="0">
                          <a:pos x="510" y="497"/>
                        </a:cxn>
                        <a:cxn ang="0">
                          <a:pos x="504" y="429"/>
                        </a:cxn>
                        <a:cxn ang="0">
                          <a:pos x="494" y="362"/>
                        </a:cxn>
                        <a:cxn ang="0">
                          <a:pos x="480" y="298"/>
                        </a:cxn>
                        <a:cxn ang="0">
                          <a:pos x="462" y="234"/>
                        </a:cxn>
                        <a:cxn ang="0">
                          <a:pos x="441" y="172"/>
                        </a:cxn>
                        <a:cxn ang="0">
                          <a:pos x="417" y="113"/>
                        </a:cxn>
                        <a:cxn ang="0">
                          <a:pos x="388" y="55"/>
                        </a:cxn>
                        <a:cxn ang="0">
                          <a:pos x="357" y="0"/>
                        </a:cxn>
                        <a:cxn ang="0">
                          <a:pos x="336" y="5"/>
                        </a:cxn>
                        <a:cxn ang="0">
                          <a:pos x="314" y="11"/>
                        </a:cxn>
                        <a:cxn ang="0">
                          <a:pos x="294" y="16"/>
                        </a:cxn>
                        <a:cxn ang="0">
                          <a:pos x="272" y="21"/>
                        </a:cxn>
                        <a:cxn ang="0">
                          <a:pos x="250" y="26"/>
                        </a:cxn>
                        <a:cxn ang="0">
                          <a:pos x="227" y="31"/>
                        </a:cxn>
                        <a:cxn ang="0">
                          <a:pos x="205" y="34"/>
                        </a:cxn>
                        <a:cxn ang="0">
                          <a:pos x="183" y="39"/>
                        </a:cxn>
                        <a:cxn ang="0">
                          <a:pos x="161" y="43"/>
                        </a:cxn>
                        <a:cxn ang="0">
                          <a:pos x="138" y="47"/>
                        </a:cxn>
                        <a:cxn ang="0">
                          <a:pos x="115" y="50"/>
                        </a:cxn>
                        <a:cxn ang="0">
                          <a:pos x="93" y="54"/>
                        </a:cxn>
                        <a:cxn ang="0">
                          <a:pos x="70" y="58"/>
                        </a:cxn>
                        <a:cxn ang="0">
                          <a:pos x="47" y="62"/>
                        </a:cxn>
                        <a:cxn ang="0">
                          <a:pos x="23" y="65"/>
                        </a:cxn>
                        <a:cxn ang="0">
                          <a:pos x="0" y="68"/>
                        </a:cxn>
                        <a:cxn ang="0">
                          <a:pos x="7" y="119"/>
                        </a:cxn>
                        <a:cxn ang="0">
                          <a:pos x="15" y="172"/>
                        </a:cxn>
                        <a:cxn ang="0">
                          <a:pos x="22" y="225"/>
                        </a:cxn>
                        <a:cxn ang="0">
                          <a:pos x="27" y="278"/>
                        </a:cxn>
                        <a:cxn ang="0">
                          <a:pos x="32" y="333"/>
                        </a:cxn>
                        <a:cxn ang="0">
                          <a:pos x="35" y="387"/>
                        </a:cxn>
                        <a:cxn ang="0">
                          <a:pos x="37" y="441"/>
                        </a:cxn>
                        <a:cxn ang="0">
                          <a:pos x="39" y="497"/>
                        </a:cxn>
                      </a:cxnLst>
                      <a:rect l="0" t="0" r="r" b="b"/>
                      <a:pathLst>
                        <a:path w="510" h="497">
                          <a:moveTo>
                            <a:pt x="39" y="497"/>
                          </a:moveTo>
                          <a:lnTo>
                            <a:pt x="510" y="497"/>
                          </a:lnTo>
                          <a:lnTo>
                            <a:pt x="504" y="429"/>
                          </a:lnTo>
                          <a:lnTo>
                            <a:pt x="494" y="362"/>
                          </a:lnTo>
                          <a:lnTo>
                            <a:pt x="480" y="298"/>
                          </a:lnTo>
                          <a:lnTo>
                            <a:pt x="462" y="234"/>
                          </a:lnTo>
                          <a:lnTo>
                            <a:pt x="441" y="172"/>
                          </a:lnTo>
                          <a:lnTo>
                            <a:pt x="417" y="113"/>
                          </a:lnTo>
                          <a:lnTo>
                            <a:pt x="388" y="55"/>
                          </a:lnTo>
                          <a:lnTo>
                            <a:pt x="357" y="0"/>
                          </a:lnTo>
                          <a:lnTo>
                            <a:pt x="336" y="5"/>
                          </a:lnTo>
                          <a:lnTo>
                            <a:pt x="314" y="11"/>
                          </a:lnTo>
                          <a:lnTo>
                            <a:pt x="294" y="16"/>
                          </a:lnTo>
                          <a:lnTo>
                            <a:pt x="272" y="21"/>
                          </a:lnTo>
                          <a:lnTo>
                            <a:pt x="250" y="26"/>
                          </a:lnTo>
                          <a:lnTo>
                            <a:pt x="227" y="31"/>
                          </a:lnTo>
                          <a:lnTo>
                            <a:pt x="205" y="34"/>
                          </a:lnTo>
                          <a:lnTo>
                            <a:pt x="183" y="39"/>
                          </a:lnTo>
                          <a:lnTo>
                            <a:pt x="161" y="43"/>
                          </a:lnTo>
                          <a:lnTo>
                            <a:pt x="138" y="47"/>
                          </a:lnTo>
                          <a:lnTo>
                            <a:pt x="115" y="50"/>
                          </a:lnTo>
                          <a:lnTo>
                            <a:pt x="93" y="54"/>
                          </a:lnTo>
                          <a:lnTo>
                            <a:pt x="70" y="58"/>
                          </a:lnTo>
                          <a:lnTo>
                            <a:pt x="47" y="62"/>
                          </a:lnTo>
                          <a:lnTo>
                            <a:pt x="23" y="65"/>
                          </a:lnTo>
                          <a:lnTo>
                            <a:pt x="0" y="68"/>
                          </a:lnTo>
                          <a:lnTo>
                            <a:pt x="7" y="119"/>
                          </a:lnTo>
                          <a:lnTo>
                            <a:pt x="15" y="172"/>
                          </a:lnTo>
                          <a:lnTo>
                            <a:pt x="22" y="225"/>
                          </a:lnTo>
                          <a:lnTo>
                            <a:pt x="27" y="278"/>
                          </a:lnTo>
                          <a:lnTo>
                            <a:pt x="32" y="333"/>
                          </a:lnTo>
                          <a:lnTo>
                            <a:pt x="35" y="387"/>
                          </a:lnTo>
                          <a:lnTo>
                            <a:pt x="37" y="441"/>
                          </a:lnTo>
                          <a:lnTo>
                            <a:pt x="39" y="497"/>
                          </a:lnTo>
                          <a:close/>
                        </a:path>
                      </a:pathLst>
                    </a:custGeom>
                    <a:solidFill>
                      <a:schemeClr val="folHlink"/>
                    </a:solidFill>
                    <a:ln w="9525">
                      <a:solidFill>
                        <a:schemeClr val="folHlink"/>
                      </a:solidFill>
                      <a:round/>
                      <a:headEnd/>
                      <a:tailEnd/>
                    </a:ln>
                  </p:spPr>
                  <p:txBody>
                    <a:bodyPr/>
                    <a:lstStyle/>
                    <a:p>
                      <a:endParaRPr lang="id-ID"/>
                    </a:p>
                  </p:txBody>
                </p:sp>
                <p:sp>
                  <p:nvSpPr>
                    <p:cNvPr id="63" name="Freeform 221"/>
                    <p:cNvSpPr>
                      <a:spLocks/>
                    </p:cNvSpPr>
                    <p:nvPr/>
                  </p:nvSpPr>
                  <p:spPr bwMode="auto">
                    <a:xfrm>
                      <a:off x="4765" y="2959"/>
                      <a:ext cx="234" cy="73"/>
                    </a:xfrm>
                    <a:custGeom>
                      <a:avLst/>
                      <a:gdLst/>
                      <a:ahLst/>
                      <a:cxnLst>
                        <a:cxn ang="0">
                          <a:pos x="429" y="312"/>
                        </a:cxn>
                        <a:cxn ang="0">
                          <a:pos x="409" y="286"/>
                        </a:cxn>
                        <a:cxn ang="0">
                          <a:pos x="385" y="262"/>
                        </a:cxn>
                        <a:cxn ang="0">
                          <a:pos x="362" y="237"/>
                        </a:cxn>
                        <a:cxn ang="0">
                          <a:pos x="338" y="214"/>
                        </a:cxn>
                        <a:cxn ang="0">
                          <a:pos x="313" y="190"/>
                        </a:cxn>
                        <a:cxn ang="0">
                          <a:pos x="287" y="168"/>
                        </a:cxn>
                        <a:cxn ang="0">
                          <a:pos x="261" y="146"/>
                        </a:cxn>
                        <a:cxn ang="0">
                          <a:pos x="233" y="125"/>
                        </a:cxn>
                        <a:cxn ang="0">
                          <a:pos x="206" y="106"/>
                        </a:cxn>
                        <a:cxn ang="0">
                          <a:pos x="177" y="86"/>
                        </a:cxn>
                        <a:cxn ang="0">
                          <a:pos x="149" y="69"/>
                        </a:cxn>
                        <a:cxn ang="0">
                          <a:pos x="120" y="52"/>
                        </a:cxn>
                        <a:cxn ang="0">
                          <a:pos x="90" y="37"/>
                        </a:cxn>
                        <a:cxn ang="0">
                          <a:pos x="61" y="23"/>
                        </a:cxn>
                        <a:cxn ang="0">
                          <a:pos x="30" y="11"/>
                        </a:cxn>
                        <a:cxn ang="0">
                          <a:pos x="0" y="0"/>
                        </a:cxn>
                        <a:cxn ang="0">
                          <a:pos x="19" y="37"/>
                        </a:cxn>
                        <a:cxn ang="0">
                          <a:pos x="36" y="77"/>
                        </a:cxn>
                        <a:cxn ang="0">
                          <a:pos x="55" y="122"/>
                        </a:cxn>
                        <a:cxn ang="0">
                          <a:pos x="73" y="168"/>
                        </a:cxn>
                        <a:cxn ang="0">
                          <a:pos x="89" y="216"/>
                        </a:cxn>
                        <a:cxn ang="0">
                          <a:pos x="105" y="265"/>
                        </a:cxn>
                        <a:cxn ang="0">
                          <a:pos x="119" y="315"/>
                        </a:cxn>
                        <a:cxn ang="0">
                          <a:pos x="131" y="364"/>
                        </a:cxn>
                        <a:cxn ang="0">
                          <a:pos x="151" y="361"/>
                        </a:cxn>
                        <a:cxn ang="0">
                          <a:pos x="170" y="359"/>
                        </a:cxn>
                        <a:cxn ang="0">
                          <a:pos x="189" y="356"/>
                        </a:cxn>
                        <a:cxn ang="0">
                          <a:pos x="208" y="354"/>
                        </a:cxn>
                        <a:cxn ang="0">
                          <a:pos x="228" y="350"/>
                        </a:cxn>
                        <a:cxn ang="0">
                          <a:pos x="247" y="348"/>
                        </a:cxn>
                        <a:cxn ang="0">
                          <a:pos x="265" y="345"/>
                        </a:cxn>
                        <a:cxn ang="0">
                          <a:pos x="284" y="342"/>
                        </a:cxn>
                        <a:cxn ang="0">
                          <a:pos x="303" y="338"/>
                        </a:cxn>
                        <a:cxn ang="0">
                          <a:pos x="322" y="335"/>
                        </a:cxn>
                        <a:cxn ang="0">
                          <a:pos x="339" y="332"/>
                        </a:cxn>
                        <a:cxn ang="0">
                          <a:pos x="358" y="328"/>
                        </a:cxn>
                        <a:cxn ang="0">
                          <a:pos x="375" y="324"/>
                        </a:cxn>
                        <a:cxn ang="0">
                          <a:pos x="394" y="321"/>
                        </a:cxn>
                        <a:cxn ang="0">
                          <a:pos x="412" y="316"/>
                        </a:cxn>
                        <a:cxn ang="0">
                          <a:pos x="429" y="312"/>
                        </a:cxn>
                      </a:cxnLst>
                      <a:rect l="0" t="0" r="r" b="b"/>
                      <a:pathLst>
                        <a:path w="429" h="364">
                          <a:moveTo>
                            <a:pt x="429" y="312"/>
                          </a:moveTo>
                          <a:lnTo>
                            <a:pt x="409" y="286"/>
                          </a:lnTo>
                          <a:lnTo>
                            <a:pt x="385" y="262"/>
                          </a:lnTo>
                          <a:lnTo>
                            <a:pt x="362" y="237"/>
                          </a:lnTo>
                          <a:lnTo>
                            <a:pt x="338" y="214"/>
                          </a:lnTo>
                          <a:lnTo>
                            <a:pt x="313" y="190"/>
                          </a:lnTo>
                          <a:lnTo>
                            <a:pt x="287" y="168"/>
                          </a:lnTo>
                          <a:lnTo>
                            <a:pt x="261" y="146"/>
                          </a:lnTo>
                          <a:lnTo>
                            <a:pt x="233" y="125"/>
                          </a:lnTo>
                          <a:lnTo>
                            <a:pt x="206" y="106"/>
                          </a:lnTo>
                          <a:lnTo>
                            <a:pt x="177" y="86"/>
                          </a:lnTo>
                          <a:lnTo>
                            <a:pt x="149" y="69"/>
                          </a:lnTo>
                          <a:lnTo>
                            <a:pt x="120" y="52"/>
                          </a:lnTo>
                          <a:lnTo>
                            <a:pt x="90" y="37"/>
                          </a:lnTo>
                          <a:lnTo>
                            <a:pt x="61" y="23"/>
                          </a:lnTo>
                          <a:lnTo>
                            <a:pt x="30" y="11"/>
                          </a:lnTo>
                          <a:lnTo>
                            <a:pt x="0" y="0"/>
                          </a:lnTo>
                          <a:lnTo>
                            <a:pt x="19" y="37"/>
                          </a:lnTo>
                          <a:lnTo>
                            <a:pt x="36" y="77"/>
                          </a:lnTo>
                          <a:lnTo>
                            <a:pt x="55" y="122"/>
                          </a:lnTo>
                          <a:lnTo>
                            <a:pt x="73" y="168"/>
                          </a:lnTo>
                          <a:lnTo>
                            <a:pt x="89" y="216"/>
                          </a:lnTo>
                          <a:lnTo>
                            <a:pt x="105" y="265"/>
                          </a:lnTo>
                          <a:lnTo>
                            <a:pt x="119" y="315"/>
                          </a:lnTo>
                          <a:lnTo>
                            <a:pt x="131" y="364"/>
                          </a:lnTo>
                          <a:lnTo>
                            <a:pt x="151" y="361"/>
                          </a:lnTo>
                          <a:lnTo>
                            <a:pt x="170" y="359"/>
                          </a:lnTo>
                          <a:lnTo>
                            <a:pt x="189" y="356"/>
                          </a:lnTo>
                          <a:lnTo>
                            <a:pt x="208" y="354"/>
                          </a:lnTo>
                          <a:lnTo>
                            <a:pt x="228" y="350"/>
                          </a:lnTo>
                          <a:lnTo>
                            <a:pt x="247" y="348"/>
                          </a:lnTo>
                          <a:lnTo>
                            <a:pt x="265" y="345"/>
                          </a:lnTo>
                          <a:lnTo>
                            <a:pt x="284" y="342"/>
                          </a:lnTo>
                          <a:lnTo>
                            <a:pt x="303" y="338"/>
                          </a:lnTo>
                          <a:lnTo>
                            <a:pt x="322" y="335"/>
                          </a:lnTo>
                          <a:lnTo>
                            <a:pt x="339" y="332"/>
                          </a:lnTo>
                          <a:lnTo>
                            <a:pt x="358" y="328"/>
                          </a:lnTo>
                          <a:lnTo>
                            <a:pt x="375" y="324"/>
                          </a:lnTo>
                          <a:lnTo>
                            <a:pt x="394" y="321"/>
                          </a:lnTo>
                          <a:lnTo>
                            <a:pt x="412" y="316"/>
                          </a:lnTo>
                          <a:lnTo>
                            <a:pt x="429" y="312"/>
                          </a:lnTo>
                          <a:close/>
                        </a:path>
                      </a:pathLst>
                    </a:custGeom>
                    <a:solidFill>
                      <a:schemeClr val="folHlink"/>
                    </a:solidFill>
                    <a:ln w="9525">
                      <a:solidFill>
                        <a:schemeClr val="folHlink"/>
                      </a:solidFill>
                      <a:round/>
                      <a:headEnd/>
                      <a:tailEnd/>
                    </a:ln>
                  </p:spPr>
                  <p:txBody>
                    <a:bodyPr/>
                    <a:lstStyle/>
                    <a:p>
                      <a:endParaRPr lang="id-ID"/>
                    </a:p>
                  </p:txBody>
                </p:sp>
                <p:sp>
                  <p:nvSpPr>
                    <p:cNvPr id="64" name="Freeform 222"/>
                    <p:cNvSpPr>
                      <a:spLocks/>
                    </p:cNvSpPr>
                    <p:nvPr/>
                  </p:nvSpPr>
                  <p:spPr bwMode="auto">
                    <a:xfrm>
                      <a:off x="4761" y="3287"/>
                      <a:ext cx="240" cy="75"/>
                    </a:xfrm>
                    <a:custGeom>
                      <a:avLst/>
                      <a:gdLst/>
                      <a:ahLst/>
                      <a:cxnLst>
                        <a:cxn ang="0">
                          <a:pos x="0" y="376"/>
                        </a:cxn>
                        <a:cxn ang="0">
                          <a:pos x="31" y="365"/>
                        </a:cxn>
                        <a:cxn ang="0">
                          <a:pos x="61" y="352"/>
                        </a:cxn>
                        <a:cxn ang="0">
                          <a:pos x="92" y="338"/>
                        </a:cxn>
                        <a:cxn ang="0">
                          <a:pos x="122" y="322"/>
                        </a:cxn>
                        <a:cxn ang="0">
                          <a:pos x="152" y="305"/>
                        </a:cxn>
                        <a:cxn ang="0">
                          <a:pos x="182" y="286"/>
                        </a:cxn>
                        <a:cxn ang="0">
                          <a:pos x="211" y="266"/>
                        </a:cxn>
                        <a:cxn ang="0">
                          <a:pos x="239" y="246"/>
                        </a:cxn>
                        <a:cxn ang="0">
                          <a:pos x="268" y="223"/>
                        </a:cxn>
                        <a:cxn ang="0">
                          <a:pos x="296" y="200"/>
                        </a:cxn>
                        <a:cxn ang="0">
                          <a:pos x="322" y="177"/>
                        </a:cxn>
                        <a:cxn ang="0">
                          <a:pos x="348" y="153"/>
                        </a:cxn>
                        <a:cxn ang="0">
                          <a:pos x="373" y="129"/>
                        </a:cxn>
                        <a:cxn ang="0">
                          <a:pos x="397" y="103"/>
                        </a:cxn>
                        <a:cxn ang="0">
                          <a:pos x="419" y="78"/>
                        </a:cxn>
                        <a:cxn ang="0">
                          <a:pos x="441" y="52"/>
                        </a:cxn>
                        <a:cxn ang="0">
                          <a:pos x="423" y="49"/>
                        </a:cxn>
                        <a:cxn ang="0">
                          <a:pos x="406" y="44"/>
                        </a:cxn>
                        <a:cxn ang="0">
                          <a:pos x="387" y="40"/>
                        </a:cxn>
                        <a:cxn ang="0">
                          <a:pos x="369" y="37"/>
                        </a:cxn>
                        <a:cxn ang="0">
                          <a:pos x="351" y="33"/>
                        </a:cxn>
                        <a:cxn ang="0">
                          <a:pos x="332" y="29"/>
                        </a:cxn>
                        <a:cxn ang="0">
                          <a:pos x="313" y="27"/>
                        </a:cxn>
                        <a:cxn ang="0">
                          <a:pos x="294" y="23"/>
                        </a:cxn>
                        <a:cxn ang="0">
                          <a:pos x="276" y="19"/>
                        </a:cxn>
                        <a:cxn ang="0">
                          <a:pos x="257" y="17"/>
                        </a:cxn>
                        <a:cxn ang="0">
                          <a:pos x="238" y="13"/>
                        </a:cxn>
                        <a:cxn ang="0">
                          <a:pos x="218" y="11"/>
                        </a:cxn>
                        <a:cxn ang="0">
                          <a:pos x="200" y="8"/>
                        </a:cxn>
                        <a:cxn ang="0">
                          <a:pos x="180" y="5"/>
                        </a:cxn>
                        <a:cxn ang="0">
                          <a:pos x="161" y="2"/>
                        </a:cxn>
                        <a:cxn ang="0">
                          <a:pos x="141" y="0"/>
                        </a:cxn>
                        <a:cxn ang="0">
                          <a:pos x="129" y="50"/>
                        </a:cxn>
                        <a:cxn ang="0">
                          <a:pos x="114" y="100"/>
                        </a:cxn>
                        <a:cxn ang="0">
                          <a:pos x="96" y="152"/>
                        </a:cxn>
                        <a:cxn ang="0">
                          <a:pos x="78" y="201"/>
                        </a:cxn>
                        <a:cxn ang="0">
                          <a:pos x="59" y="250"/>
                        </a:cxn>
                        <a:cxn ang="0">
                          <a:pos x="39" y="296"/>
                        </a:cxn>
                        <a:cxn ang="0">
                          <a:pos x="19" y="338"/>
                        </a:cxn>
                        <a:cxn ang="0">
                          <a:pos x="0" y="376"/>
                        </a:cxn>
                      </a:cxnLst>
                      <a:rect l="0" t="0" r="r" b="b"/>
                      <a:pathLst>
                        <a:path w="441" h="376">
                          <a:moveTo>
                            <a:pt x="0" y="376"/>
                          </a:moveTo>
                          <a:lnTo>
                            <a:pt x="31" y="365"/>
                          </a:lnTo>
                          <a:lnTo>
                            <a:pt x="61" y="352"/>
                          </a:lnTo>
                          <a:lnTo>
                            <a:pt x="92" y="338"/>
                          </a:lnTo>
                          <a:lnTo>
                            <a:pt x="122" y="322"/>
                          </a:lnTo>
                          <a:lnTo>
                            <a:pt x="152" y="305"/>
                          </a:lnTo>
                          <a:lnTo>
                            <a:pt x="182" y="286"/>
                          </a:lnTo>
                          <a:lnTo>
                            <a:pt x="211" y="266"/>
                          </a:lnTo>
                          <a:lnTo>
                            <a:pt x="239" y="246"/>
                          </a:lnTo>
                          <a:lnTo>
                            <a:pt x="268" y="223"/>
                          </a:lnTo>
                          <a:lnTo>
                            <a:pt x="296" y="200"/>
                          </a:lnTo>
                          <a:lnTo>
                            <a:pt x="322" y="177"/>
                          </a:lnTo>
                          <a:lnTo>
                            <a:pt x="348" y="153"/>
                          </a:lnTo>
                          <a:lnTo>
                            <a:pt x="373" y="129"/>
                          </a:lnTo>
                          <a:lnTo>
                            <a:pt x="397" y="103"/>
                          </a:lnTo>
                          <a:lnTo>
                            <a:pt x="419" y="78"/>
                          </a:lnTo>
                          <a:lnTo>
                            <a:pt x="441" y="52"/>
                          </a:lnTo>
                          <a:lnTo>
                            <a:pt x="423" y="49"/>
                          </a:lnTo>
                          <a:lnTo>
                            <a:pt x="406" y="44"/>
                          </a:lnTo>
                          <a:lnTo>
                            <a:pt x="387" y="40"/>
                          </a:lnTo>
                          <a:lnTo>
                            <a:pt x="369" y="37"/>
                          </a:lnTo>
                          <a:lnTo>
                            <a:pt x="351" y="33"/>
                          </a:lnTo>
                          <a:lnTo>
                            <a:pt x="332" y="29"/>
                          </a:lnTo>
                          <a:lnTo>
                            <a:pt x="313" y="27"/>
                          </a:lnTo>
                          <a:lnTo>
                            <a:pt x="294" y="23"/>
                          </a:lnTo>
                          <a:lnTo>
                            <a:pt x="276" y="19"/>
                          </a:lnTo>
                          <a:lnTo>
                            <a:pt x="257" y="17"/>
                          </a:lnTo>
                          <a:lnTo>
                            <a:pt x="238" y="13"/>
                          </a:lnTo>
                          <a:lnTo>
                            <a:pt x="218" y="11"/>
                          </a:lnTo>
                          <a:lnTo>
                            <a:pt x="200" y="8"/>
                          </a:lnTo>
                          <a:lnTo>
                            <a:pt x="180" y="5"/>
                          </a:lnTo>
                          <a:lnTo>
                            <a:pt x="161" y="2"/>
                          </a:lnTo>
                          <a:lnTo>
                            <a:pt x="141" y="0"/>
                          </a:lnTo>
                          <a:lnTo>
                            <a:pt x="129" y="50"/>
                          </a:lnTo>
                          <a:lnTo>
                            <a:pt x="114" y="100"/>
                          </a:lnTo>
                          <a:lnTo>
                            <a:pt x="96" y="152"/>
                          </a:lnTo>
                          <a:lnTo>
                            <a:pt x="78" y="201"/>
                          </a:lnTo>
                          <a:lnTo>
                            <a:pt x="59" y="250"/>
                          </a:lnTo>
                          <a:lnTo>
                            <a:pt x="39" y="296"/>
                          </a:lnTo>
                          <a:lnTo>
                            <a:pt x="19" y="338"/>
                          </a:lnTo>
                          <a:lnTo>
                            <a:pt x="0" y="376"/>
                          </a:lnTo>
                          <a:close/>
                        </a:path>
                      </a:pathLst>
                    </a:custGeom>
                    <a:solidFill>
                      <a:schemeClr val="folHlink"/>
                    </a:solidFill>
                    <a:ln w="9525">
                      <a:solidFill>
                        <a:schemeClr val="folHlink"/>
                      </a:solidFill>
                      <a:round/>
                      <a:headEnd/>
                      <a:tailEnd/>
                    </a:ln>
                  </p:spPr>
                  <p:txBody>
                    <a:bodyPr/>
                    <a:lstStyle/>
                    <a:p>
                      <a:endParaRPr lang="id-ID"/>
                    </a:p>
                  </p:txBody>
                </p:sp>
                <p:sp>
                  <p:nvSpPr>
                    <p:cNvPr id="65" name="Freeform 223"/>
                    <p:cNvSpPr>
                      <a:spLocks/>
                    </p:cNvSpPr>
                    <p:nvPr/>
                  </p:nvSpPr>
                  <p:spPr bwMode="auto">
                    <a:xfrm>
                      <a:off x="4852" y="3174"/>
                      <a:ext cx="278" cy="99"/>
                    </a:xfrm>
                    <a:custGeom>
                      <a:avLst/>
                      <a:gdLst/>
                      <a:ahLst/>
                      <a:cxnLst>
                        <a:cxn ang="0">
                          <a:pos x="37" y="0"/>
                        </a:cxn>
                        <a:cxn ang="0">
                          <a:pos x="35" y="54"/>
                        </a:cxn>
                        <a:cxn ang="0">
                          <a:pos x="33" y="109"/>
                        </a:cxn>
                        <a:cxn ang="0">
                          <a:pos x="30" y="163"/>
                        </a:cxn>
                        <a:cxn ang="0">
                          <a:pos x="25" y="217"/>
                        </a:cxn>
                        <a:cxn ang="0">
                          <a:pos x="21" y="270"/>
                        </a:cxn>
                        <a:cxn ang="0">
                          <a:pos x="14" y="323"/>
                        </a:cxn>
                        <a:cxn ang="0">
                          <a:pos x="7" y="376"/>
                        </a:cxn>
                        <a:cxn ang="0">
                          <a:pos x="0" y="428"/>
                        </a:cxn>
                        <a:cxn ang="0">
                          <a:pos x="23" y="431"/>
                        </a:cxn>
                        <a:cxn ang="0">
                          <a:pos x="47" y="434"/>
                        </a:cxn>
                        <a:cxn ang="0">
                          <a:pos x="70" y="438"/>
                        </a:cxn>
                        <a:cxn ang="0">
                          <a:pos x="93" y="441"/>
                        </a:cxn>
                        <a:cxn ang="0">
                          <a:pos x="116" y="445"/>
                        </a:cxn>
                        <a:cxn ang="0">
                          <a:pos x="139" y="449"/>
                        </a:cxn>
                        <a:cxn ang="0">
                          <a:pos x="162" y="452"/>
                        </a:cxn>
                        <a:cxn ang="0">
                          <a:pos x="185" y="457"/>
                        </a:cxn>
                        <a:cxn ang="0">
                          <a:pos x="207" y="461"/>
                        </a:cxn>
                        <a:cxn ang="0">
                          <a:pos x="229" y="466"/>
                        </a:cxn>
                        <a:cxn ang="0">
                          <a:pos x="251" y="471"/>
                        </a:cxn>
                        <a:cxn ang="0">
                          <a:pos x="273" y="476"/>
                        </a:cxn>
                        <a:cxn ang="0">
                          <a:pos x="295" y="481"/>
                        </a:cxn>
                        <a:cxn ang="0">
                          <a:pos x="316" y="485"/>
                        </a:cxn>
                        <a:cxn ang="0">
                          <a:pos x="338" y="492"/>
                        </a:cxn>
                        <a:cxn ang="0">
                          <a:pos x="359" y="497"/>
                        </a:cxn>
                        <a:cxn ang="0">
                          <a:pos x="390" y="441"/>
                        </a:cxn>
                        <a:cxn ang="0">
                          <a:pos x="417" y="383"/>
                        </a:cxn>
                        <a:cxn ang="0">
                          <a:pos x="441" y="324"/>
                        </a:cxn>
                        <a:cxn ang="0">
                          <a:pos x="462" y="263"/>
                        </a:cxn>
                        <a:cxn ang="0">
                          <a:pos x="479" y="199"/>
                        </a:cxn>
                        <a:cxn ang="0">
                          <a:pos x="493" y="135"/>
                        </a:cxn>
                        <a:cxn ang="0">
                          <a:pos x="502" y="68"/>
                        </a:cxn>
                        <a:cxn ang="0">
                          <a:pos x="508" y="0"/>
                        </a:cxn>
                        <a:cxn ang="0">
                          <a:pos x="37" y="0"/>
                        </a:cxn>
                      </a:cxnLst>
                      <a:rect l="0" t="0" r="r" b="b"/>
                      <a:pathLst>
                        <a:path w="508" h="497">
                          <a:moveTo>
                            <a:pt x="37" y="0"/>
                          </a:moveTo>
                          <a:lnTo>
                            <a:pt x="35" y="54"/>
                          </a:lnTo>
                          <a:lnTo>
                            <a:pt x="33" y="109"/>
                          </a:lnTo>
                          <a:lnTo>
                            <a:pt x="30" y="163"/>
                          </a:lnTo>
                          <a:lnTo>
                            <a:pt x="25" y="217"/>
                          </a:lnTo>
                          <a:lnTo>
                            <a:pt x="21" y="270"/>
                          </a:lnTo>
                          <a:lnTo>
                            <a:pt x="14" y="323"/>
                          </a:lnTo>
                          <a:lnTo>
                            <a:pt x="7" y="376"/>
                          </a:lnTo>
                          <a:lnTo>
                            <a:pt x="0" y="428"/>
                          </a:lnTo>
                          <a:lnTo>
                            <a:pt x="23" y="431"/>
                          </a:lnTo>
                          <a:lnTo>
                            <a:pt x="47" y="434"/>
                          </a:lnTo>
                          <a:lnTo>
                            <a:pt x="70" y="438"/>
                          </a:lnTo>
                          <a:lnTo>
                            <a:pt x="93" y="441"/>
                          </a:lnTo>
                          <a:lnTo>
                            <a:pt x="116" y="445"/>
                          </a:lnTo>
                          <a:lnTo>
                            <a:pt x="139" y="449"/>
                          </a:lnTo>
                          <a:lnTo>
                            <a:pt x="162" y="452"/>
                          </a:lnTo>
                          <a:lnTo>
                            <a:pt x="185" y="457"/>
                          </a:lnTo>
                          <a:lnTo>
                            <a:pt x="207" y="461"/>
                          </a:lnTo>
                          <a:lnTo>
                            <a:pt x="229" y="466"/>
                          </a:lnTo>
                          <a:lnTo>
                            <a:pt x="251" y="471"/>
                          </a:lnTo>
                          <a:lnTo>
                            <a:pt x="273" y="476"/>
                          </a:lnTo>
                          <a:lnTo>
                            <a:pt x="295" y="481"/>
                          </a:lnTo>
                          <a:lnTo>
                            <a:pt x="316" y="485"/>
                          </a:lnTo>
                          <a:lnTo>
                            <a:pt x="338" y="492"/>
                          </a:lnTo>
                          <a:lnTo>
                            <a:pt x="359" y="497"/>
                          </a:lnTo>
                          <a:lnTo>
                            <a:pt x="390" y="441"/>
                          </a:lnTo>
                          <a:lnTo>
                            <a:pt x="417" y="383"/>
                          </a:lnTo>
                          <a:lnTo>
                            <a:pt x="441" y="324"/>
                          </a:lnTo>
                          <a:lnTo>
                            <a:pt x="462" y="263"/>
                          </a:lnTo>
                          <a:lnTo>
                            <a:pt x="479" y="199"/>
                          </a:lnTo>
                          <a:lnTo>
                            <a:pt x="493" y="135"/>
                          </a:lnTo>
                          <a:lnTo>
                            <a:pt x="502" y="68"/>
                          </a:lnTo>
                          <a:lnTo>
                            <a:pt x="508" y="0"/>
                          </a:lnTo>
                          <a:lnTo>
                            <a:pt x="37" y="0"/>
                          </a:lnTo>
                          <a:close/>
                        </a:path>
                      </a:pathLst>
                    </a:custGeom>
                    <a:solidFill>
                      <a:schemeClr val="folHlink"/>
                    </a:solidFill>
                    <a:ln w="9525">
                      <a:solidFill>
                        <a:schemeClr val="folHlink"/>
                      </a:solidFill>
                      <a:round/>
                      <a:headEnd/>
                      <a:tailEnd/>
                    </a:ln>
                  </p:spPr>
                  <p:txBody>
                    <a:bodyPr/>
                    <a:lstStyle/>
                    <a:p>
                      <a:endParaRPr lang="id-ID"/>
                    </a:p>
                  </p:txBody>
                </p:sp>
              </p:grpSp>
            </p:grpSp>
            <p:sp>
              <p:nvSpPr>
                <p:cNvPr id="58" name="Freeform 224"/>
                <p:cNvSpPr>
                  <a:spLocks/>
                </p:cNvSpPr>
                <p:nvPr/>
              </p:nvSpPr>
              <p:spPr bwMode="auto">
                <a:xfrm rot="418631">
                  <a:off x="1697" y="2709"/>
                  <a:ext cx="2539" cy="365"/>
                </a:xfrm>
                <a:custGeom>
                  <a:avLst/>
                  <a:gdLst/>
                  <a:ahLst/>
                  <a:cxnLst>
                    <a:cxn ang="0">
                      <a:pos x="45" y="318"/>
                    </a:cxn>
                    <a:cxn ang="0">
                      <a:pos x="408" y="91"/>
                    </a:cxn>
                    <a:cxn ang="0">
                      <a:pos x="907" y="0"/>
                    </a:cxn>
                    <a:cxn ang="0">
                      <a:pos x="1406" y="91"/>
                    </a:cxn>
                    <a:cxn ang="0">
                      <a:pos x="1951" y="318"/>
                    </a:cxn>
                    <a:cxn ang="0">
                      <a:pos x="2313" y="363"/>
                    </a:cxn>
                    <a:cxn ang="0">
                      <a:pos x="2767" y="91"/>
                    </a:cxn>
                    <a:cxn ang="0">
                      <a:pos x="2722" y="227"/>
                    </a:cxn>
                    <a:cxn ang="0">
                      <a:pos x="2359" y="635"/>
                    </a:cxn>
                    <a:cxn ang="0">
                      <a:pos x="1860" y="635"/>
                    </a:cxn>
                    <a:cxn ang="0">
                      <a:pos x="1225" y="318"/>
                    </a:cxn>
                    <a:cxn ang="0">
                      <a:pos x="771" y="227"/>
                    </a:cxn>
                    <a:cxn ang="0">
                      <a:pos x="363" y="227"/>
                    </a:cxn>
                    <a:cxn ang="0">
                      <a:pos x="136" y="272"/>
                    </a:cxn>
                    <a:cxn ang="0">
                      <a:pos x="45" y="318"/>
                    </a:cxn>
                  </a:cxnLst>
                  <a:rect l="0" t="0" r="r" b="b"/>
                  <a:pathLst>
                    <a:path w="2835" h="703">
                      <a:moveTo>
                        <a:pt x="45" y="318"/>
                      </a:moveTo>
                      <a:cubicBezTo>
                        <a:pt x="90" y="288"/>
                        <a:pt x="264" y="144"/>
                        <a:pt x="408" y="91"/>
                      </a:cubicBezTo>
                      <a:cubicBezTo>
                        <a:pt x="552" y="38"/>
                        <a:pt x="741" y="0"/>
                        <a:pt x="907" y="0"/>
                      </a:cubicBezTo>
                      <a:cubicBezTo>
                        <a:pt x="1073" y="0"/>
                        <a:pt x="1232" y="38"/>
                        <a:pt x="1406" y="91"/>
                      </a:cubicBezTo>
                      <a:cubicBezTo>
                        <a:pt x="1580" y="144"/>
                        <a:pt x="1800" y="273"/>
                        <a:pt x="1951" y="318"/>
                      </a:cubicBezTo>
                      <a:cubicBezTo>
                        <a:pt x="2102" y="363"/>
                        <a:pt x="2177" y="401"/>
                        <a:pt x="2313" y="363"/>
                      </a:cubicBezTo>
                      <a:cubicBezTo>
                        <a:pt x="2449" y="325"/>
                        <a:pt x="2699" y="114"/>
                        <a:pt x="2767" y="91"/>
                      </a:cubicBezTo>
                      <a:cubicBezTo>
                        <a:pt x="2835" y="68"/>
                        <a:pt x="2790" y="136"/>
                        <a:pt x="2722" y="227"/>
                      </a:cubicBezTo>
                      <a:cubicBezTo>
                        <a:pt x="2654" y="318"/>
                        <a:pt x="2503" y="567"/>
                        <a:pt x="2359" y="635"/>
                      </a:cubicBezTo>
                      <a:cubicBezTo>
                        <a:pt x="2215" y="703"/>
                        <a:pt x="2049" y="688"/>
                        <a:pt x="1860" y="635"/>
                      </a:cubicBezTo>
                      <a:cubicBezTo>
                        <a:pt x="1671" y="582"/>
                        <a:pt x="1406" y="386"/>
                        <a:pt x="1225" y="318"/>
                      </a:cubicBezTo>
                      <a:cubicBezTo>
                        <a:pt x="1044" y="250"/>
                        <a:pt x="915" y="242"/>
                        <a:pt x="771" y="227"/>
                      </a:cubicBezTo>
                      <a:cubicBezTo>
                        <a:pt x="627" y="212"/>
                        <a:pt x="469" y="220"/>
                        <a:pt x="363" y="227"/>
                      </a:cubicBezTo>
                      <a:cubicBezTo>
                        <a:pt x="257" y="234"/>
                        <a:pt x="189" y="249"/>
                        <a:pt x="136" y="272"/>
                      </a:cubicBezTo>
                      <a:cubicBezTo>
                        <a:pt x="83" y="295"/>
                        <a:pt x="0" y="348"/>
                        <a:pt x="45" y="318"/>
                      </a:cubicBezTo>
                      <a:close/>
                    </a:path>
                  </a:pathLst>
                </a:custGeom>
                <a:solidFill>
                  <a:srgbClr val="0000CC"/>
                </a:solidFill>
                <a:ln w="9525">
                  <a:solidFill>
                    <a:schemeClr val="accent2"/>
                  </a:solidFill>
                  <a:round/>
                  <a:headEnd/>
                  <a:tailEnd/>
                </a:ln>
                <a:effectLst/>
              </p:spPr>
              <p:txBody>
                <a:bodyPr/>
                <a:lstStyle/>
                <a:p>
                  <a:endParaRPr lang="id-ID"/>
                </a:p>
              </p:txBody>
            </p:sp>
          </p:grpSp>
          <p:sp>
            <p:nvSpPr>
              <p:cNvPr id="54" name="Freeform 225"/>
              <p:cNvSpPr>
                <a:spLocks/>
              </p:cNvSpPr>
              <p:nvPr/>
            </p:nvSpPr>
            <p:spPr bwMode="auto">
              <a:xfrm>
                <a:off x="3456" y="845"/>
                <a:ext cx="337" cy="409"/>
              </a:xfrm>
              <a:custGeom>
                <a:avLst/>
                <a:gdLst/>
                <a:ahLst/>
                <a:cxnLst>
                  <a:cxn ang="0">
                    <a:pos x="0" y="816"/>
                  </a:cxn>
                  <a:cxn ang="0">
                    <a:pos x="499" y="1315"/>
                  </a:cxn>
                  <a:cxn ang="0">
                    <a:pos x="1224" y="0"/>
                  </a:cxn>
                  <a:cxn ang="0">
                    <a:pos x="499" y="1678"/>
                  </a:cxn>
                  <a:cxn ang="0">
                    <a:pos x="0" y="816"/>
                  </a:cxn>
                </a:cxnLst>
                <a:rect l="0" t="0" r="r" b="b"/>
                <a:pathLst>
                  <a:path w="1224" h="1678">
                    <a:moveTo>
                      <a:pt x="0" y="816"/>
                    </a:moveTo>
                    <a:lnTo>
                      <a:pt x="499" y="1315"/>
                    </a:lnTo>
                    <a:lnTo>
                      <a:pt x="1224" y="0"/>
                    </a:lnTo>
                    <a:lnTo>
                      <a:pt x="499" y="1678"/>
                    </a:lnTo>
                    <a:lnTo>
                      <a:pt x="0" y="816"/>
                    </a:lnTo>
                    <a:close/>
                  </a:path>
                </a:pathLst>
              </a:custGeom>
              <a:solidFill>
                <a:srgbClr val="CC3300"/>
              </a:solidFill>
              <a:ln w="9525">
                <a:noFill/>
                <a:round/>
                <a:headEnd/>
                <a:tailEnd/>
              </a:ln>
              <a:effectLst/>
            </p:spPr>
            <p:txBody>
              <a:bodyPr/>
              <a:lstStyle/>
              <a:p>
                <a:endParaRPr lang="id-ID"/>
              </a:p>
            </p:txBody>
          </p:sp>
        </p:grpSp>
        <p:sp>
          <p:nvSpPr>
            <p:cNvPr id="52" name="Text Box 268"/>
            <p:cNvSpPr txBox="1">
              <a:spLocks noChangeArrowheads="1"/>
            </p:cNvSpPr>
            <p:nvPr/>
          </p:nvSpPr>
          <p:spPr bwMode="auto">
            <a:xfrm>
              <a:off x="3415" y="1477"/>
              <a:ext cx="630" cy="209"/>
            </a:xfrm>
            <a:prstGeom prst="rect">
              <a:avLst/>
            </a:prstGeom>
            <a:noFill/>
            <a:ln w="9525">
              <a:noFill/>
              <a:miter lim="800000"/>
              <a:headEnd/>
              <a:tailEnd/>
            </a:ln>
            <a:effectLst/>
          </p:spPr>
          <p:txBody>
            <a:bodyPr>
              <a:spAutoFit/>
            </a:bodyPr>
            <a:lstStyle/>
            <a:p>
              <a:pPr algn="ctr">
                <a:spcBef>
                  <a:spcPct val="50000"/>
                </a:spcBef>
              </a:pPr>
              <a:r>
                <a:rPr lang="en-US" sz="1100" dirty="0">
                  <a:latin typeface="Bauhaus 93" pitchFamily="82" charset="0"/>
                </a:rPr>
                <a:t>BAN-PT</a:t>
              </a:r>
              <a:endParaRPr lang="en-US" sz="2000" dirty="0">
                <a:latin typeface="Bauhaus 93" pitchFamily="82" charset="0"/>
              </a:endParaRPr>
            </a:p>
          </p:txBody>
        </p:sp>
      </p:grpSp>
      <p:sp>
        <p:nvSpPr>
          <p:cNvPr id="30" name="TextBox 29"/>
          <p:cNvSpPr txBox="1"/>
          <p:nvPr/>
        </p:nvSpPr>
        <p:spPr>
          <a:xfrm>
            <a:off x="1219200" y="381000"/>
            <a:ext cx="6553200" cy="2308324"/>
          </a:xfrm>
          <a:prstGeom prst="rect">
            <a:avLst/>
          </a:prstGeom>
          <a:noFill/>
        </p:spPr>
        <p:txBody>
          <a:bodyPr wrap="square" rtlCol="0">
            <a:spAutoFit/>
          </a:bodyPr>
          <a:lstStyle/>
          <a:p>
            <a:pPr algn="ctr"/>
            <a:r>
              <a:rPr lang="id-ID" sz="3600" b="1" dirty="0">
                <a:latin typeface="Arial Narrow" pitchFamily="34" charset="0"/>
                <a:cs typeface="Aharoni" pitchFamily="2" charset="-79"/>
              </a:rPr>
              <a:t>KRITERIA PENILAIAN STANDAR 6 :</a:t>
            </a:r>
          </a:p>
          <a:p>
            <a:pPr algn="ctr"/>
            <a:r>
              <a:rPr lang="pt-BR" sz="3600" b="1" dirty="0"/>
              <a:t>Pembiayaan, sarana dan prasarana, serta sistem informasi</a:t>
            </a:r>
            <a:endParaRPr lang="id-ID" sz="3600" dirty="0"/>
          </a:p>
        </p:txBody>
      </p:sp>
      <p:sp>
        <p:nvSpPr>
          <p:cNvPr id="32" name="Subtitle 2"/>
          <p:cNvSpPr txBox="1">
            <a:spLocks/>
          </p:cNvSpPr>
          <p:nvPr/>
        </p:nvSpPr>
        <p:spPr>
          <a:xfrm>
            <a:off x="228600" y="4203700"/>
            <a:ext cx="8686800" cy="2197100"/>
          </a:xfrm>
          <a:prstGeom prst="rect">
            <a:avLst/>
          </a:prstGeom>
        </p:spPr>
        <p:txBody>
          <a:bodyPr vert="horz"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id-ID" sz="2800" b="1" i="0" u="none" strike="noStrike" kern="1200" cap="none" spc="0" normalizeH="0" baseline="0" noProof="0" dirty="0">
                <a:ln>
                  <a:noFill/>
                </a:ln>
                <a:solidFill>
                  <a:srgbClr val="FF0000"/>
                </a:solidFill>
                <a:effectLst/>
                <a:uLnTx/>
                <a:uFillTx/>
                <a:latin typeface="Arial" pitchFamily="34" charset="0"/>
                <a:cs typeface="Arial" pitchFamily="34" charset="0"/>
              </a:rPr>
              <a:t>Badan Akreditasi Nasional Perguruan Tinggi</a:t>
            </a:r>
          </a:p>
        </p:txBody>
      </p:sp>
    </p:spTree>
  </p:cSld>
  <p:clrMapOvr>
    <a:masterClrMapping/>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781800" cy="5334000"/>
          </a:xfrm>
        </p:spPr>
        <p:txBody>
          <a:bodyPr>
            <a:noAutofit/>
          </a:bodyPr>
          <a:lstStyle/>
          <a:p>
            <a:pPr lvl="0">
              <a:spcBef>
                <a:spcPts val="0"/>
              </a:spcBef>
              <a:buClrTx/>
              <a:buSzTx/>
              <a:buFont typeface="Wingdings"/>
              <a:buChar char="à"/>
              <a:defRPr/>
            </a:pPr>
            <a:r>
              <a:rPr lang="id-ID" sz="1500" b="1" dirty="0">
                <a:latin typeface="Arial" pitchFamily="34" charset="0"/>
                <a:ea typeface="Times New Roman"/>
                <a:cs typeface="Arial" pitchFamily="34" charset="0"/>
                <a:sym typeface="Wingdings" pitchFamily="2" charset="2"/>
              </a:rPr>
              <a:t>Point </a:t>
            </a:r>
            <a:r>
              <a:rPr lang="id-ID" sz="1500" b="1" dirty="0">
                <a:latin typeface="Arial" pitchFamily="34" charset="0"/>
                <a:ea typeface="Times New Roman"/>
                <a:cs typeface="Arial" pitchFamily="34" charset="0"/>
              </a:rPr>
              <a:t>(4)</a:t>
            </a:r>
          </a:p>
          <a:p>
            <a:pPr>
              <a:spcBef>
                <a:spcPts val="0"/>
              </a:spcBef>
              <a:buNone/>
              <a:defRPr/>
            </a:pPr>
            <a:r>
              <a:rPr lang="id-ID" sz="1500" dirty="0">
                <a:latin typeface="Arial" pitchFamily="34" charset="0"/>
                <a:ea typeface="Times New Roman"/>
                <a:cs typeface="Arial" pitchFamily="34" charset="0"/>
              </a:rPr>
              <a:t>	</a:t>
            </a:r>
            <a:r>
              <a:rPr lang="id-ID" sz="1500" dirty="0">
                <a:solidFill>
                  <a:srgbClr val="000000"/>
                </a:solidFill>
                <a:latin typeface="Arial" pitchFamily="34" charset="0"/>
                <a:ea typeface="Times New Roman"/>
                <a:cs typeface="Arial" pitchFamily="34" charset="0"/>
              </a:rPr>
              <a:t>Kebijakan mengenai keringanan/ pembebasan biaya untuk </a:t>
            </a:r>
            <a:r>
              <a:rPr lang="id-ID" sz="1500" dirty="0">
                <a:latin typeface="Arial" pitchFamily="34" charset="0"/>
                <a:ea typeface="Times New Roman"/>
                <a:cs typeface="Arial" pitchFamily="34" charset="0"/>
              </a:rPr>
              <a:t>mahasiswa yang berpotensi secara akademik dan kurang mampu secara ekonomi yang dilaksanakan dengan konsisten serta dapat dibuktikan dengan data mahasiswa penerima keringanan biaya pendidikan atau dibebaskan dalam jumlah yang memadai. </a:t>
            </a:r>
            <a:endParaRPr lang="id-ID" sz="1500" dirty="0">
              <a:latin typeface="Arial" pitchFamily="34" charset="0"/>
              <a:cs typeface="Arial" pitchFamily="34" charset="0"/>
            </a:endParaRPr>
          </a:p>
          <a:p>
            <a:pPr>
              <a:spcBef>
                <a:spcPts val="0"/>
              </a:spcBef>
              <a:buNone/>
              <a:defRPr/>
            </a:pPr>
            <a:endParaRPr lang="id-ID" sz="1500" b="1" dirty="0">
              <a:latin typeface="Arial" pitchFamily="34" charset="0"/>
              <a:ea typeface="Times New Roman"/>
              <a:cs typeface="Arial" pitchFamily="34" charset="0"/>
            </a:endParaRPr>
          </a:p>
          <a:p>
            <a:pPr lvl="0">
              <a:spcBef>
                <a:spcPts val="0"/>
              </a:spcBef>
              <a:buClrTx/>
              <a:buSzTx/>
              <a:buFont typeface="Wingdings"/>
              <a:buChar char="à"/>
              <a:defRPr/>
            </a:pPr>
            <a:r>
              <a:rPr lang="id-ID" sz="1500" b="1" dirty="0">
                <a:latin typeface="Arial" pitchFamily="34" charset="0"/>
                <a:ea typeface="Times New Roman"/>
                <a:cs typeface="Arial" pitchFamily="34" charset="0"/>
              </a:rPr>
              <a:t>Point (3)</a:t>
            </a:r>
          </a:p>
          <a:p>
            <a:pPr>
              <a:spcBef>
                <a:spcPts val="0"/>
              </a:spcBef>
              <a:buNone/>
              <a:defRPr/>
            </a:pPr>
            <a:r>
              <a:rPr lang="id-ID" sz="1500" dirty="0">
                <a:latin typeface="Arial" pitchFamily="34" charset="0"/>
                <a:ea typeface="Times New Roman"/>
                <a:cs typeface="Arial" pitchFamily="34" charset="0"/>
              </a:rPr>
              <a:t>	</a:t>
            </a:r>
            <a:r>
              <a:rPr lang="id-ID" sz="1500" dirty="0">
                <a:solidFill>
                  <a:srgbClr val="000000"/>
                </a:solidFill>
                <a:latin typeface="Arial" pitchFamily="34" charset="0"/>
                <a:ea typeface="Times New Roman"/>
                <a:cs typeface="Arial" pitchFamily="34" charset="0"/>
              </a:rPr>
              <a:t>Kebijakan mengenai keringanan/ pembebasan biaya untuk </a:t>
            </a:r>
            <a:r>
              <a:rPr lang="id-ID" sz="1500" dirty="0">
                <a:latin typeface="Arial" pitchFamily="34" charset="0"/>
                <a:ea typeface="Times New Roman"/>
                <a:cs typeface="Arial" pitchFamily="34" charset="0"/>
              </a:rPr>
              <a:t>mahasiswa yang berpotensi secara akademik dan kurang mampu secara ekonomi, namun jumlah mahasiswa yang menerima kurang memadai.</a:t>
            </a:r>
            <a:endParaRPr lang="id-ID" sz="1500" dirty="0">
              <a:latin typeface="Arial" pitchFamily="34" charset="0"/>
              <a:cs typeface="Arial" pitchFamily="34" charset="0"/>
            </a:endParaRPr>
          </a:p>
          <a:p>
            <a:pPr>
              <a:spcBef>
                <a:spcPts val="0"/>
              </a:spcBef>
              <a:buNone/>
              <a:defRPr/>
            </a:pPr>
            <a:endParaRPr lang="id-ID" sz="1500" b="1" dirty="0">
              <a:latin typeface="Arial" pitchFamily="34" charset="0"/>
              <a:ea typeface="Times New Roman"/>
              <a:cs typeface="Arial" pitchFamily="34" charset="0"/>
            </a:endParaRPr>
          </a:p>
          <a:p>
            <a:pPr lvl="0">
              <a:spcBef>
                <a:spcPts val="0"/>
              </a:spcBef>
              <a:buClrTx/>
              <a:buSzTx/>
              <a:buFont typeface="Wingdings"/>
              <a:buChar char="à"/>
              <a:defRPr/>
            </a:pPr>
            <a:r>
              <a:rPr lang="id-ID" sz="1500" b="1" dirty="0">
                <a:latin typeface="Arial" pitchFamily="34" charset="0"/>
                <a:ea typeface="Times New Roman"/>
                <a:cs typeface="Arial" pitchFamily="34" charset="0"/>
              </a:rPr>
              <a:t>Point (2)</a:t>
            </a:r>
            <a:endParaRPr lang="id-ID" sz="1500" dirty="0">
              <a:latin typeface="Arial" pitchFamily="34" charset="0"/>
              <a:cs typeface="Arial" pitchFamily="34" charset="0"/>
            </a:endParaRPr>
          </a:p>
          <a:p>
            <a:pPr>
              <a:spcBef>
                <a:spcPts val="0"/>
              </a:spcBef>
              <a:buNone/>
              <a:defRPr/>
            </a:pPr>
            <a:r>
              <a:rPr lang="id-ID" sz="1500" dirty="0">
                <a:solidFill>
                  <a:srgbClr val="000000"/>
                </a:solidFill>
                <a:latin typeface="Arial" pitchFamily="34" charset="0"/>
                <a:ea typeface="Times New Roman"/>
                <a:cs typeface="Arial" pitchFamily="34" charset="0"/>
              </a:rPr>
              <a:t>	Kebijakan mengenai keringanan/ pembebasan biaya untuk </a:t>
            </a:r>
            <a:r>
              <a:rPr lang="id-ID" sz="1500" dirty="0">
                <a:latin typeface="Arial" pitchFamily="34" charset="0"/>
                <a:ea typeface="Times New Roman"/>
                <a:cs typeface="Arial" pitchFamily="34" charset="0"/>
              </a:rPr>
              <a:t>mahasiswa yang berpotensi secara akademik dan kurang mampu secara ekonomi, namun kurang jelas pelaksanaannya/ tidak ada bukti yang sahih.</a:t>
            </a:r>
            <a:endParaRPr lang="id-ID" sz="1500" dirty="0">
              <a:latin typeface="Arial" pitchFamily="34" charset="0"/>
              <a:cs typeface="Arial" pitchFamily="34" charset="0"/>
            </a:endParaRPr>
          </a:p>
          <a:p>
            <a:pPr lvl="0">
              <a:spcBef>
                <a:spcPts val="0"/>
              </a:spcBef>
              <a:buClrTx/>
              <a:buSzTx/>
              <a:buNone/>
              <a:defRPr/>
            </a:pPr>
            <a:endParaRPr lang="id-ID" sz="1500" b="1" dirty="0">
              <a:latin typeface="Arial" pitchFamily="34" charset="0"/>
              <a:ea typeface="Times New Roman"/>
              <a:cs typeface="Arial" pitchFamily="34" charset="0"/>
            </a:endParaRPr>
          </a:p>
          <a:p>
            <a:pPr lvl="0">
              <a:spcBef>
                <a:spcPts val="0"/>
              </a:spcBef>
              <a:buClrTx/>
              <a:buSzTx/>
              <a:buFont typeface="Wingdings"/>
              <a:buChar char="à"/>
              <a:defRPr/>
            </a:pPr>
            <a:r>
              <a:rPr lang="id-ID" sz="1500" b="1" dirty="0">
                <a:latin typeface="Arial" pitchFamily="34" charset="0"/>
                <a:ea typeface="Times New Roman"/>
                <a:cs typeface="Arial" pitchFamily="34" charset="0"/>
              </a:rPr>
              <a:t>Point (1)</a:t>
            </a:r>
          </a:p>
          <a:p>
            <a:pPr>
              <a:spcBef>
                <a:spcPts val="0"/>
              </a:spcBef>
              <a:buNone/>
              <a:defRPr/>
            </a:pPr>
            <a:r>
              <a:rPr lang="id-ID" sz="1500" b="1" dirty="0">
                <a:latin typeface="Arial" pitchFamily="34" charset="0"/>
                <a:ea typeface="Times New Roman"/>
                <a:cs typeface="Arial" pitchFamily="34" charset="0"/>
              </a:rPr>
              <a:t>	</a:t>
            </a:r>
            <a:r>
              <a:rPr lang="id-ID" sz="1500" dirty="0">
                <a:solidFill>
                  <a:srgbClr val="000000"/>
                </a:solidFill>
                <a:latin typeface="Arial" pitchFamily="34" charset="0"/>
                <a:ea typeface="Times New Roman"/>
                <a:cs typeface="Arial" pitchFamily="34" charset="0"/>
              </a:rPr>
              <a:t>Tidak ada kebijakan mengenai keringanan/ pembebasan biaya untuk </a:t>
            </a:r>
            <a:r>
              <a:rPr lang="id-ID" sz="1500" dirty="0">
                <a:latin typeface="Arial" pitchFamily="34" charset="0"/>
                <a:ea typeface="Times New Roman"/>
                <a:cs typeface="Arial" pitchFamily="34" charset="0"/>
              </a:rPr>
              <a:t>mahasiswa yang berpotensi secara akademik dan kurang mampu secara ekonomi.</a:t>
            </a:r>
            <a:endParaRPr lang="id-ID" sz="1500" dirty="0">
              <a:latin typeface="Arial" pitchFamily="34" charset="0"/>
              <a:cs typeface="Arial" pitchFamily="34" charset="0"/>
            </a:endParaRPr>
          </a:p>
          <a:p>
            <a:endParaRPr lang="id-ID" sz="1500" dirty="0">
              <a:latin typeface="Arial" pitchFamily="34" charset="0"/>
              <a:cs typeface="Arial" pitchFamily="34" charset="0"/>
            </a:endParaRPr>
          </a:p>
          <a:p>
            <a:pPr>
              <a:buNone/>
            </a:pPr>
            <a:endParaRPr lang="id-ID" sz="1500" dirty="0">
              <a:latin typeface="Arial" pitchFamily="34" charset="0"/>
              <a:cs typeface="Arial" pitchFamily="34" charset="0"/>
            </a:endParaRPr>
          </a:p>
          <a:p>
            <a:endParaRPr lang="id-ID" sz="15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69913" indent="-569913"/>
            <a:r>
              <a:rPr lang="en-US" b="1" dirty="0">
                <a:solidFill>
                  <a:schemeClr val="tx1"/>
                </a:solidFill>
                <a:latin typeface="Cambria" pitchFamily="18" charset="0"/>
              </a:rPr>
              <a:t>6.1.3 KEBIJAKAN MENGENAI PEMBIAYAAN MAHASISWA YANG BERPOTENSI SECARA AKADEMIK DAN KURANG MAMPU SECARA EKONOMI, SERTA PERSENTASE MAHASISWA YANG MENDAPATKAN KERINGANAN ATAU PEMBEBASAN BIAYA PENDIDIKAN TERHADAP TOTAL MAHASISWA</a:t>
            </a:r>
          </a:p>
        </p:txBody>
      </p:sp>
      <p:sp>
        <p:nvSpPr>
          <p:cNvPr id="15" name="Rectangle 14"/>
          <p:cNvSpPr/>
          <p:nvPr/>
        </p:nvSpPr>
        <p:spPr>
          <a:xfrm>
            <a:off x="6705600" y="0"/>
            <a:ext cx="2438400" cy="1524000"/>
          </a:xfrm>
          <a:prstGeom prst="rect">
            <a:avLst/>
          </a:prstGeom>
          <a:solidFill>
            <a:srgbClr val="0042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AKREDITASI INSTITUSI PERGURUAN TINGGI (AIPT)</a:t>
            </a:r>
          </a:p>
        </p:txBody>
      </p:sp>
      <p:sp>
        <p:nvSpPr>
          <p:cNvPr id="16" name="Rectangle 15"/>
          <p:cNvSpPr/>
          <p:nvPr/>
        </p:nvSpPr>
        <p:spPr>
          <a:xfrm>
            <a:off x="6705600" y="1524000"/>
            <a:ext cx="24384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err="1">
                <a:solidFill>
                  <a:schemeClr val="tx1"/>
                </a:solidFill>
                <a:latin typeface="Book Antiqua" pitchFamily="18" charset="0"/>
              </a:rPr>
              <a:t>Kebijakan</a:t>
            </a:r>
            <a:r>
              <a:rPr lang="en-US" sz="1600" dirty="0">
                <a:solidFill>
                  <a:schemeClr val="tx1"/>
                </a:solidFill>
                <a:latin typeface="Book Antiqua" pitchFamily="18" charset="0"/>
              </a:rPr>
              <a:t> </a:t>
            </a:r>
            <a:r>
              <a:rPr lang="en-US" sz="1600" dirty="0" err="1">
                <a:solidFill>
                  <a:schemeClr val="tx1"/>
                </a:solidFill>
                <a:latin typeface="Book Antiqua" pitchFamily="18" charset="0"/>
              </a:rPr>
              <a:t>berdasarkan</a:t>
            </a:r>
            <a:r>
              <a:rPr lang="en-US" sz="1600" dirty="0">
                <a:solidFill>
                  <a:schemeClr val="tx1"/>
                </a:solidFill>
                <a:latin typeface="Book Antiqua" pitchFamily="18" charset="0"/>
              </a:rPr>
              <a:t> </a:t>
            </a:r>
            <a:r>
              <a:rPr lang="en-US" sz="1600" dirty="0" err="1">
                <a:solidFill>
                  <a:schemeClr val="tx1"/>
                </a:solidFill>
                <a:latin typeface="Book Antiqua" pitchFamily="18" charset="0"/>
              </a:rPr>
              <a:t>pada</a:t>
            </a:r>
            <a:r>
              <a:rPr lang="en-US" sz="1600" dirty="0">
                <a:solidFill>
                  <a:schemeClr val="tx1"/>
                </a:solidFill>
                <a:latin typeface="Book Antiqua" pitchFamily="18" charset="0"/>
              </a:rPr>
              <a:t> </a:t>
            </a:r>
            <a:r>
              <a:rPr lang="en-US" sz="1600" dirty="0" err="1">
                <a:solidFill>
                  <a:schemeClr val="tx1"/>
                </a:solidFill>
                <a:latin typeface="Book Antiqua" pitchFamily="18" charset="0"/>
              </a:rPr>
              <a:t>Peraturan</a:t>
            </a:r>
            <a:r>
              <a:rPr lang="en-US" sz="1600" dirty="0">
                <a:solidFill>
                  <a:schemeClr val="tx1"/>
                </a:solidFill>
                <a:latin typeface="Book Antiqua" pitchFamily="18" charset="0"/>
              </a:rPr>
              <a:t> </a:t>
            </a:r>
            <a:r>
              <a:rPr lang="en-US" sz="1600" dirty="0" err="1">
                <a:solidFill>
                  <a:schemeClr val="tx1"/>
                </a:solidFill>
                <a:latin typeface="Book Antiqua" pitchFamily="18" charset="0"/>
              </a:rPr>
              <a:t>Rektor</a:t>
            </a:r>
            <a:r>
              <a:rPr lang="en-US" sz="1600" dirty="0">
                <a:solidFill>
                  <a:schemeClr val="tx1"/>
                </a:solidFill>
                <a:latin typeface="Book Antiqua" pitchFamily="18" charset="0"/>
              </a:rPr>
              <a:t> </a:t>
            </a:r>
            <a:r>
              <a:rPr lang="en-US" sz="1600" dirty="0" err="1">
                <a:solidFill>
                  <a:schemeClr val="tx1"/>
                </a:solidFill>
                <a:latin typeface="Book Antiqua" pitchFamily="18" charset="0"/>
              </a:rPr>
              <a:t>atau</a:t>
            </a:r>
            <a:r>
              <a:rPr lang="en-US" sz="1600" dirty="0">
                <a:solidFill>
                  <a:schemeClr val="tx1"/>
                </a:solidFill>
                <a:latin typeface="Book Antiqua" pitchFamily="18" charset="0"/>
              </a:rPr>
              <a:t> </a:t>
            </a:r>
            <a:r>
              <a:rPr lang="en-US" sz="1600" dirty="0" err="1">
                <a:solidFill>
                  <a:schemeClr val="tx1"/>
                </a:solidFill>
                <a:latin typeface="Book Antiqua" pitchFamily="18" charset="0"/>
              </a:rPr>
              <a:t>Peraturan</a:t>
            </a:r>
            <a:r>
              <a:rPr lang="en-US" sz="1600" dirty="0">
                <a:solidFill>
                  <a:schemeClr val="tx1"/>
                </a:solidFill>
                <a:latin typeface="Book Antiqua" pitchFamily="18" charset="0"/>
              </a:rPr>
              <a:t> </a:t>
            </a:r>
            <a:r>
              <a:rPr lang="en-US" sz="1600" dirty="0" err="1">
                <a:solidFill>
                  <a:schemeClr val="tx1"/>
                </a:solidFill>
                <a:latin typeface="Book Antiqua" pitchFamily="18" charset="0"/>
              </a:rPr>
              <a:t>Universitas</a:t>
            </a:r>
            <a:endParaRPr lang="id-ID" sz="1600" dirty="0">
              <a:solidFill>
                <a:schemeClr val="tx1"/>
              </a:solidFill>
              <a:latin typeface="Book Antiqua" pitchFamily="18" charset="0"/>
            </a:endParaRPr>
          </a:p>
        </p:txBody>
      </p:sp>
      <p:sp>
        <p:nvSpPr>
          <p:cNvPr id="6" name="Rectangle 5"/>
          <p:cNvSpPr/>
          <p:nvPr/>
        </p:nvSpPr>
        <p:spPr>
          <a:xfrm>
            <a:off x="6705600" y="0"/>
            <a:ext cx="24384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69913" indent="-569913"/>
            <a:r>
              <a:rPr lang="en-US" b="1" dirty="0">
                <a:solidFill>
                  <a:schemeClr val="tx1"/>
                </a:solidFill>
                <a:latin typeface="Cambria" pitchFamily="18" charset="0"/>
              </a:rPr>
              <a:t>6.1.3 KEBIJAKAN MENGENAI PEMBIAYAAN MAHASISWA YANG BERPOTENSI SECARA AKADEMIK DAN KURANG MAMPU SECARA EKONOMI, SERTA PERSENTASE MAHASISWA YANG MENDAPATKAN KERINGANAN ATAU PEMBEBASAN BIAYA PENDIDIKAN TERHADAP TOTAL MAHASISWA</a:t>
            </a:r>
          </a:p>
        </p:txBody>
      </p:sp>
      <p:graphicFrame>
        <p:nvGraphicFramePr>
          <p:cNvPr id="6" name="Table 5"/>
          <p:cNvGraphicFramePr>
            <a:graphicFrameLocks noGrp="1"/>
          </p:cNvGraphicFramePr>
          <p:nvPr>
            <p:extLst>
              <p:ext uri="{D42A27DB-BD31-4B8C-83A1-F6EECF244321}">
                <p14:modId xmlns:p14="http://schemas.microsoft.com/office/powerpoint/2010/main" val="2100481459"/>
              </p:ext>
            </p:extLst>
          </p:nvPr>
        </p:nvGraphicFramePr>
        <p:xfrm>
          <a:off x="838200" y="2286000"/>
          <a:ext cx="7315200" cy="4255702"/>
        </p:xfrm>
        <a:graphic>
          <a:graphicData uri="http://schemas.openxmlformats.org/drawingml/2006/table">
            <a:tbl>
              <a:tblPr/>
              <a:tblGrid>
                <a:gridCol w="888571">
                  <a:extLst>
                    <a:ext uri="{9D8B030D-6E8A-4147-A177-3AD203B41FA5}">
                      <a16:colId xmlns:a16="http://schemas.microsoft.com/office/drawing/2014/main" val="20000"/>
                    </a:ext>
                  </a:extLst>
                </a:gridCol>
                <a:gridCol w="3215077">
                  <a:extLst>
                    <a:ext uri="{9D8B030D-6E8A-4147-A177-3AD203B41FA5}">
                      <a16:colId xmlns:a16="http://schemas.microsoft.com/office/drawing/2014/main" val="20001"/>
                    </a:ext>
                  </a:extLst>
                </a:gridCol>
                <a:gridCol w="802888">
                  <a:extLst>
                    <a:ext uri="{9D8B030D-6E8A-4147-A177-3AD203B41FA5}">
                      <a16:colId xmlns:a16="http://schemas.microsoft.com/office/drawing/2014/main" val="20002"/>
                    </a:ext>
                  </a:extLst>
                </a:gridCol>
                <a:gridCol w="802888">
                  <a:extLst>
                    <a:ext uri="{9D8B030D-6E8A-4147-A177-3AD203B41FA5}">
                      <a16:colId xmlns:a16="http://schemas.microsoft.com/office/drawing/2014/main" val="20003"/>
                    </a:ext>
                  </a:extLst>
                </a:gridCol>
                <a:gridCol w="713678">
                  <a:extLst>
                    <a:ext uri="{9D8B030D-6E8A-4147-A177-3AD203B41FA5}">
                      <a16:colId xmlns:a16="http://schemas.microsoft.com/office/drawing/2014/main" val="20004"/>
                    </a:ext>
                  </a:extLst>
                </a:gridCol>
                <a:gridCol w="892098">
                  <a:extLst>
                    <a:ext uri="{9D8B030D-6E8A-4147-A177-3AD203B41FA5}">
                      <a16:colId xmlns:a16="http://schemas.microsoft.com/office/drawing/2014/main" val="20005"/>
                    </a:ext>
                  </a:extLst>
                </a:gridCol>
              </a:tblGrid>
              <a:tr h="212069">
                <a:tc rowSpan="2">
                  <a:txBody>
                    <a:bodyPr/>
                    <a:lstStyle/>
                    <a:p>
                      <a:pPr marL="0" marR="0" algn="ctr">
                        <a:lnSpc>
                          <a:spcPct val="115000"/>
                        </a:lnSpc>
                        <a:spcBef>
                          <a:spcPts val="0"/>
                        </a:spcBef>
                        <a:spcAft>
                          <a:spcPts val="0"/>
                        </a:spcAft>
                      </a:pPr>
                      <a:r>
                        <a:rPr lang="id-ID" sz="1200" b="1" dirty="0">
                          <a:latin typeface="Arial" pitchFamily="34" charset="0"/>
                          <a:ea typeface="Times New Roman"/>
                          <a:cs typeface="Arial" pitchFamily="34" charset="0"/>
                        </a:rPr>
                        <a:t>No</a:t>
                      </a:r>
                      <a:endParaRPr lang="en-US" sz="1200"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rowSpan="2">
                  <a:txBody>
                    <a:bodyPr/>
                    <a:lstStyle/>
                    <a:p>
                      <a:pPr marL="0" marR="0" algn="ctr">
                        <a:lnSpc>
                          <a:spcPct val="115000"/>
                        </a:lnSpc>
                        <a:spcBef>
                          <a:spcPts val="0"/>
                        </a:spcBef>
                        <a:spcAft>
                          <a:spcPts val="0"/>
                        </a:spcAft>
                      </a:pPr>
                      <a:r>
                        <a:rPr lang="id-ID" sz="1200" b="1" dirty="0">
                          <a:latin typeface="Arial" pitchFamily="34" charset="0"/>
                          <a:ea typeface="Times New Roman"/>
                          <a:cs typeface="Arial" pitchFamily="34" charset="0"/>
                        </a:rPr>
                        <a:t>Jenis Beasiswa</a:t>
                      </a:r>
                      <a:endParaRPr lang="en-US" sz="1200"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gridSpan="4">
                  <a:txBody>
                    <a:bodyPr/>
                    <a:lstStyle/>
                    <a:p>
                      <a:pPr marL="0" marR="0" algn="ctr">
                        <a:lnSpc>
                          <a:spcPct val="115000"/>
                        </a:lnSpc>
                        <a:spcBef>
                          <a:spcPts val="0"/>
                        </a:spcBef>
                        <a:spcAft>
                          <a:spcPts val="0"/>
                        </a:spcAft>
                      </a:pPr>
                      <a:r>
                        <a:rPr lang="id-ID" sz="1200" b="1" dirty="0">
                          <a:latin typeface="Arial" pitchFamily="34" charset="0"/>
                          <a:ea typeface="Times New Roman"/>
                          <a:cs typeface="Arial" pitchFamily="34" charset="0"/>
                        </a:rPr>
                        <a:t>Jumlah Penerima Beasiswa</a:t>
                      </a:r>
                      <a:endParaRPr lang="en-US" sz="1200"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38642">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id-ID" sz="1200" b="1" dirty="0">
                          <a:latin typeface="Arial" pitchFamily="34" charset="0"/>
                          <a:ea typeface="Times New Roman"/>
                          <a:cs typeface="Arial" pitchFamily="34" charset="0"/>
                        </a:rPr>
                        <a:t>TS-2</a:t>
                      </a:r>
                      <a:endParaRPr lang="en-US" sz="1200"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id-ID" sz="1200" b="1" dirty="0">
                          <a:latin typeface="Arial" pitchFamily="34" charset="0"/>
                          <a:ea typeface="Times New Roman"/>
                          <a:cs typeface="Arial" pitchFamily="34" charset="0"/>
                        </a:rPr>
                        <a:t>TS-1</a:t>
                      </a:r>
                      <a:endParaRPr lang="en-US" sz="1200"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id-ID" sz="1200" b="1">
                          <a:latin typeface="Arial" pitchFamily="34" charset="0"/>
                          <a:ea typeface="Times New Roman"/>
                          <a:cs typeface="Arial" pitchFamily="34" charset="0"/>
                        </a:rPr>
                        <a:t>TS</a:t>
                      </a:r>
                      <a:endParaRPr lang="en-US" sz="120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id-ID" sz="1200" b="1">
                          <a:latin typeface="Arial" pitchFamily="34" charset="0"/>
                          <a:ea typeface="Times New Roman"/>
                          <a:cs typeface="Arial" pitchFamily="34" charset="0"/>
                        </a:rPr>
                        <a:t>Total</a:t>
                      </a:r>
                      <a:endParaRPr lang="en-US" sz="120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001"/>
                  </a:ext>
                </a:extLst>
              </a:tr>
              <a:tr h="238642">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1</a:t>
                      </a:r>
                      <a:endParaRPr lang="en-US" sz="12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200" dirty="0">
                          <a:latin typeface="Arial" pitchFamily="34" charset="0"/>
                          <a:ea typeface="Times New Roman"/>
                          <a:cs typeface="Arial" pitchFamily="34" charset="0"/>
                        </a:rPr>
                        <a:t>Bebas SPP Mhs. Unggulan</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dirty="0">
                          <a:latin typeface="Arial" pitchFamily="34" charset="0"/>
                          <a:ea typeface="Times New Roman"/>
                          <a:cs typeface="Arial" pitchFamily="34" charset="0"/>
                        </a:rPr>
                        <a:t>71</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74</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81</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226</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78507">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2</a:t>
                      </a:r>
                      <a:endParaRPr lang="en-US" sz="12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200" dirty="0">
                          <a:latin typeface="Arial" pitchFamily="34" charset="0"/>
                          <a:ea typeface="Times New Roman"/>
                          <a:cs typeface="Arial" pitchFamily="34" charset="0"/>
                        </a:rPr>
                        <a:t>Bebas SPP Mhs Teladan Juara I-III</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3</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dirty="0">
                          <a:latin typeface="Arial" pitchFamily="34" charset="0"/>
                          <a:ea typeface="Times New Roman"/>
                          <a:cs typeface="Arial" pitchFamily="34" charset="0"/>
                        </a:rPr>
                        <a:t>3</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3</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9</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38642">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3</a:t>
                      </a:r>
                      <a:endParaRPr lang="en-US" sz="12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200" dirty="0">
                          <a:latin typeface="Arial" pitchFamily="34" charset="0"/>
                          <a:ea typeface="Times New Roman"/>
                          <a:cs typeface="Arial" pitchFamily="34" charset="0"/>
                        </a:rPr>
                        <a:t>Bebas SPP Tetap Setiap Jurusan</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21</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21</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dirty="0">
                          <a:latin typeface="Arial" pitchFamily="34" charset="0"/>
                          <a:ea typeface="Times New Roman"/>
                          <a:cs typeface="Arial" pitchFamily="34" charset="0"/>
                        </a:rPr>
                        <a:t>19</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61</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38642">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4</a:t>
                      </a:r>
                      <a:endParaRPr lang="en-US" sz="12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200" dirty="0">
                          <a:latin typeface="Arial" pitchFamily="34" charset="0"/>
                          <a:ea typeface="Times New Roman"/>
                          <a:cs typeface="Arial" pitchFamily="34" charset="0"/>
                        </a:rPr>
                        <a:t>Beasiswa Khusus AK</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108</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119</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dirty="0">
                          <a:latin typeface="Arial" pitchFamily="34" charset="0"/>
                          <a:ea typeface="Times New Roman"/>
                          <a:cs typeface="Arial" pitchFamily="34" charset="0"/>
                        </a:rPr>
                        <a:t>133</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360</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38642">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5</a:t>
                      </a:r>
                      <a:endParaRPr lang="en-US" sz="12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200" dirty="0">
                          <a:latin typeface="Arial" pitchFamily="34" charset="0"/>
                          <a:ea typeface="Times New Roman"/>
                          <a:cs typeface="Arial" pitchFamily="34" charset="0"/>
                        </a:rPr>
                        <a:t>Beasiswa lainnya dari unstitusi</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dirty="0">
                          <a:latin typeface="Arial" pitchFamily="34" charset="0"/>
                          <a:ea typeface="Times New Roman"/>
                          <a:cs typeface="Arial" pitchFamily="34" charset="0"/>
                        </a:rPr>
                        <a:t>75</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dirty="0">
                          <a:latin typeface="Arial" pitchFamily="34" charset="0"/>
                          <a:ea typeface="Times New Roman"/>
                          <a:cs typeface="Arial" pitchFamily="34" charset="0"/>
                        </a:rPr>
                        <a:t>96</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dirty="0">
                          <a:latin typeface="Arial" pitchFamily="34" charset="0"/>
                          <a:ea typeface="Times New Roman"/>
                          <a:cs typeface="Arial" pitchFamily="34" charset="0"/>
                        </a:rPr>
                        <a:t>72</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243</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38642">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6</a:t>
                      </a:r>
                      <a:endParaRPr lang="en-US" sz="12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200" dirty="0">
                          <a:solidFill>
                            <a:srgbClr val="000000"/>
                          </a:solidFill>
                          <a:latin typeface="Arial" pitchFamily="34" charset="0"/>
                          <a:ea typeface="Times New Roman"/>
                          <a:cs typeface="Arial" pitchFamily="34" charset="0"/>
                        </a:rPr>
                        <a:t>Beasiswa Daerah Tertinggal</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solidFill>
                            <a:srgbClr val="000000"/>
                          </a:solidFill>
                          <a:latin typeface="Arial" pitchFamily="34" charset="0"/>
                          <a:ea typeface="Times New Roman"/>
                          <a:cs typeface="Arial" pitchFamily="34" charset="0"/>
                        </a:rPr>
                        <a:t>9</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solidFill>
                            <a:srgbClr val="000000"/>
                          </a:solidFill>
                          <a:latin typeface="Arial" pitchFamily="34" charset="0"/>
                          <a:ea typeface="Times New Roman"/>
                          <a:cs typeface="Arial" pitchFamily="34" charset="0"/>
                        </a:rPr>
                        <a:t>15</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solidFill>
                            <a:srgbClr val="000000"/>
                          </a:solidFill>
                          <a:latin typeface="Arial" pitchFamily="34" charset="0"/>
                          <a:ea typeface="Times New Roman"/>
                          <a:cs typeface="Arial" pitchFamily="34" charset="0"/>
                        </a:rPr>
                        <a:t>15</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solidFill>
                            <a:srgbClr val="000000"/>
                          </a:solidFill>
                          <a:latin typeface="Arial" pitchFamily="34" charset="0"/>
                          <a:ea typeface="Times New Roman"/>
                          <a:cs typeface="Arial" pitchFamily="34" charset="0"/>
                        </a:rPr>
                        <a:t>39</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38642">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7</a:t>
                      </a:r>
                      <a:endParaRPr lang="en-US" sz="12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200" dirty="0">
                          <a:latin typeface="Arial" pitchFamily="34" charset="0"/>
                          <a:ea typeface="Times New Roman"/>
                          <a:cs typeface="Arial" pitchFamily="34" charset="0"/>
                        </a:rPr>
                        <a:t>Pengurus Lembaga berprestasi</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0</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0</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dirty="0">
                          <a:latin typeface="Arial" pitchFamily="34" charset="0"/>
                          <a:ea typeface="Times New Roman"/>
                          <a:cs typeface="Arial" pitchFamily="34" charset="0"/>
                        </a:rPr>
                        <a:t>25</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dirty="0">
                          <a:latin typeface="Arial" pitchFamily="34" charset="0"/>
                          <a:ea typeface="Times New Roman"/>
                          <a:cs typeface="Arial" pitchFamily="34" charset="0"/>
                        </a:rPr>
                        <a:t>25</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38642">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8</a:t>
                      </a:r>
                      <a:endParaRPr lang="en-US" sz="12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200" dirty="0">
                          <a:latin typeface="Arial" pitchFamily="34" charset="0"/>
                          <a:ea typeface="Times New Roman"/>
                          <a:cs typeface="Arial" pitchFamily="34" charset="0"/>
                        </a:rPr>
                        <a:t>Beasiswa Toyota Astra</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15</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15</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15</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dirty="0">
                          <a:latin typeface="Arial" pitchFamily="34" charset="0"/>
                          <a:ea typeface="Times New Roman"/>
                          <a:cs typeface="Arial" pitchFamily="34" charset="0"/>
                        </a:rPr>
                        <a:t>45</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38642">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9</a:t>
                      </a:r>
                      <a:endParaRPr lang="en-US" sz="12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200">
                          <a:latin typeface="Arial" pitchFamily="34" charset="0"/>
                          <a:ea typeface="Times New Roman"/>
                          <a:cs typeface="Arial" pitchFamily="34" charset="0"/>
                        </a:rPr>
                        <a:t>Beasiswa Supersemar </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5</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15</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8</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dirty="0">
                          <a:latin typeface="Arial" pitchFamily="34" charset="0"/>
                          <a:ea typeface="Times New Roman"/>
                          <a:cs typeface="Arial" pitchFamily="34" charset="0"/>
                        </a:rPr>
                        <a:t>28</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38642">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10</a:t>
                      </a:r>
                      <a:endParaRPr lang="en-US" sz="12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200">
                          <a:latin typeface="Arial" pitchFamily="34" charset="0"/>
                          <a:ea typeface="Times New Roman"/>
                          <a:cs typeface="Arial" pitchFamily="34" charset="0"/>
                        </a:rPr>
                        <a:t>Beasiswa PPA </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438</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284</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452</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1</a:t>
                      </a:r>
                      <a:r>
                        <a:rPr lang="en-US" sz="1200">
                          <a:latin typeface="Arial" pitchFamily="34" charset="0"/>
                          <a:ea typeface="Times New Roman"/>
                          <a:cs typeface="Arial" pitchFamily="34" charset="0"/>
                        </a:rPr>
                        <a:t>.</a:t>
                      </a:r>
                      <a:r>
                        <a:rPr lang="id-ID" sz="1200">
                          <a:latin typeface="Arial" pitchFamily="34" charset="0"/>
                          <a:ea typeface="Times New Roman"/>
                          <a:cs typeface="Arial" pitchFamily="34" charset="0"/>
                        </a:rPr>
                        <a:t>174</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38642">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11</a:t>
                      </a:r>
                      <a:endParaRPr lang="en-US" sz="12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200">
                          <a:latin typeface="Arial" pitchFamily="34" charset="0"/>
                          <a:ea typeface="Times New Roman"/>
                          <a:cs typeface="Arial" pitchFamily="34" charset="0"/>
                        </a:rPr>
                        <a:t>Beasiswa BBM </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517</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455</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407</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dirty="0">
                          <a:latin typeface="Arial" pitchFamily="34" charset="0"/>
                          <a:ea typeface="Times New Roman"/>
                          <a:cs typeface="Arial" pitchFamily="34" charset="0"/>
                        </a:rPr>
                        <a:t>1</a:t>
                      </a:r>
                      <a:r>
                        <a:rPr lang="en-US" sz="1200" dirty="0">
                          <a:latin typeface="Arial" pitchFamily="34" charset="0"/>
                          <a:ea typeface="Times New Roman"/>
                          <a:cs typeface="Arial" pitchFamily="34" charset="0"/>
                        </a:rPr>
                        <a:t>.</a:t>
                      </a:r>
                      <a:r>
                        <a:rPr lang="id-ID" sz="1200" dirty="0">
                          <a:latin typeface="Arial" pitchFamily="34" charset="0"/>
                          <a:ea typeface="Times New Roman"/>
                          <a:cs typeface="Arial" pitchFamily="34" charset="0"/>
                        </a:rPr>
                        <a:t>379</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38642">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12</a:t>
                      </a:r>
                      <a:endParaRPr lang="en-US" sz="12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200" dirty="0">
                          <a:latin typeface="Arial" pitchFamily="34" charset="0"/>
                          <a:ea typeface="Times New Roman"/>
                          <a:cs typeface="Arial" pitchFamily="34" charset="0"/>
                        </a:rPr>
                        <a:t>Beasiswa Bank A</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20</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20</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20</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dirty="0">
                          <a:latin typeface="Arial" pitchFamily="34" charset="0"/>
                          <a:ea typeface="Times New Roman"/>
                          <a:cs typeface="Arial" pitchFamily="34" charset="0"/>
                        </a:rPr>
                        <a:t>60</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38642">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13</a:t>
                      </a:r>
                      <a:endParaRPr lang="en-US" sz="12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200" dirty="0">
                          <a:latin typeface="Arial" pitchFamily="34" charset="0"/>
                          <a:ea typeface="Times New Roman"/>
                          <a:cs typeface="Arial" pitchFamily="34" charset="0"/>
                        </a:rPr>
                        <a:t>Beasiswa Bank B</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25</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25</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25</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dirty="0">
                          <a:latin typeface="Arial" pitchFamily="34" charset="0"/>
                          <a:ea typeface="Times New Roman"/>
                          <a:cs typeface="Arial" pitchFamily="34" charset="0"/>
                        </a:rPr>
                        <a:t>75</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38642">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14</a:t>
                      </a:r>
                      <a:endParaRPr lang="en-US" sz="12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200">
                          <a:latin typeface="Arial" pitchFamily="34" charset="0"/>
                          <a:ea typeface="Times New Roman"/>
                          <a:cs typeface="Arial" pitchFamily="34" charset="0"/>
                        </a:rPr>
                        <a:t>Beasiswa BKLN</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20</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25</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a:latin typeface="Arial" pitchFamily="34" charset="0"/>
                          <a:ea typeface="Times New Roman"/>
                          <a:cs typeface="Arial" pitchFamily="34" charset="0"/>
                        </a:rPr>
                        <a:t>45</a:t>
                      </a:r>
                      <a:endParaRPr lang="en-US" sz="120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dirty="0">
                          <a:latin typeface="Arial" pitchFamily="34" charset="0"/>
                          <a:ea typeface="Times New Roman"/>
                          <a:cs typeface="Arial" pitchFamily="34" charset="0"/>
                        </a:rPr>
                        <a:t>90</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424138">
                <a:tc>
                  <a:txBody>
                    <a:bodyPr/>
                    <a:lstStyle/>
                    <a:p>
                      <a:pPr marL="0" marR="0" algn="ctr">
                        <a:lnSpc>
                          <a:spcPct val="115000"/>
                        </a:lnSpc>
                        <a:spcBef>
                          <a:spcPts val="0"/>
                        </a:spcBef>
                        <a:spcAft>
                          <a:spcPts val="0"/>
                        </a:spcAft>
                      </a:pPr>
                      <a:endParaRPr lang="id-ID" sz="12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b="1" dirty="0">
                          <a:latin typeface="Arial" pitchFamily="34" charset="0"/>
                          <a:ea typeface="Times New Roman"/>
                          <a:cs typeface="Arial" pitchFamily="34" charset="0"/>
                        </a:rPr>
                        <a:t>Total</a:t>
                      </a:r>
                      <a:endParaRPr lang="en-US" sz="12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b="1" dirty="0">
                          <a:latin typeface="Arial" pitchFamily="34" charset="0"/>
                          <a:ea typeface="Times New Roman"/>
                          <a:cs typeface="Arial" pitchFamily="34" charset="0"/>
                        </a:rPr>
                        <a:t>1.318</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b="1" dirty="0">
                          <a:latin typeface="Arial" pitchFamily="34" charset="0"/>
                          <a:ea typeface="Times New Roman"/>
                          <a:cs typeface="Arial" pitchFamily="34" charset="0"/>
                        </a:rPr>
                        <a:t>1.152</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b="1" dirty="0">
                          <a:latin typeface="Arial" pitchFamily="34" charset="0"/>
                          <a:ea typeface="Times New Roman"/>
                          <a:cs typeface="Arial" pitchFamily="34" charset="0"/>
                        </a:rPr>
                        <a:t>1.305</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200" b="1" dirty="0">
                          <a:latin typeface="Arial" pitchFamily="34" charset="0"/>
                          <a:ea typeface="Times New Roman"/>
                          <a:cs typeface="Arial" pitchFamily="34" charset="0"/>
                        </a:rPr>
                        <a:t>3.775</a:t>
                      </a:r>
                      <a:endParaRPr lang="en-US" sz="1200" dirty="0">
                        <a:latin typeface="Arial" pitchFamily="34" charset="0"/>
                        <a:ea typeface="Times New Roman"/>
                        <a:cs typeface="Arial"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bl>
          </a:graphicData>
        </a:graphic>
      </p:graphicFrame>
      <p:sp>
        <p:nvSpPr>
          <p:cNvPr id="7" name="Rectangle 1"/>
          <p:cNvSpPr>
            <a:spLocks noChangeArrowheads="1"/>
          </p:cNvSpPr>
          <p:nvPr/>
        </p:nvSpPr>
        <p:spPr bwMode="auto">
          <a:xfrm>
            <a:off x="1143000" y="1676400"/>
            <a:ext cx="6324600" cy="400110"/>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2000" b="1" i="0" u="none" strike="noStrike" cap="none" normalizeH="0" baseline="0" dirty="0">
                <a:ln>
                  <a:noFill/>
                </a:ln>
                <a:solidFill>
                  <a:schemeClr val="tx1"/>
                </a:solidFill>
                <a:effectLst/>
                <a:latin typeface="Arial" pitchFamily="34" charset="0"/>
                <a:ea typeface="Times New Roman" pitchFamily="18" charset="0"/>
                <a:cs typeface="Arial" pitchFamily="34" charset="0"/>
              </a:rPr>
              <a:t>Jenis Beasiswa dan Jumlah Penerima Beasiswa</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7"/>
          <p:cNvSpPr/>
          <p:nvPr/>
        </p:nvSpPr>
        <p:spPr>
          <a:xfrm>
            <a:off x="7010400" y="0"/>
            <a:ext cx="21336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477000" cy="5334000"/>
          </a:xfrm>
        </p:spPr>
        <p:txBody>
          <a:bodyPr>
            <a:normAutofit/>
          </a:bodyPr>
          <a:lstStyle/>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4</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latin typeface="Arial" pitchFamily="34" charset="0"/>
                <a:ea typeface="Times New Roman"/>
                <a:cs typeface="Arial" pitchFamily="34" charset="0"/>
              </a:rPr>
              <a:t>	</a:t>
            </a:r>
            <a:r>
              <a:rPr lang="id-ID" sz="2000" dirty="0">
                <a:latin typeface="Arial" pitchFamily="34" charset="0"/>
                <a:cs typeface="Arial" pitchFamily="34" charset="0"/>
              </a:rPr>
              <a:t>Jika </a:t>
            </a:r>
            <a:r>
              <a:rPr lang="fi-FI" sz="2000" dirty="0">
                <a:latin typeface="Arial" pitchFamily="34" charset="0"/>
                <a:cs typeface="Arial" pitchFamily="34" charset="0"/>
              </a:rPr>
              <a:t>PD</a:t>
            </a:r>
            <a:r>
              <a:rPr lang="fi-FI" sz="2000" baseline="-25000" dirty="0">
                <a:latin typeface="Arial" pitchFamily="34" charset="0"/>
                <a:cs typeface="Arial" pitchFamily="34" charset="0"/>
              </a:rPr>
              <a:t>MHS</a:t>
            </a:r>
            <a:r>
              <a:rPr lang="fi-FI" sz="2000" dirty="0">
                <a:latin typeface="Arial" pitchFamily="34" charset="0"/>
                <a:cs typeface="Arial" pitchFamily="34" charset="0"/>
              </a:rPr>
              <a:t> ≤ 3</a:t>
            </a:r>
            <a:r>
              <a:rPr lang="id-ID" sz="2000" dirty="0">
                <a:latin typeface="Arial" pitchFamily="34" charset="0"/>
                <a:cs typeface="Arial" pitchFamily="34" charset="0"/>
              </a:rPr>
              <a:t>3</a:t>
            </a:r>
            <a:r>
              <a:rPr lang="fi-FI" sz="2000" dirty="0">
                <a:latin typeface="Arial" pitchFamily="34" charset="0"/>
                <a:cs typeface="Arial" pitchFamily="34" charset="0"/>
              </a:rPr>
              <a:t>%</a:t>
            </a:r>
            <a:r>
              <a:rPr lang="id-ID" sz="2000" dirty="0">
                <a:latin typeface="Arial" pitchFamily="34" charset="0"/>
                <a:cs typeface="Arial" pitchFamily="34" charset="0"/>
              </a:rPr>
              <a:t>,</a:t>
            </a:r>
            <a:endParaRPr lang="en-US" sz="2000" dirty="0">
              <a:latin typeface="Arial" pitchFamily="34" charset="0"/>
              <a:cs typeface="Arial" pitchFamily="34" charset="0"/>
            </a:endParaRPr>
          </a:p>
          <a:p>
            <a:pPr lvl="0">
              <a:spcBef>
                <a:spcPts val="0"/>
              </a:spcBef>
              <a:buClrTx/>
              <a:buSzTx/>
              <a:buNone/>
              <a:defRPr/>
            </a:pPr>
            <a:r>
              <a:rPr lang="en-US" sz="2000" dirty="0">
                <a:latin typeface="Arial" pitchFamily="34" charset="0"/>
                <a:cs typeface="Arial" pitchFamily="34" charset="0"/>
              </a:rPr>
              <a:t>	</a:t>
            </a:r>
            <a:r>
              <a:rPr lang="id-ID" sz="2000" dirty="0">
                <a:latin typeface="Arial" pitchFamily="34" charset="0"/>
                <a:cs typeface="Arial" pitchFamily="34" charset="0"/>
              </a:rPr>
              <a:t>maka skor = 4.</a:t>
            </a:r>
            <a:endParaRPr lang="id-ID" sz="2000" dirty="0">
              <a:latin typeface="Arial" pitchFamily="34" charset="0"/>
              <a:ea typeface="Times New Roman"/>
              <a:cs typeface="Arial" pitchFamily="34" charset="0"/>
            </a:endParaRPr>
          </a:p>
          <a:p>
            <a:pPr>
              <a:spcBef>
                <a:spcPts val="0"/>
              </a:spcBef>
              <a:buNone/>
              <a:defRPr/>
            </a:pPr>
            <a:endParaRPr lang="fi-FI" sz="2000" b="1" dirty="0">
              <a:latin typeface="Arial" pitchFamily="34" charset="0"/>
              <a:ea typeface="Times New Roman"/>
              <a:cs typeface="Arial" pitchFamily="34" charset="0"/>
            </a:endParaRPr>
          </a:p>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3</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2</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dan</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1</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latin typeface="Arial" pitchFamily="34" charset="0"/>
                <a:ea typeface="Times New Roman"/>
                <a:cs typeface="Arial" pitchFamily="34" charset="0"/>
              </a:rPr>
              <a:t>	</a:t>
            </a:r>
            <a:r>
              <a:rPr lang="id-ID" sz="2000" dirty="0">
                <a:latin typeface="Arial" pitchFamily="34" charset="0"/>
                <a:ea typeface="Times New Roman"/>
                <a:cs typeface="Arial" pitchFamily="34" charset="0"/>
              </a:rPr>
              <a:t>Jika 33% &lt; PD</a:t>
            </a:r>
            <a:r>
              <a:rPr lang="id-ID" sz="2000" baseline="-25000" dirty="0">
                <a:latin typeface="Arial" pitchFamily="34" charset="0"/>
                <a:ea typeface="Times New Roman"/>
                <a:cs typeface="Arial" pitchFamily="34" charset="0"/>
              </a:rPr>
              <a:t>MHS</a:t>
            </a:r>
            <a:r>
              <a:rPr lang="id-ID" sz="2000" dirty="0">
                <a:latin typeface="Arial" pitchFamily="34" charset="0"/>
                <a:ea typeface="Times New Roman"/>
                <a:cs typeface="Arial" pitchFamily="34" charset="0"/>
              </a:rPr>
              <a:t> ≤ 100%,</a:t>
            </a:r>
            <a:endParaRPr lang="en-US" sz="2000" dirty="0">
              <a:latin typeface="Arial" pitchFamily="34" charset="0"/>
              <a:ea typeface="Times New Roman"/>
              <a:cs typeface="Arial" pitchFamily="34" charset="0"/>
            </a:endParaRPr>
          </a:p>
          <a:p>
            <a:pPr lvl="0">
              <a:spcBef>
                <a:spcPts val="0"/>
              </a:spcBef>
              <a:buClrTx/>
              <a:buSzTx/>
              <a:buNone/>
              <a:defRPr/>
            </a:pPr>
            <a:r>
              <a:rPr lang="en-US" sz="2000" dirty="0">
                <a:latin typeface="Arial" pitchFamily="34" charset="0"/>
                <a:ea typeface="Times New Roman"/>
                <a:cs typeface="Arial" pitchFamily="34" charset="0"/>
              </a:rPr>
              <a:t>	</a:t>
            </a:r>
            <a:r>
              <a:rPr lang="id-ID" sz="2000" dirty="0">
                <a:latin typeface="Arial" pitchFamily="34" charset="0"/>
                <a:ea typeface="Times New Roman"/>
                <a:cs typeface="Arial" pitchFamily="34" charset="0"/>
              </a:rPr>
              <a:t>maka skor = [ 334 -  (200 x PD</a:t>
            </a:r>
            <a:r>
              <a:rPr lang="id-ID" sz="2000" baseline="-25000" dirty="0">
                <a:latin typeface="Arial" pitchFamily="34" charset="0"/>
                <a:ea typeface="Times New Roman"/>
                <a:cs typeface="Arial" pitchFamily="34" charset="0"/>
              </a:rPr>
              <a:t>MHS</a:t>
            </a:r>
            <a:r>
              <a:rPr lang="id-ID" sz="2000" dirty="0">
                <a:latin typeface="Arial" pitchFamily="34" charset="0"/>
                <a:ea typeface="Times New Roman"/>
                <a:cs typeface="Arial" pitchFamily="34" charset="0"/>
              </a:rPr>
              <a:t>)] / 67.</a:t>
            </a:r>
          </a:p>
          <a:p>
            <a:pPr>
              <a:spcBef>
                <a:spcPts val="0"/>
              </a:spcBef>
              <a:buNone/>
              <a:defRPr/>
            </a:pPr>
            <a:endParaRPr lang="fi-FI" sz="2000" b="1" dirty="0">
              <a:latin typeface="Arial" pitchFamily="34" charset="0"/>
              <a:ea typeface="Times New Roman"/>
              <a:cs typeface="Arial" pitchFamily="34" charset="0"/>
            </a:endParaRPr>
          </a:p>
          <a:p>
            <a:pPr>
              <a:buNone/>
            </a:pPr>
            <a:endParaRPr lang="en-US" sz="2000" dirty="0">
              <a:latin typeface="Arial" pitchFamily="34" charset="0"/>
              <a:cs typeface="Arial" pitchFamily="34" charset="0"/>
            </a:endParaRPr>
          </a:p>
          <a:p>
            <a:endParaRPr lang="en-US" sz="2000" dirty="0">
              <a:latin typeface="Arial" pitchFamily="34" charset="0"/>
              <a:cs typeface="Arial" pitchFamily="34" charset="0"/>
            </a:endParaRPr>
          </a:p>
        </p:txBody>
      </p:sp>
      <p:sp>
        <p:nvSpPr>
          <p:cNvPr id="14" name="Rectangle 13"/>
          <p:cNvSpPr/>
          <p:nvPr/>
        </p:nvSpPr>
        <p:spPr>
          <a:xfrm>
            <a:off x="0" y="0"/>
            <a:ext cx="64770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6.1.4 PERSENTASE DANA PERGURUAN TINGGI YANG BERASAL DARI MAHASISWA (SPP DAN DANA LAINNYA)</a:t>
            </a:r>
          </a:p>
        </p:txBody>
      </p:sp>
      <p:sp>
        <p:nvSpPr>
          <p:cNvPr id="16" name="Rectangle 15"/>
          <p:cNvSpPr/>
          <p:nvPr/>
        </p:nvSpPr>
        <p:spPr>
          <a:xfrm>
            <a:off x="6477000" y="1524000"/>
            <a:ext cx="26670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r>
              <a:rPr lang="id-ID" dirty="0">
                <a:solidFill>
                  <a:schemeClr val="tx1"/>
                </a:solidFill>
                <a:latin typeface="Book Antiqua" pitchFamily="18" charset="0"/>
                <a:ea typeface="Times New Roman"/>
              </a:rPr>
              <a:t>PD</a:t>
            </a:r>
            <a:r>
              <a:rPr lang="id-ID" baseline="-25000" dirty="0">
                <a:solidFill>
                  <a:schemeClr val="tx1"/>
                </a:solidFill>
                <a:latin typeface="Book Antiqua" pitchFamily="18" charset="0"/>
                <a:ea typeface="Times New Roman"/>
              </a:rPr>
              <a:t>MHS</a:t>
            </a:r>
            <a:r>
              <a:rPr lang="id-ID" dirty="0">
                <a:solidFill>
                  <a:schemeClr val="tx1"/>
                </a:solidFill>
                <a:latin typeface="Book Antiqua" pitchFamily="18" charset="0"/>
                <a:ea typeface="Times New Roman"/>
              </a:rPr>
              <a:t> = Persentase dana perguruan tinggi yang berasal dari mahasiswa (SPP dan dana lainnya)</a:t>
            </a:r>
            <a:endParaRPr lang="id-ID" dirty="0">
              <a:solidFill>
                <a:schemeClr val="tx1"/>
              </a:solidFill>
              <a:latin typeface="Book Antiqua" pitchFamily="18" charset="0"/>
            </a:endParaRPr>
          </a:p>
        </p:txBody>
      </p:sp>
      <p:sp>
        <p:nvSpPr>
          <p:cNvPr id="6" name="Rectangle 5"/>
          <p:cNvSpPr/>
          <p:nvPr/>
        </p:nvSpPr>
        <p:spPr>
          <a:xfrm>
            <a:off x="6477000" y="0"/>
            <a:ext cx="26670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1.23</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781800" cy="5334000"/>
          </a:xfrm>
        </p:spPr>
        <p:txBody>
          <a:bodyPr>
            <a:normAutofit/>
          </a:bodyPr>
          <a:lstStyle/>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4</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latin typeface="Arial" pitchFamily="34" charset="0"/>
                <a:ea typeface="Times New Roman"/>
                <a:cs typeface="Arial" pitchFamily="34" charset="0"/>
              </a:rPr>
              <a:t>	</a:t>
            </a:r>
            <a:r>
              <a:rPr lang="id-ID" sz="2000" dirty="0">
                <a:latin typeface="Arial" pitchFamily="34" charset="0"/>
                <a:ea typeface="Times New Roman"/>
                <a:cs typeface="Arial" pitchFamily="34" charset="0"/>
              </a:rPr>
              <a:t>Jika D</a:t>
            </a:r>
            <a:r>
              <a:rPr lang="id-ID" sz="2000" baseline="-25000" dirty="0">
                <a:latin typeface="Arial" pitchFamily="34" charset="0"/>
                <a:ea typeface="Times New Roman"/>
                <a:cs typeface="Arial" pitchFamily="34" charset="0"/>
              </a:rPr>
              <a:t>OM</a:t>
            </a:r>
            <a:r>
              <a:rPr lang="id-ID" sz="2000" dirty="0">
                <a:latin typeface="Arial" pitchFamily="34" charset="0"/>
                <a:ea typeface="Times New Roman"/>
                <a:cs typeface="Arial" pitchFamily="34" charset="0"/>
              </a:rPr>
              <a:t> ≥ Rp.18 juta</a:t>
            </a:r>
            <a:r>
              <a:rPr lang="en-US" sz="2000" dirty="0">
                <a:latin typeface="Arial" pitchFamily="34" charset="0"/>
                <a:ea typeface="Times New Roman"/>
                <a:cs typeface="Arial" pitchFamily="34" charset="0"/>
              </a:rPr>
              <a:t>,</a:t>
            </a:r>
          </a:p>
          <a:p>
            <a:pPr lvl="0">
              <a:spcBef>
                <a:spcPts val="0"/>
              </a:spcBef>
              <a:buClrTx/>
              <a:buSzTx/>
              <a:buNone/>
              <a:defRPr/>
            </a:pPr>
            <a:r>
              <a:rPr lang="en-US" sz="2000" dirty="0">
                <a:latin typeface="Arial" pitchFamily="34" charset="0"/>
                <a:ea typeface="Times New Roman"/>
                <a:cs typeface="Arial" pitchFamily="34" charset="0"/>
              </a:rPr>
              <a:t>	</a:t>
            </a:r>
            <a:r>
              <a:rPr lang="id-ID" sz="2000" dirty="0">
                <a:latin typeface="Arial" pitchFamily="34" charset="0"/>
                <a:ea typeface="Times New Roman"/>
                <a:cs typeface="Arial" pitchFamily="34" charset="0"/>
              </a:rPr>
              <a:t>maka skor = 4.</a:t>
            </a:r>
            <a:endParaRPr lang="en-US" sz="2000" dirty="0">
              <a:latin typeface="Arial" pitchFamily="34" charset="0"/>
              <a:cs typeface="Arial" pitchFamily="34" charset="0"/>
            </a:endParaRPr>
          </a:p>
          <a:p>
            <a:pPr lvl="0">
              <a:spcBef>
                <a:spcPts val="0"/>
              </a:spcBef>
              <a:buClrTx/>
              <a:buSzTx/>
              <a:buFont typeface="Wingdings"/>
              <a:buChar char="à"/>
              <a:defRPr/>
            </a:pPr>
            <a:endParaRPr lang="fi-FI" sz="2000" b="1" dirty="0">
              <a:latin typeface="Arial" pitchFamily="34" charset="0"/>
              <a:ea typeface="Times New Roman"/>
              <a:cs typeface="Arial" pitchFamily="34" charset="0"/>
            </a:endParaRPr>
          </a:p>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3</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2</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dan</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1</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latin typeface="Arial" pitchFamily="34" charset="0"/>
                <a:ea typeface="Times New Roman"/>
                <a:cs typeface="Arial" pitchFamily="34" charset="0"/>
              </a:rPr>
              <a:t>	</a:t>
            </a:r>
            <a:r>
              <a:rPr lang="id-ID" sz="2000" dirty="0">
                <a:latin typeface="Arial" pitchFamily="34" charset="0"/>
                <a:ea typeface="Times New Roman"/>
                <a:cs typeface="Arial" pitchFamily="34" charset="0"/>
              </a:rPr>
              <a:t>Jika D</a:t>
            </a:r>
            <a:r>
              <a:rPr lang="id-ID" sz="2000" baseline="-25000" dirty="0">
                <a:latin typeface="Arial" pitchFamily="34" charset="0"/>
                <a:ea typeface="Times New Roman"/>
                <a:cs typeface="Arial" pitchFamily="34" charset="0"/>
              </a:rPr>
              <a:t>OM</a:t>
            </a:r>
            <a:r>
              <a:rPr lang="id-ID" sz="2000" dirty="0">
                <a:latin typeface="Arial" pitchFamily="34" charset="0"/>
                <a:ea typeface="Times New Roman"/>
                <a:cs typeface="Arial" pitchFamily="34" charset="0"/>
              </a:rPr>
              <a:t> &lt; Rp.18 juta </a:t>
            </a:r>
            <a:endParaRPr lang="en-US" sz="2000" dirty="0">
              <a:latin typeface="Arial" pitchFamily="34" charset="0"/>
              <a:ea typeface="Times New Roman"/>
              <a:cs typeface="Arial" pitchFamily="34" charset="0"/>
            </a:endParaRPr>
          </a:p>
          <a:p>
            <a:pPr lvl="0">
              <a:spcBef>
                <a:spcPts val="0"/>
              </a:spcBef>
              <a:buClrTx/>
              <a:buSzTx/>
              <a:buNone/>
              <a:defRPr/>
            </a:pPr>
            <a:r>
              <a:rPr lang="en-US" sz="2000" dirty="0">
                <a:latin typeface="Arial" pitchFamily="34" charset="0"/>
                <a:ea typeface="Times New Roman"/>
                <a:cs typeface="Arial" pitchFamily="34" charset="0"/>
              </a:rPr>
              <a:t>	</a:t>
            </a:r>
            <a:r>
              <a:rPr lang="id-ID" sz="2000" dirty="0">
                <a:latin typeface="Arial" pitchFamily="34" charset="0"/>
                <a:ea typeface="Times New Roman"/>
                <a:cs typeface="Arial" pitchFamily="34" charset="0"/>
              </a:rPr>
              <a:t>maka skor = D</a:t>
            </a:r>
            <a:r>
              <a:rPr lang="id-ID" sz="2000" baseline="-25000" dirty="0">
                <a:latin typeface="Arial" pitchFamily="34" charset="0"/>
                <a:ea typeface="Times New Roman"/>
                <a:cs typeface="Arial" pitchFamily="34" charset="0"/>
              </a:rPr>
              <a:t>OM</a:t>
            </a:r>
            <a:r>
              <a:rPr lang="id-ID" sz="2000" dirty="0">
                <a:latin typeface="Arial" pitchFamily="34" charset="0"/>
                <a:ea typeface="Times New Roman"/>
                <a:cs typeface="Arial" pitchFamily="34" charset="0"/>
              </a:rPr>
              <a:t> / 4.5.</a:t>
            </a:r>
            <a:endParaRPr lang="en-US" sz="2000" dirty="0">
              <a:latin typeface="Arial" pitchFamily="34" charset="0"/>
              <a:cs typeface="Arial" pitchFamily="34" charset="0"/>
            </a:endParaRPr>
          </a:p>
          <a:p>
            <a:pPr>
              <a:spcBef>
                <a:spcPts val="0"/>
              </a:spcBef>
              <a:buNone/>
              <a:defRPr/>
            </a:pPr>
            <a:endParaRPr lang="fi-FI" sz="2000" b="1" dirty="0">
              <a:latin typeface="Arial" pitchFamily="34" charset="0"/>
              <a:ea typeface="Times New Roman"/>
              <a:cs typeface="Arial" pitchFamily="34" charset="0"/>
            </a:endParaRPr>
          </a:p>
          <a:p>
            <a:pPr>
              <a:buNone/>
            </a:pPr>
            <a:endParaRPr lang="en-US" sz="2000" dirty="0">
              <a:latin typeface="Arial" pitchFamily="34" charset="0"/>
              <a:cs typeface="Arial" pitchFamily="34" charset="0"/>
            </a:endParaRPr>
          </a:p>
          <a:p>
            <a:pPr>
              <a:buNone/>
            </a:pPr>
            <a:endParaRPr lang="en-US" sz="2000" dirty="0">
              <a:latin typeface="Arial" pitchFamily="34" charset="0"/>
              <a:cs typeface="Arial" pitchFamily="34" charset="0"/>
            </a:endParaRPr>
          </a:p>
          <a:p>
            <a:endParaRPr lang="en-US" sz="2000" dirty="0">
              <a:latin typeface="Arial" pitchFamily="34" charset="0"/>
              <a:cs typeface="Arial" pitchFamily="34" charset="0"/>
            </a:endParaRPr>
          </a:p>
        </p:txBody>
      </p:sp>
      <p:sp>
        <p:nvSpPr>
          <p:cNvPr id="14" name="Rectangle 13"/>
          <p:cNvSpPr/>
          <p:nvPr/>
        </p:nvSpPr>
        <p:spPr>
          <a:xfrm>
            <a:off x="0" y="0"/>
            <a:ext cx="6781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69913" indent="-569913"/>
            <a:r>
              <a:rPr lang="en-US" b="1" dirty="0">
                <a:solidFill>
                  <a:schemeClr val="tx1"/>
                </a:solidFill>
                <a:latin typeface="Cambria" pitchFamily="18" charset="0"/>
              </a:rPr>
              <a:t>6.1.5 PENGGUNAAN DANA UNTUK OPERASIONAL (PENDIDIKAN, PENELITIAN, PENGABDIAN PADA MASYARAKAT, TERMASUK GAJI DAN UPAH, DAN INVESTASI PRASARANA, SARAN, DAN SDM). </a:t>
            </a:r>
          </a:p>
        </p:txBody>
      </p:sp>
      <p:sp>
        <p:nvSpPr>
          <p:cNvPr id="16" name="Rectangle 15"/>
          <p:cNvSpPr/>
          <p:nvPr/>
        </p:nvSpPr>
        <p:spPr>
          <a:xfrm>
            <a:off x="6781800" y="1524000"/>
            <a:ext cx="2362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20000"/>
              </a:spcBef>
              <a:defRPr/>
            </a:pPr>
            <a:r>
              <a:rPr lang="fi-FI" sz="2000" dirty="0">
                <a:solidFill>
                  <a:schemeClr val="tx1"/>
                </a:solidFill>
                <a:latin typeface="Book Antiqua" pitchFamily="18" charset="0"/>
              </a:rPr>
              <a:t>Jumlah dana operasional/ mahasiswa/tahun (=D</a:t>
            </a:r>
            <a:r>
              <a:rPr lang="fi-FI" sz="2000" baseline="-25000" dirty="0">
                <a:solidFill>
                  <a:schemeClr val="tx1"/>
                </a:solidFill>
                <a:latin typeface="Book Antiqua" pitchFamily="18" charset="0"/>
              </a:rPr>
              <a:t>OM</a:t>
            </a:r>
            <a:r>
              <a:rPr lang="fi-FI" sz="2000" dirty="0">
                <a:solidFill>
                  <a:schemeClr val="tx1"/>
                </a:solidFill>
                <a:latin typeface="Book Antiqua" pitchFamily="18" charset="0"/>
              </a:rPr>
              <a:t>)</a:t>
            </a:r>
            <a:endParaRPr lang="id-ID" sz="2000" dirty="0">
              <a:solidFill>
                <a:schemeClr val="tx1"/>
              </a:solidFill>
              <a:latin typeface="Book Antiqua" pitchFamily="18" charset="0"/>
            </a:endParaRPr>
          </a:p>
          <a:p>
            <a:pPr lvl="0">
              <a:spcBef>
                <a:spcPct val="20000"/>
              </a:spcBef>
              <a:defRPr/>
            </a:pPr>
            <a:endParaRPr lang="id-ID" sz="1600" dirty="0">
              <a:solidFill>
                <a:schemeClr val="tx1"/>
              </a:solidFill>
              <a:latin typeface="Book Antiqua" pitchFamily="18" charset="0"/>
            </a:endParaRPr>
          </a:p>
        </p:txBody>
      </p:sp>
      <p:sp>
        <p:nvSpPr>
          <p:cNvPr id="6" name="Rectangle 5"/>
          <p:cNvSpPr/>
          <p:nvPr/>
        </p:nvSpPr>
        <p:spPr>
          <a:xfrm>
            <a:off x="6705600" y="0"/>
            <a:ext cx="24384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1.23</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rmAutofit/>
          </a:bodyPr>
          <a:lstStyle/>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4</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latin typeface="Arial" pitchFamily="34" charset="0"/>
                <a:ea typeface="Times New Roman"/>
                <a:cs typeface="Arial" pitchFamily="34" charset="0"/>
              </a:rPr>
              <a:t>	</a:t>
            </a:r>
            <a:r>
              <a:rPr lang="id-ID" sz="2000" dirty="0">
                <a:latin typeface="Arial" pitchFamily="34" charset="0"/>
                <a:ea typeface="Times New Roman"/>
                <a:cs typeface="Arial" pitchFamily="34" charset="0"/>
              </a:rPr>
              <a:t>Jika </a:t>
            </a:r>
            <a:r>
              <a:rPr lang="fi-FI" sz="2000" dirty="0">
                <a:latin typeface="Arial" pitchFamily="34" charset="0"/>
                <a:ea typeface="Times New Roman"/>
                <a:cs typeface="Arial" pitchFamily="34" charset="0"/>
              </a:rPr>
              <a:t>R</a:t>
            </a:r>
            <a:r>
              <a:rPr lang="fi-FI" sz="2000" baseline="-25000" dirty="0">
                <a:latin typeface="Arial" pitchFamily="34" charset="0"/>
                <a:ea typeface="Times New Roman"/>
                <a:cs typeface="Arial" pitchFamily="34" charset="0"/>
              </a:rPr>
              <a:t>PD </a:t>
            </a:r>
            <a:r>
              <a:rPr lang="fi-FI" sz="2000" dirty="0">
                <a:latin typeface="Arial" pitchFamily="34" charset="0"/>
                <a:ea typeface="Times New Roman"/>
                <a:cs typeface="Arial" pitchFamily="34" charset="0"/>
              </a:rPr>
              <a:t>≥ 3 juta</a:t>
            </a:r>
          </a:p>
          <a:p>
            <a:pPr lvl="0">
              <a:spcBef>
                <a:spcPts val="0"/>
              </a:spcBef>
              <a:buClrTx/>
              <a:buSzTx/>
              <a:buNone/>
              <a:defRPr/>
            </a:pPr>
            <a:r>
              <a:rPr lang="fi-FI" sz="2000" dirty="0">
                <a:latin typeface="Arial" pitchFamily="34" charset="0"/>
                <a:ea typeface="Times New Roman"/>
                <a:cs typeface="Arial" pitchFamily="34" charset="0"/>
              </a:rPr>
              <a:t>	maka skor = 4.</a:t>
            </a:r>
            <a:endParaRPr lang="en-US" sz="2000" dirty="0">
              <a:latin typeface="Arial" pitchFamily="34" charset="0"/>
              <a:cs typeface="Arial" pitchFamily="34" charset="0"/>
            </a:endParaRPr>
          </a:p>
          <a:p>
            <a:pPr>
              <a:spcBef>
                <a:spcPts val="0"/>
              </a:spcBef>
              <a:buNone/>
              <a:defRPr/>
            </a:pPr>
            <a:endParaRPr lang="fi-FI" sz="2000" b="1" dirty="0">
              <a:latin typeface="Arial" pitchFamily="34" charset="0"/>
              <a:ea typeface="Times New Roman"/>
              <a:cs typeface="Arial" pitchFamily="34" charset="0"/>
            </a:endParaRPr>
          </a:p>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3</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2</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dan</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1</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latin typeface="Arial" pitchFamily="34" charset="0"/>
                <a:ea typeface="Times New Roman"/>
                <a:cs typeface="Arial" pitchFamily="34" charset="0"/>
              </a:rPr>
              <a:t>	</a:t>
            </a:r>
            <a:r>
              <a:rPr lang="id-ID" sz="2000" dirty="0">
                <a:latin typeface="Arial" pitchFamily="34" charset="0"/>
                <a:ea typeface="Times New Roman"/>
                <a:cs typeface="Arial" pitchFamily="34" charset="0"/>
              </a:rPr>
              <a:t>Jika </a:t>
            </a:r>
            <a:r>
              <a:rPr lang="fi-FI" sz="2000" dirty="0">
                <a:latin typeface="Arial" pitchFamily="34" charset="0"/>
                <a:ea typeface="Times New Roman"/>
                <a:cs typeface="Arial" pitchFamily="34" charset="0"/>
              </a:rPr>
              <a:t>R</a:t>
            </a:r>
            <a:r>
              <a:rPr lang="fi-FI" sz="2000" baseline="-25000" dirty="0">
                <a:latin typeface="Arial" pitchFamily="34" charset="0"/>
                <a:ea typeface="Times New Roman"/>
                <a:cs typeface="Arial" pitchFamily="34" charset="0"/>
              </a:rPr>
              <a:t>PD </a:t>
            </a:r>
            <a:r>
              <a:rPr lang="fi-FI" sz="2000" dirty="0">
                <a:latin typeface="Arial" pitchFamily="34" charset="0"/>
                <a:ea typeface="Times New Roman"/>
                <a:cs typeface="Arial" pitchFamily="34" charset="0"/>
              </a:rPr>
              <a:t>&lt; </a:t>
            </a:r>
            <a:r>
              <a:rPr lang="en-US" sz="2000" dirty="0">
                <a:latin typeface="Arial" pitchFamily="34" charset="0"/>
                <a:ea typeface="Times New Roman"/>
                <a:cs typeface="Arial" pitchFamily="34" charset="0"/>
              </a:rPr>
              <a:t>3</a:t>
            </a:r>
            <a:r>
              <a:rPr lang="fi-FI" sz="2000" dirty="0">
                <a:latin typeface="Arial" pitchFamily="34" charset="0"/>
                <a:ea typeface="Times New Roman"/>
                <a:cs typeface="Arial" pitchFamily="34" charset="0"/>
              </a:rPr>
              <a:t> juta,</a:t>
            </a:r>
          </a:p>
          <a:p>
            <a:pPr lvl="0">
              <a:spcBef>
                <a:spcPts val="0"/>
              </a:spcBef>
              <a:buClrTx/>
              <a:buSzTx/>
              <a:buNone/>
              <a:defRPr/>
            </a:pPr>
            <a:r>
              <a:rPr lang="fi-FI" sz="2000" dirty="0">
                <a:latin typeface="Arial" pitchFamily="34" charset="0"/>
                <a:ea typeface="Times New Roman"/>
                <a:cs typeface="Arial" pitchFamily="34" charset="0"/>
              </a:rPr>
              <a:t>	maka skor = (</a:t>
            </a:r>
            <a:r>
              <a:rPr lang="id-ID" sz="2000" dirty="0">
                <a:latin typeface="Arial" pitchFamily="34" charset="0"/>
                <a:ea typeface="Times New Roman"/>
                <a:cs typeface="Arial" pitchFamily="34" charset="0"/>
              </a:rPr>
              <a:t>4</a:t>
            </a:r>
            <a:r>
              <a:rPr lang="fi-FI" sz="2000" dirty="0">
                <a:latin typeface="Arial" pitchFamily="34" charset="0"/>
                <a:ea typeface="Times New Roman"/>
                <a:cs typeface="Arial" pitchFamily="34" charset="0"/>
              </a:rPr>
              <a:t> x R</a:t>
            </a:r>
            <a:r>
              <a:rPr lang="fi-FI" sz="2000" baseline="-25000" dirty="0">
                <a:latin typeface="Arial" pitchFamily="34" charset="0"/>
                <a:ea typeface="Times New Roman"/>
                <a:cs typeface="Arial" pitchFamily="34" charset="0"/>
              </a:rPr>
              <a:t>PD</a:t>
            </a:r>
            <a:r>
              <a:rPr lang="fi-FI" sz="2000" dirty="0">
                <a:latin typeface="Arial" pitchFamily="34" charset="0"/>
                <a:ea typeface="Times New Roman"/>
                <a:cs typeface="Arial" pitchFamily="34" charset="0"/>
              </a:rPr>
              <a:t>) / </a:t>
            </a:r>
            <a:r>
              <a:rPr lang="id-ID" sz="2000" dirty="0">
                <a:latin typeface="Arial" pitchFamily="34" charset="0"/>
                <a:ea typeface="Times New Roman"/>
                <a:cs typeface="Arial" pitchFamily="34" charset="0"/>
              </a:rPr>
              <a:t>3</a:t>
            </a:r>
            <a:r>
              <a:rPr lang="fi-FI" sz="2000" dirty="0">
                <a:latin typeface="Arial" pitchFamily="34" charset="0"/>
                <a:ea typeface="Times New Roman"/>
                <a:cs typeface="Arial" pitchFamily="34" charset="0"/>
              </a:rPr>
              <a:t>.</a:t>
            </a:r>
            <a:endParaRPr lang="en-US" sz="2000" dirty="0">
              <a:latin typeface="Arial" pitchFamily="34" charset="0"/>
              <a:cs typeface="Arial" pitchFamily="34" charset="0"/>
            </a:endParaRPr>
          </a:p>
          <a:p>
            <a:pPr>
              <a:buNone/>
            </a:pPr>
            <a:endParaRPr lang="en-US" sz="2000" dirty="0">
              <a:latin typeface="Arial" pitchFamily="34" charset="0"/>
              <a:cs typeface="Arial" pitchFamily="34" charset="0"/>
            </a:endParaRPr>
          </a:p>
          <a:p>
            <a:pPr>
              <a:buNone/>
            </a:pPr>
            <a:endParaRPr lang="en-US" sz="2000" dirty="0">
              <a:latin typeface="Arial" pitchFamily="34" charset="0"/>
              <a:cs typeface="Arial" pitchFamily="34" charset="0"/>
            </a:endParaRPr>
          </a:p>
          <a:p>
            <a:endParaRPr lang="en-US" sz="20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6.1.6 DANA PENELITIAN DALAM TIGA TAHUN TERAKHIR. RATA-RATA DANA PENELITIAN/DOSEN TETAP/TAHUN</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20000"/>
              </a:spcBef>
              <a:defRPr/>
            </a:pPr>
            <a:r>
              <a:rPr lang="fi-FI" sz="1600" dirty="0">
                <a:solidFill>
                  <a:schemeClr val="tx1"/>
                </a:solidFill>
                <a:latin typeface="Book Antiqua" pitchFamily="18" charset="0"/>
              </a:rPr>
              <a:t>R</a:t>
            </a:r>
            <a:r>
              <a:rPr lang="fi-FI" sz="1600" baseline="-25000" dirty="0">
                <a:solidFill>
                  <a:schemeClr val="tx1"/>
                </a:solidFill>
                <a:latin typeface="Book Antiqua" pitchFamily="18" charset="0"/>
              </a:rPr>
              <a:t>PD</a:t>
            </a:r>
            <a:r>
              <a:rPr lang="fi-FI" sz="1600" dirty="0">
                <a:solidFill>
                  <a:schemeClr val="tx1"/>
                </a:solidFill>
                <a:latin typeface="Book Antiqua" pitchFamily="18" charset="0"/>
              </a:rPr>
              <a:t> </a:t>
            </a:r>
            <a:r>
              <a:rPr lang="id-ID" sz="1600" dirty="0">
                <a:solidFill>
                  <a:schemeClr val="tx1"/>
                </a:solidFill>
                <a:latin typeface="Book Antiqua" pitchFamily="18" charset="0"/>
              </a:rPr>
              <a:t> = </a:t>
            </a:r>
            <a:r>
              <a:rPr lang="fi-FI" sz="1600" dirty="0">
                <a:solidFill>
                  <a:schemeClr val="tx1"/>
                </a:solidFill>
                <a:latin typeface="Book Antiqua" pitchFamily="18" charset="0"/>
              </a:rPr>
              <a:t>Rata-rata dana penelitian/dosen tetap/tahun </a:t>
            </a:r>
            <a:endParaRPr lang="id-ID" sz="1600" dirty="0">
              <a:solidFill>
                <a:schemeClr val="tx1"/>
              </a:solidFill>
              <a:latin typeface="Book Antiqua" pitchFamily="18" charset="0"/>
            </a:endParaRPr>
          </a:p>
        </p:txBody>
      </p:sp>
      <p:sp>
        <p:nvSpPr>
          <p:cNvPr id="6" name="Rectangle 5"/>
          <p:cNvSpPr/>
          <p:nvPr/>
        </p:nvSpPr>
        <p:spPr>
          <a:xfrm>
            <a:off x="7162800" y="0"/>
            <a:ext cx="19812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1.23</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rmAutofit/>
          </a:bodyPr>
          <a:lstStyle/>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4</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latin typeface="Arial" pitchFamily="34" charset="0"/>
                <a:ea typeface="Times New Roman"/>
                <a:cs typeface="Arial" pitchFamily="34" charset="0"/>
              </a:rPr>
              <a:t>	</a:t>
            </a:r>
            <a:r>
              <a:rPr lang="id-ID" sz="2000" dirty="0">
                <a:latin typeface="Arial" pitchFamily="34" charset="0"/>
                <a:ea typeface="Times New Roman"/>
                <a:cs typeface="Arial" pitchFamily="34" charset="0"/>
              </a:rPr>
              <a:t>Jika R</a:t>
            </a:r>
            <a:r>
              <a:rPr lang="id-ID" sz="2000" baseline="-25000" dirty="0">
                <a:latin typeface="Arial" pitchFamily="34" charset="0"/>
                <a:ea typeface="Times New Roman"/>
                <a:cs typeface="Arial" pitchFamily="34" charset="0"/>
              </a:rPr>
              <a:t>PKM</a:t>
            </a:r>
            <a:r>
              <a:rPr lang="fi-FI" sz="2000" dirty="0">
                <a:latin typeface="Arial" pitchFamily="34" charset="0"/>
                <a:ea typeface="Times New Roman"/>
                <a:cs typeface="Arial" pitchFamily="34" charset="0"/>
              </a:rPr>
              <a:t> ≥ </a:t>
            </a:r>
            <a:r>
              <a:rPr lang="en-US" sz="2000" dirty="0">
                <a:latin typeface="Arial" pitchFamily="34" charset="0"/>
                <a:ea typeface="Times New Roman"/>
                <a:cs typeface="Arial" pitchFamily="34" charset="0"/>
              </a:rPr>
              <a:t>1,5</a:t>
            </a:r>
            <a:r>
              <a:rPr lang="fi-FI" sz="2000" dirty="0">
                <a:latin typeface="Arial" pitchFamily="34" charset="0"/>
                <a:ea typeface="Times New Roman"/>
                <a:cs typeface="Arial" pitchFamily="34" charset="0"/>
              </a:rPr>
              <a:t> juta</a:t>
            </a:r>
          </a:p>
          <a:p>
            <a:pPr lvl="0">
              <a:spcBef>
                <a:spcPts val="0"/>
              </a:spcBef>
              <a:buClrTx/>
              <a:buSzTx/>
              <a:buNone/>
              <a:defRPr/>
            </a:pPr>
            <a:r>
              <a:rPr lang="fi-FI" sz="2000" dirty="0">
                <a:latin typeface="Arial" pitchFamily="34" charset="0"/>
                <a:ea typeface="Times New Roman"/>
                <a:cs typeface="Arial" pitchFamily="34" charset="0"/>
              </a:rPr>
              <a:t>	maka skor = 4.</a:t>
            </a:r>
            <a:endParaRPr lang="en-US" sz="2000" dirty="0">
              <a:latin typeface="Arial" pitchFamily="34" charset="0"/>
              <a:cs typeface="Arial" pitchFamily="34" charset="0"/>
            </a:endParaRPr>
          </a:p>
          <a:p>
            <a:pPr>
              <a:spcBef>
                <a:spcPts val="0"/>
              </a:spcBef>
              <a:buNone/>
              <a:defRPr/>
            </a:pPr>
            <a:endParaRPr lang="fi-FI" sz="2000" b="1" dirty="0">
              <a:latin typeface="Arial" pitchFamily="34" charset="0"/>
              <a:ea typeface="Times New Roman"/>
              <a:cs typeface="Arial" pitchFamily="34" charset="0"/>
            </a:endParaRPr>
          </a:p>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3</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2</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dan</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1</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latin typeface="Arial" pitchFamily="34" charset="0"/>
                <a:ea typeface="Times New Roman"/>
                <a:cs typeface="Arial" pitchFamily="34" charset="0"/>
              </a:rPr>
              <a:t>	</a:t>
            </a:r>
            <a:r>
              <a:rPr lang="id-ID" sz="2000" dirty="0">
                <a:latin typeface="Arial" pitchFamily="34" charset="0"/>
                <a:ea typeface="Times New Roman"/>
                <a:cs typeface="Arial" pitchFamily="34" charset="0"/>
              </a:rPr>
              <a:t>Jika R</a:t>
            </a:r>
            <a:r>
              <a:rPr lang="id-ID" sz="2000" baseline="-25000" dirty="0">
                <a:latin typeface="Arial" pitchFamily="34" charset="0"/>
                <a:ea typeface="Times New Roman"/>
                <a:cs typeface="Arial" pitchFamily="34" charset="0"/>
              </a:rPr>
              <a:t>PKM </a:t>
            </a:r>
            <a:r>
              <a:rPr lang="fi-FI" sz="2000" dirty="0">
                <a:latin typeface="Arial" pitchFamily="34" charset="0"/>
                <a:ea typeface="Times New Roman"/>
                <a:cs typeface="Arial" pitchFamily="34" charset="0"/>
              </a:rPr>
              <a:t>&lt; </a:t>
            </a:r>
            <a:r>
              <a:rPr lang="en-US" sz="2000" dirty="0">
                <a:latin typeface="Arial" pitchFamily="34" charset="0"/>
                <a:ea typeface="Times New Roman"/>
                <a:cs typeface="Arial" pitchFamily="34" charset="0"/>
              </a:rPr>
              <a:t>1,5</a:t>
            </a:r>
            <a:r>
              <a:rPr lang="fi-FI" sz="2000" dirty="0">
                <a:latin typeface="Arial" pitchFamily="34" charset="0"/>
                <a:ea typeface="Times New Roman"/>
                <a:cs typeface="Arial" pitchFamily="34" charset="0"/>
              </a:rPr>
              <a:t> juta</a:t>
            </a:r>
          </a:p>
          <a:p>
            <a:pPr lvl="0">
              <a:spcBef>
                <a:spcPts val="0"/>
              </a:spcBef>
              <a:buClrTx/>
              <a:buSzTx/>
              <a:buNone/>
              <a:defRPr/>
            </a:pPr>
            <a:r>
              <a:rPr lang="fi-FI" sz="2000" dirty="0">
                <a:latin typeface="Arial" pitchFamily="34" charset="0"/>
                <a:ea typeface="Times New Roman"/>
                <a:cs typeface="Arial" pitchFamily="34" charset="0"/>
              </a:rPr>
              <a:t>	maka skor = (</a:t>
            </a:r>
            <a:r>
              <a:rPr lang="id-ID" sz="2000" dirty="0">
                <a:latin typeface="Arial" pitchFamily="34" charset="0"/>
                <a:ea typeface="Times New Roman"/>
                <a:cs typeface="Arial" pitchFamily="34" charset="0"/>
              </a:rPr>
              <a:t>8</a:t>
            </a:r>
            <a:r>
              <a:rPr lang="fi-FI" sz="2000" dirty="0">
                <a:latin typeface="Arial" pitchFamily="34" charset="0"/>
                <a:ea typeface="Times New Roman"/>
                <a:cs typeface="Arial" pitchFamily="34" charset="0"/>
              </a:rPr>
              <a:t> x </a:t>
            </a:r>
            <a:r>
              <a:rPr lang="id-ID" sz="2000" dirty="0">
                <a:latin typeface="Arial" pitchFamily="34" charset="0"/>
                <a:ea typeface="Times New Roman"/>
                <a:cs typeface="Arial" pitchFamily="34" charset="0"/>
              </a:rPr>
              <a:t>R</a:t>
            </a:r>
            <a:r>
              <a:rPr lang="id-ID" sz="2000" baseline="-25000" dirty="0">
                <a:latin typeface="Arial" pitchFamily="34" charset="0"/>
                <a:ea typeface="Times New Roman"/>
                <a:cs typeface="Arial" pitchFamily="34" charset="0"/>
              </a:rPr>
              <a:t>PKM</a:t>
            </a:r>
            <a:r>
              <a:rPr lang="fi-FI" sz="2000" dirty="0">
                <a:latin typeface="Arial" pitchFamily="34" charset="0"/>
                <a:ea typeface="Times New Roman"/>
                <a:cs typeface="Arial" pitchFamily="34" charset="0"/>
              </a:rPr>
              <a:t>) / 3.</a:t>
            </a:r>
            <a:endParaRPr lang="en-US" sz="2000" dirty="0">
              <a:latin typeface="Arial" pitchFamily="34" charset="0"/>
              <a:cs typeface="Arial" pitchFamily="34" charset="0"/>
            </a:endParaRPr>
          </a:p>
          <a:p>
            <a:pPr>
              <a:spcBef>
                <a:spcPts val="0"/>
              </a:spcBef>
              <a:buNone/>
              <a:defRPr/>
            </a:pPr>
            <a:endParaRPr lang="fi-FI" sz="2000" b="1" dirty="0">
              <a:latin typeface="Arial" pitchFamily="34" charset="0"/>
              <a:ea typeface="Times New Roman"/>
              <a:cs typeface="Arial" pitchFamily="34" charset="0"/>
            </a:endParaRPr>
          </a:p>
          <a:p>
            <a:endParaRPr lang="en-US" sz="2000" dirty="0">
              <a:latin typeface="Arial" pitchFamily="34" charset="0"/>
              <a:cs typeface="Arial" pitchFamily="34" charset="0"/>
            </a:endParaRPr>
          </a:p>
          <a:p>
            <a:pPr>
              <a:buNone/>
            </a:pPr>
            <a:endParaRPr lang="en-US" sz="2000" dirty="0">
              <a:latin typeface="Arial" pitchFamily="34" charset="0"/>
              <a:cs typeface="Arial" pitchFamily="34" charset="0"/>
            </a:endParaRPr>
          </a:p>
          <a:p>
            <a:endParaRPr lang="en-US" sz="20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6.1.7 DANA YANG DIPEROLEH DALAM RANGKA PELAYANAN/PENGABDIAN KEPADA MASYARAKAT DALAM TIGA  TAHUN TERAKHIR. </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20000"/>
              </a:spcBef>
              <a:defRPr/>
            </a:pPr>
            <a:r>
              <a:rPr lang="id-ID" sz="1600" dirty="0">
                <a:solidFill>
                  <a:schemeClr val="tx1"/>
                </a:solidFill>
                <a:latin typeface="Book Antiqua" pitchFamily="18" charset="0"/>
              </a:rPr>
              <a:t>R</a:t>
            </a:r>
            <a:r>
              <a:rPr lang="id-ID" sz="1600" baseline="-25000" dirty="0">
                <a:solidFill>
                  <a:schemeClr val="tx1"/>
                </a:solidFill>
                <a:latin typeface="Book Antiqua" pitchFamily="18" charset="0"/>
              </a:rPr>
              <a:t>PKM</a:t>
            </a:r>
            <a:r>
              <a:rPr lang="id-ID" sz="1600" dirty="0">
                <a:solidFill>
                  <a:schemeClr val="tx1"/>
                </a:solidFill>
                <a:latin typeface="Book Antiqua" pitchFamily="18" charset="0"/>
              </a:rPr>
              <a:t>  = </a:t>
            </a:r>
            <a:r>
              <a:rPr lang="fi-FI" sz="1600" dirty="0">
                <a:solidFill>
                  <a:schemeClr val="tx1"/>
                </a:solidFill>
                <a:latin typeface="Book Antiqua" pitchFamily="18" charset="0"/>
              </a:rPr>
              <a:t>Rata-rata dana </a:t>
            </a:r>
            <a:r>
              <a:rPr lang="id-ID" sz="1600" dirty="0">
                <a:solidFill>
                  <a:schemeClr val="tx1"/>
                </a:solidFill>
                <a:latin typeface="Book Antiqua" pitchFamily="18" charset="0"/>
              </a:rPr>
              <a:t>pelayanan/pengabdian kepada masyarakat </a:t>
            </a:r>
            <a:r>
              <a:rPr lang="fi-FI" sz="1600" dirty="0">
                <a:solidFill>
                  <a:schemeClr val="tx1"/>
                </a:solidFill>
                <a:latin typeface="Book Antiqua" pitchFamily="18" charset="0"/>
              </a:rPr>
              <a:t>/dosen tetap/tahun</a:t>
            </a:r>
            <a:r>
              <a:rPr lang="id-ID" sz="1600" dirty="0">
                <a:solidFill>
                  <a:schemeClr val="tx1"/>
                </a:solidFill>
                <a:latin typeface="Book Antiqua" pitchFamily="18" charset="0"/>
              </a:rPr>
              <a:t>.</a:t>
            </a:r>
          </a:p>
        </p:txBody>
      </p:sp>
      <p:sp>
        <p:nvSpPr>
          <p:cNvPr id="6" name="Rectangle 5"/>
          <p:cNvSpPr/>
          <p:nvPr/>
        </p:nvSpPr>
        <p:spPr>
          <a:xfrm>
            <a:off x="7162800" y="0"/>
            <a:ext cx="19812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rm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(4)</a:t>
            </a:r>
          </a:p>
          <a:p>
            <a:pPr>
              <a:spcBef>
                <a:spcPts val="0"/>
              </a:spcBef>
              <a:buNone/>
              <a:defRPr/>
            </a:pPr>
            <a:r>
              <a:rPr lang="id-ID" sz="1800" dirty="0">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Sistem monitoring dan evaluasi pendanaan serta kinerja yang akuntabel yang dilakukan secara berkala, hasilnya didokumentasikan dan ditindaklanjuti.</a:t>
            </a:r>
            <a:endParaRPr lang="id-ID" sz="1800" dirty="0">
              <a:latin typeface="Arial" pitchFamily="34" charset="0"/>
              <a:cs typeface="Arial" pitchFamily="34" charset="0"/>
            </a:endParaRPr>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(3)</a:t>
            </a:r>
          </a:p>
          <a:p>
            <a:pPr>
              <a:spcBef>
                <a:spcPts val="0"/>
              </a:spcBef>
              <a:buNone/>
              <a:defRPr/>
            </a:pPr>
            <a:r>
              <a:rPr lang="id-ID" sz="1800" dirty="0">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Sistem monitoring dan evaluasi pendanaan serta kinerja yang akuntabel yang, dilakukan secara berkala, hasilnya didokumentasikan, tetapi tidak  ditindaklanjuti.</a:t>
            </a:r>
            <a:endParaRPr lang="id-ID" sz="1800" dirty="0">
              <a:latin typeface="Arial" pitchFamily="34" charset="0"/>
              <a:cs typeface="Arial" pitchFamily="34" charset="0"/>
            </a:endParaRPr>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endParaRPr lang="id-ID" sz="1800" dirty="0">
              <a:latin typeface="Arial" pitchFamily="34" charset="0"/>
              <a:cs typeface="Arial" pitchFamily="34" charset="0"/>
            </a:endParaRPr>
          </a:p>
          <a:p>
            <a:pPr>
              <a:spcBef>
                <a:spcPts val="0"/>
              </a:spcBef>
              <a:buNone/>
              <a:defRPr/>
            </a:pPr>
            <a:r>
              <a:rPr lang="id-ID" sz="1800" dirty="0">
                <a:solidFill>
                  <a:srgbClr val="000000"/>
                </a:solidFill>
                <a:latin typeface="Arial" pitchFamily="34" charset="0"/>
                <a:ea typeface="Times New Roman"/>
                <a:cs typeface="Arial" pitchFamily="34" charset="0"/>
              </a:rPr>
              <a:t>	Sistem monitoring dan evaluasi pendanaan serta kinerja yang akuntabel yang, dilakukan secara berkala tetapi  hasilnya tidak didokumentasikan atau tidak ditindaklanjuti.</a:t>
            </a:r>
            <a:endParaRPr lang="id-ID" sz="1800" dirty="0">
              <a:latin typeface="Arial" pitchFamily="34" charset="0"/>
              <a:cs typeface="Arial" pitchFamily="34" charset="0"/>
            </a:endParaRP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p>
          <a:p>
            <a:pPr>
              <a:spcBef>
                <a:spcPts val="0"/>
              </a:spcBef>
              <a:buNone/>
              <a:defRPr/>
            </a:pPr>
            <a:r>
              <a:rPr lang="id-ID" sz="1800" b="1" dirty="0">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Tidak ada sistem monitoring dan evaluasi pendanaan serta kinerja.</a:t>
            </a:r>
            <a:endParaRPr lang="id-ID" sz="1800" dirty="0">
              <a:latin typeface="Arial" pitchFamily="34" charset="0"/>
              <a:cs typeface="Arial" pitchFamily="34" charset="0"/>
            </a:endParaRPr>
          </a:p>
          <a:p>
            <a:pPr lvl="0">
              <a:spcBef>
                <a:spcPts val="0"/>
              </a:spcBef>
              <a:buClrTx/>
              <a:buSzTx/>
              <a:buNone/>
              <a:defRPr/>
            </a:pPr>
            <a:endParaRPr lang="id-ID" sz="1800" dirty="0">
              <a:latin typeface="Arial" pitchFamily="34" charset="0"/>
              <a:cs typeface="Arial" pitchFamily="34" charset="0"/>
            </a:endParaRPr>
          </a:p>
          <a:p>
            <a:endParaRPr lang="id-ID" sz="1800" dirty="0">
              <a:latin typeface="Arial" pitchFamily="34" charset="0"/>
              <a:cs typeface="Arial" pitchFamily="34" charset="0"/>
            </a:endParaRPr>
          </a:p>
          <a:p>
            <a:pPr>
              <a:buNone/>
            </a:pPr>
            <a:endParaRPr lang="id-ID" sz="1800" dirty="0">
              <a:latin typeface="Arial" pitchFamily="34" charset="0"/>
              <a:cs typeface="Arial" pitchFamily="34" charset="0"/>
            </a:endParaRPr>
          </a:p>
          <a:p>
            <a:endParaRPr lang="id-ID" sz="18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cs typeface="Arial" pitchFamily="34" charset="0"/>
              </a:rPr>
              <a:t>6.1.8 SISTEM MONITORING DAN EVALUASI PENDANAAN INTERNAL UNTUK PEMANFAATAN DANA YANG LEBIH EFEKTIF, TRANSPARAN DAN MEMENUHI ATURAN KEUANGAN YANG BERLAKU</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endParaRPr lang="id-ID" sz="1600" dirty="0">
              <a:solidFill>
                <a:schemeClr val="tx1"/>
              </a:solidFill>
            </a:endParaRPr>
          </a:p>
        </p:txBody>
      </p:sp>
      <p:sp>
        <p:nvSpPr>
          <p:cNvPr id="6" name="Rectangle 5"/>
          <p:cNvSpPr/>
          <p:nvPr/>
        </p:nvSpPr>
        <p:spPr>
          <a:xfrm>
            <a:off x="7162800" y="0"/>
            <a:ext cx="19812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cs typeface="Arial" pitchFamily="34" charset="0"/>
              </a:rPr>
              <a:t>6.1.8 SISTEM MONITORING DAN EVALUASI PENDANAAN INTERNAL UNTUK PEMANFAATAN DANA YANG LEBIH EFEKTIF, TRANSPARAN DAN MEMENUHI ATURAN KEUANGAN YANG BERLAKU</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endParaRPr lang="id-ID" sz="1600" dirty="0">
              <a:solidFill>
                <a:schemeClr val="tx1"/>
              </a:solidFill>
            </a:endParaRPr>
          </a:p>
        </p:txBody>
      </p:sp>
      <p:graphicFrame>
        <p:nvGraphicFramePr>
          <p:cNvPr id="6" name="Content Placeholder 3"/>
          <p:cNvGraphicFramePr>
            <a:graphicFrameLocks noGrp="1"/>
          </p:cNvGraphicFramePr>
          <p:nvPr>
            <p:ph idx="1"/>
          </p:nvPr>
        </p:nvGraphicFramePr>
        <p:xfrm>
          <a:off x="0" y="1676400"/>
          <a:ext cx="71628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7162800" y="0"/>
            <a:ext cx="19812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934200" cy="5334000"/>
          </a:xfrm>
        </p:spPr>
        <p:txBody>
          <a:bodyPr>
            <a:norm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(4)</a:t>
            </a:r>
          </a:p>
          <a:p>
            <a:pPr>
              <a:spcBef>
                <a:spcPts val="0"/>
              </a:spcBef>
              <a:buNone/>
              <a:defRPr/>
            </a:pPr>
            <a:r>
              <a:rPr lang="id-ID" sz="1800" dirty="0">
                <a:latin typeface="Arial"/>
                <a:ea typeface="Times New Roman"/>
              </a:rPr>
              <a:t>	</a:t>
            </a:r>
            <a:r>
              <a:rPr lang="id-ID" sz="1800" dirty="0">
                <a:solidFill>
                  <a:srgbClr val="000000"/>
                </a:solidFill>
                <a:latin typeface="Arial"/>
                <a:ea typeface="Times New Roman"/>
              </a:rPr>
              <a:t> Laporan audit keuangan yang dilakukan secara berkala oleh auditor eksternal yang kompeten dan hasilnya dipublikasikan serta ditindaklanjuti oleh perguruan tinggi</a:t>
            </a: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(3)</a:t>
            </a:r>
          </a:p>
          <a:p>
            <a:pPr>
              <a:spcBef>
                <a:spcPts val="0"/>
              </a:spcBef>
              <a:buNone/>
              <a:defRPr/>
            </a:pPr>
            <a:r>
              <a:rPr lang="id-ID" sz="1800" dirty="0">
                <a:latin typeface="Arial"/>
                <a:ea typeface="Times New Roman"/>
              </a:rPr>
              <a:t>	</a:t>
            </a:r>
            <a:r>
              <a:rPr lang="id-ID" sz="1800" dirty="0">
                <a:solidFill>
                  <a:srgbClr val="000000"/>
                </a:solidFill>
                <a:latin typeface="Arial"/>
                <a:ea typeface="Times New Roman"/>
              </a:rPr>
              <a:t>Laporan audit keuangan yang dilakukan secara berkala oleh auditor eksternal yang kompeten dan hasilnya dipublikasikan tetapi tidak ditindaklanjuti oleh perguruan tinggi.</a:t>
            </a:r>
            <a:endParaRPr lang="id-ID" sz="1800" dirty="0"/>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endParaRPr lang="id-ID" sz="1800" dirty="0"/>
          </a:p>
          <a:p>
            <a:pPr>
              <a:spcBef>
                <a:spcPts val="0"/>
              </a:spcBef>
              <a:buNone/>
              <a:defRPr/>
            </a:pPr>
            <a:r>
              <a:rPr lang="en-US" sz="1800" dirty="0">
                <a:solidFill>
                  <a:srgbClr val="000000"/>
                </a:solidFill>
                <a:latin typeface="Arial"/>
                <a:ea typeface="Times New Roman"/>
              </a:rPr>
              <a:t>	</a:t>
            </a:r>
            <a:r>
              <a:rPr lang="id-ID" sz="1800" dirty="0">
                <a:solidFill>
                  <a:srgbClr val="000000"/>
                </a:solidFill>
                <a:latin typeface="Arial"/>
                <a:ea typeface="Times New Roman"/>
              </a:rPr>
              <a:t>Laporan audit keuangan yang dilakukan secara berkala oleh auditor eksternal yang kompeten tetapi hasilnya tidak dipublikasikan dan tidak ditindaklanjuti oleh perguruan tinggi.</a:t>
            </a:r>
            <a:endParaRPr lang="id-ID" sz="1800" dirty="0"/>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p>
          <a:p>
            <a:pPr>
              <a:spcBef>
                <a:spcPts val="0"/>
              </a:spcBef>
              <a:buNone/>
              <a:defRPr/>
            </a:pPr>
            <a:r>
              <a:rPr lang="id-ID" sz="1800" b="1" dirty="0">
                <a:latin typeface="Arial" pitchFamily="34" charset="0"/>
                <a:ea typeface="Times New Roman"/>
                <a:cs typeface="Arial" pitchFamily="34" charset="0"/>
              </a:rPr>
              <a:t>	</a:t>
            </a:r>
            <a:r>
              <a:rPr lang="id-ID" sz="1800" dirty="0">
                <a:solidFill>
                  <a:srgbClr val="000000"/>
                </a:solidFill>
                <a:latin typeface="Arial"/>
                <a:ea typeface="Times New Roman"/>
              </a:rPr>
              <a:t>Laporan audit keuangan tidak dilakukan oleh auditor eksternal secara berkala.</a:t>
            </a:r>
            <a:endParaRPr lang="id-ID" sz="1800" dirty="0">
              <a:latin typeface="Arial" pitchFamily="34" charset="0"/>
              <a:cs typeface="Arial" pitchFamily="34" charset="0"/>
            </a:endParaRPr>
          </a:p>
          <a:p>
            <a:endParaRPr lang="id-ID" sz="1800" dirty="0">
              <a:latin typeface="Arial" pitchFamily="34" charset="0"/>
              <a:cs typeface="Arial" pitchFamily="34" charset="0"/>
            </a:endParaRPr>
          </a:p>
          <a:p>
            <a:pPr>
              <a:buNone/>
            </a:pPr>
            <a:endParaRPr lang="id-ID" sz="1800" dirty="0"/>
          </a:p>
          <a:p>
            <a:endParaRPr lang="id-ID" sz="1800" dirty="0"/>
          </a:p>
        </p:txBody>
      </p:sp>
      <p:sp>
        <p:nvSpPr>
          <p:cNvPr id="14" name="Rectangle 13"/>
          <p:cNvSpPr/>
          <p:nvPr/>
        </p:nvSpPr>
        <p:spPr>
          <a:xfrm>
            <a:off x="0" y="0"/>
            <a:ext cx="68580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6.1.9 LAPORAN AUDIT KEUANGAN OLEH AUDITOR EKSTERNAL YANG TRANSPARAN DAN DAPAT DIAKSES OLEH SEMUA PEMANGKU KEPENTINGAN</a:t>
            </a:r>
          </a:p>
        </p:txBody>
      </p:sp>
      <p:sp>
        <p:nvSpPr>
          <p:cNvPr id="16" name="Rectangle 15"/>
          <p:cNvSpPr/>
          <p:nvPr/>
        </p:nvSpPr>
        <p:spPr>
          <a:xfrm>
            <a:off x="6858000" y="1524000"/>
            <a:ext cx="22860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r>
              <a:rPr lang="en-US" dirty="0" err="1">
                <a:solidFill>
                  <a:schemeClr val="tx1"/>
                </a:solidFill>
              </a:rPr>
              <a:t>Diaudit</a:t>
            </a:r>
            <a:r>
              <a:rPr lang="en-US" dirty="0">
                <a:solidFill>
                  <a:schemeClr val="tx1"/>
                </a:solidFill>
              </a:rPr>
              <a:t> </a:t>
            </a:r>
            <a:r>
              <a:rPr lang="en-US" dirty="0" err="1">
                <a:solidFill>
                  <a:schemeClr val="tx1"/>
                </a:solidFill>
              </a:rPr>
              <a:t>oleh</a:t>
            </a:r>
            <a:r>
              <a:rPr lang="en-US" dirty="0">
                <a:solidFill>
                  <a:schemeClr val="tx1"/>
                </a:solidFill>
              </a:rPr>
              <a:t> Kantor </a:t>
            </a:r>
            <a:r>
              <a:rPr lang="en-US" dirty="0" err="1">
                <a:solidFill>
                  <a:schemeClr val="tx1"/>
                </a:solidFill>
              </a:rPr>
              <a:t>Akuntan</a:t>
            </a:r>
            <a:r>
              <a:rPr lang="en-US" dirty="0">
                <a:solidFill>
                  <a:schemeClr val="tx1"/>
                </a:solidFill>
              </a:rPr>
              <a:t> </a:t>
            </a:r>
            <a:r>
              <a:rPr lang="en-US" dirty="0" err="1">
                <a:solidFill>
                  <a:schemeClr val="tx1"/>
                </a:solidFill>
              </a:rPr>
              <a:t>Publik</a:t>
            </a:r>
            <a:r>
              <a:rPr lang="en-US" dirty="0">
                <a:solidFill>
                  <a:schemeClr val="tx1"/>
                </a:solidFill>
              </a:rPr>
              <a:t> (KAP)</a:t>
            </a:r>
          </a:p>
          <a:p>
            <a:pPr lvl="0">
              <a:spcBef>
                <a:spcPct val="20000"/>
              </a:spcBef>
              <a:defRPr/>
            </a:pPr>
            <a:endParaRPr lang="en-US" dirty="0">
              <a:solidFill>
                <a:schemeClr val="tx1"/>
              </a:solidFill>
            </a:endParaRPr>
          </a:p>
          <a:p>
            <a:pPr lvl="0">
              <a:spcBef>
                <a:spcPct val="20000"/>
              </a:spcBef>
              <a:defRPr/>
            </a:pPr>
            <a:r>
              <a:rPr lang="en-US" dirty="0" err="1">
                <a:solidFill>
                  <a:schemeClr val="tx1"/>
                </a:solidFill>
              </a:rPr>
              <a:t>Dipublikasikan</a:t>
            </a:r>
            <a:r>
              <a:rPr lang="en-US" dirty="0">
                <a:solidFill>
                  <a:schemeClr val="tx1"/>
                </a:solidFill>
              </a:rPr>
              <a:t>  </a:t>
            </a:r>
            <a:r>
              <a:rPr lang="en-US" dirty="0" err="1">
                <a:solidFill>
                  <a:schemeClr val="tx1"/>
                </a:solidFill>
              </a:rPr>
              <a:t>di</a:t>
            </a:r>
            <a:r>
              <a:rPr lang="en-US" dirty="0">
                <a:solidFill>
                  <a:schemeClr val="tx1"/>
                </a:solidFill>
              </a:rPr>
              <a:t> </a:t>
            </a:r>
            <a:r>
              <a:rPr lang="en-US" dirty="0" err="1">
                <a:solidFill>
                  <a:schemeClr val="tx1"/>
                </a:solidFill>
              </a:rPr>
              <a:t>koran</a:t>
            </a:r>
            <a:r>
              <a:rPr lang="en-US" dirty="0">
                <a:solidFill>
                  <a:schemeClr val="tx1"/>
                </a:solidFill>
              </a:rPr>
              <a:t>, </a:t>
            </a:r>
            <a:r>
              <a:rPr lang="en-US" dirty="0" err="1">
                <a:solidFill>
                  <a:schemeClr val="tx1"/>
                </a:solidFill>
              </a:rPr>
              <a:t>majalah</a:t>
            </a:r>
            <a:r>
              <a:rPr lang="en-US" dirty="0">
                <a:solidFill>
                  <a:schemeClr val="tx1"/>
                </a:solidFill>
              </a:rPr>
              <a:t> </a:t>
            </a:r>
            <a:r>
              <a:rPr lang="en-US" dirty="0" err="1">
                <a:solidFill>
                  <a:schemeClr val="tx1"/>
                </a:solidFill>
              </a:rPr>
              <a:t>kampus</a:t>
            </a:r>
            <a:r>
              <a:rPr lang="en-US" dirty="0">
                <a:solidFill>
                  <a:schemeClr val="tx1"/>
                </a:solidFill>
              </a:rPr>
              <a:t> </a:t>
            </a:r>
            <a:r>
              <a:rPr lang="en-US" dirty="0" err="1">
                <a:solidFill>
                  <a:schemeClr val="tx1"/>
                </a:solidFill>
              </a:rPr>
              <a:t>atau</a:t>
            </a:r>
            <a:r>
              <a:rPr lang="en-US" dirty="0">
                <a:solidFill>
                  <a:schemeClr val="tx1"/>
                </a:solidFill>
              </a:rPr>
              <a:t>  media </a:t>
            </a:r>
            <a:r>
              <a:rPr lang="en-US" dirty="0" err="1">
                <a:solidFill>
                  <a:schemeClr val="tx1"/>
                </a:solidFill>
              </a:rPr>
              <a:t>elektronik</a:t>
            </a:r>
            <a:r>
              <a:rPr lang="en-US" dirty="0">
                <a:solidFill>
                  <a:schemeClr val="tx1"/>
                </a:solidFill>
              </a:rPr>
              <a:t> (website).</a:t>
            </a:r>
            <a:endParaRPr lang="id-ID" dirty="0">
              <a:solidFill>
                <a:schemeClr val="tx1"/>
              </a:solidFill>
            </a:endParaRPr>
          </a:p>
        </p:txBody>
      </p:sp>
      <p:sp>
        <p:nvSpPr>
          <p:cNvPr id="6" name="Rectangle 5"/>
          <p:cNvSpPr/>
          <p:nvPr/>
        </p:nvSpPr>
        <p:spPr>
          <a:xfrm>
            <a:off x="6858000" y="0"/>
            <a:ext cx="22860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781800" cy="5334000"/>
          </a:xfrm>
        </p:spPr>
        <p:txBody>
          <a:bodyPr>
            <a:no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(4)</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Dokumen pengelolaan prasarana dan sarana yang berisi kebijakan, peraturan, dan pedoman/panduan untuk semua aspek berikut.</a:t>
            </a:r>
            <a:endParaRPr lang="id-ID" sz="1800" b="1" dirty="0">
              <a:solidFill>
                <a:srgbClr val="000000"/>
              </a:solidFill>
              <a:latin typeface="Arial" pitchFamily="34" charset="0"/>
              <a:ea typeface="Times New Roman"/>
              <a:cs typeface="Arial" pitchFamily="34" charset="0"/>
            </a:endParaRP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(1)  Pengembangan dan pencatatan </a:t>
            </a:r>
            <a:endParaRPr lang="id-ID" sz="1800" b="1" dirty="0">
              <a:solidFill>
                <a:srgbClr val="000000"/>
              </a:solidFill>
              <a:latin typeface="Arial" pitchFamily="34" charset="0"/>
              <a:ea typeface="Times New Roman"/>
              <a:cs typeface="Arial" pitchFamily="34" charset="0"/>
            </a:endParaRP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(2)  Penetapan penggunaan </a:t>
            </a:r>
            <a:endParaRPr lang="id-ID" sz="1800" b="1" dirty="0">
              <a:solidFill>
                <a:srgbClr val="000000"/>
              </a:solidFill>
              <a:latin typeface="Arial" pitchFamily="34" charset="0"/>
              <a:ea typeface="Times New Roman"/>
              <a:cs typeface="Arial" pitchFamily="34" charset="0"/>
            </a:endParaRP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(3)  Keamanan dan keselamatan penggunaan </a:t>
            </a:r>
            <a:endParaRPr lang="id-ID" sz="1800" b="1" dirty="0">
              <a:solidFill>
                <a:srgbClr val="000000"/>
              </a:solidFill>
              <a:latin typeface="Arial" pitchFamily="34" charset="0"/>
              <a:ea typeface="Times New Roman"/>
              <a:cs typeface="Arial" pitchFamily="34" charset="0"/>
            </a:endParaRP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(4)  Pemeliharaan/ perbaikan/kebersihan </a:t>
            </a:r>
            <a:endParaRPr lang="id-ID" sz="1800" b="1" dirty="0">
              <a:latin typeface="Arial" pitchFamily="34" charset="0"/>
              <a:ea typeface="Times New Roman"/>
              <a:cs typeface="Arial" pitchFamily="34" charset="0"/>
            </a:endParaRPr>
          </a:p>
          <a:p>
            <a:pPr>
              <a:spcBef>
                <a:spcPts val="0"/>
              </a:spcBef>
              <a:buNone/>
            </a:pPr>
            <a:r>
              <a:rPr lang="id-ID" sz="1800" dirty="0">
                <a:solidFill>
                  <a:srgbClr val="000000"/>
                </a:solidFill>
                <a:latin typeface="Arial" pitchFamily="34" charset="0"/>
                <a:ea typeface="Times New Roman"/>
                <a:cs typeface="Arial" pitchFamily="34" charset="0"/>
              </a:rPr>
              <a:t>	yang diimplementasian</a:t>
            </a:r>
            <a:endParaRPr lang="id-ID" sz="1800" dirty="0">
              <a:latin typeface="Arial" pitchFamily="34" charset="0"/>
              <a:cs typeface="Arial" pitchFamily="34" charset="0"/>
            </a:endParaRPr>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(3)</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Dokumen pengelolaan prasarana dan sarana yang berisi kebijakan, peraturan, dan pedoman/panduan untuk dua sampai tiga aspek berikut.</a:t>
            </a:r>
            <a:endParaRPr lang="id-ID" sz="1800" b="1" dirty="0">
              <a:solidFill>
                <a:srgbClr val="000000"/>
              </a:solidFill>
              <a:latin typeface="Arial" pitchFamily="34" charset="0"/>
              <a:ea typeface="Times New Roman"/>
              <a:cs typeface="Arial" pitchFamily="34" charset="0"/>
            </a:endParaRP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Pengembangan dan pencatatan </a:t>
            </a:r>
            <a:endParaRPr lang="id-ID" sz="1800" b="1" dirty="0">
              <a:solidFill>
                <a:srgbClr val="000000"/>
              </a:solidFill>
              <a:latin typeface="Arial" pitchFamily="34" charset="0"/>
              <a:ea typeface="Times New Roman"/>
              <a:cs typeface="Arial" pitchFamily="34" charset="0"/>
            </a:endParaRP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(2)  Penetapan penggunaan </a:t>
            </a:r>
            <a:endParaRPr lang="id-ID" sz="1800" b="1" dirty="0">
              <a:solidFill>
                <a:srgbClr val="000000"/>
              </a:solidFill>
              <a:latin typeface="Arial" pitchFamily="34" charset="0"/>
              <a:ea typeface="Times New Roman"/>
              <a:cs typeface="Arial" pitchFamily="34" charset="0"/>
            </a:endParaRP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(3)  Keamanan dan keselamatan penggunaan </a:t>
            </a:r>
            <a:endParaRPr lang="id-ID" sz="1800" b="1" dirty="0">
              <a:solidFill>
                <a:srgbClr val="000000"/>
              </a:solidFill>
              <a:latin typeface="Arial" pitchFamily="34" charset="0"/>
              <a:ea typeface="Times New Roman"/>
              <a:cs typeface="Arial" pitchFamily="34" charset="0"/>
            </a:endParaRP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(4)  Pemeliharaan/ perbaikan/kebersihan </a:t>
            </a:r>
            <a:endParaRPr lang="id-ID" sz="1800" b="1" dirty="0">
              <a:latin typeface="Arial" pitchFamily="34" charset="0"/>
              <a:ea typeface="Times New Roman"/>
              <a:cs typeface="Arial" pitchFamily="34" charset="0"/>
            </a:endParaRPr>
          </a:p>
          <a:p>
            <a:pPr>
              <a:spcBef>
                <a:spcPts val="0"/>
              </a:spcBef>
              <a:buNone/>
            </a:pPr>
            <a:r>
              <a:rPr lang="id-ID" sz="1800" dirty="0">
                <a:solidFill>
                  <a:srgbClr val="000000"/>
                </a:solidFill>
                <a:latin typeface="Arial" pitchFamily="34" charset="0"/>
                <a:ea typeface="Times New Roman"/>
                <a:cs typeface="Arial" pitchFamily="34" charset="0"/>
              </a:rPr>
              <a:t>	yang diimplementa-sikan</a:t>
            </a:r>
            <a:endParaRPr lang="id-ID" sz="1800" dirty="0">
              <a:latin typeface="Arial" pitchFamily="34" charset="0"/>
              <a:cs typeface="Arial" pitchFamily="34" charset="0"/>
            </a:endParaRPr>
          </a:p>
          <a:p>
            <a:pPr>
              <a:spcBef>
                <a:spcPts val="0"/>
              </a:spcBef>
              <a:buNone/>
              <a:defRPr/>
            </a:pPr>
            <a:endParaRPr lang="id-ID" sz="1800" b="1" dirty="0">
              <a:latin typeface="Arial" pitchFamily="34" charset="0"/>
              <a:ea typeface="Times New Roman"/>
              <a:cs typeface="Arial" pitchFamily="34" charset="0"/>
            </a:endParaRPr>
          </a:p>
          <a:p>
            <a:pPr>
              <a:spcBef>
                <a:spcPts val="0"/>
              </a:spcBef>
              <a:buNone/>
            </a:pPr>
            <a:endParaRPr lang="id-ID" sz="1800" dirty="0">
              <a:latin typeface="Arial" pitchFamily="34" charset="0"/>
              <a:cs typeface="Arial" pitchFamily="34" charset="0"/>
            </a:endParaRPr>
          </a:p>
          <a:p>
            <a:pPr>
              <a:spcBef>
                <a:spcPts val="0"/>
              </a:spcBef>
            </a:pPr>
            <a:endParaRPr lang="id-ID" sz="1800" dirty="0">
              <a:latin typeface="Arial" pitchFamily="34" charset="0"/>
              <a:cs typeface="Arial" pitchFamily="34" charset="0"/>
            </a:endParaRPr>
          </a:p>
        </p:txBody>
      </p:sp>
      <p:sp>
        <p:nvSpPr>
          <p:cNvPr id="14" name="Rectangle 13"/>
          <p:cNvSpPr/>
          <p:nvPr/>
        </p:nvSpPr>
        <p:spPr>
          <a:xfrm>
            <a:off x="0" y="0"/>
            <a:ext cx="69342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69913" indent="-569913"/>
            <a:r>
              <a:rPr lang="en-US" sz="1600" b="1" dirty="0">
                <a:solidFill>
                  <a:schemeClr val="tx1"/>
                </a:solidFill>
                <a:latin typeface="Cambria" pitchFamily="18" charset="0"/>
              </a:rPr>
              <a:t>6.2.1 SISTEM PENGELOLAAN PRASARANA DAN SARANA BERUPA KEBIJAKAN, PERATURAN, DAN PEDOMAN/PANDUAN UNTUK ASPEK: PENGEMBANGAN DAN PENCATATAN, PENETAPAN PENGGUNAAN, KEAMANAN DAN KESELAMATAN PENGGUNAAN, PEMELIHARAAN/PERBAIKAN/KEBERSIHAN</a:t>
            </a:r>
          </a:p>
        </p:txBody>
      </p:sp>
      <p:sp>
        <p:nvSpPr>
          <p:cNvPr id="16" name="Rectangle 15"/>
          <p:cNvSpPr/>
          <p:nvPr/>
        </p:nvSpPr>
        <p:spPr>
          <a:xfrm>
            <a:off x="6858000" y="1524000"/>
            <a:ext cx="22860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r>
              <a:rPr lang="en-US" sz="1600" dirty="0" err="1">
                <a:solidFill>
                  <a:schemeClr val="tx1"/>
                </a:solidFill>
              </a:rPr>
              <a:t>Pengelolaan</a:t>
            </a:r>
            <a:r>
              <a:rPr lang="en-US" sz="1600" dirty="0">
                <a:solidFill>
                  <a:schemeClr val="tx1"/>
                </a:solidFill>
              </a:rPr>
              <a:t> </a:t>
            </a:r>
            <a:r>
              <a:rPr lang="en-US" sz="1600" dirty="0" err="1">
                <a:solidFill>
                  <a:schemeClr val="tx1"/>
                </a:solidFill>
              </a:rPr>
              <a:t>prasarana</a:t>
            </a:r>
            <a:r>
              <a:rPr lang="en-US" sz="1600" dirty="0">
                <a:solidFill>
                  <a:schemeClr val="tx1"/>
                </a:solidFill>
              </a:rPr>
              <a:t> </a:t>
            </a:r>
            <a:r>
              <a:rPr lang="en-US" sz="1600" dirty="0" err="1">
                <a:solidFill>
                  <a:schemeClr val="tx1"/>
                </a:solidFill>
              </a:rPr>
              <a:t>dan</a:t>
            </a:r>
            <a:r>
              <a:rPr lang="en-US" sz="1600" dirty="0">
                <a:solidFill>
                  <a:schemeClr val="tx1"/>
                </a:solidFill>
              </a:rPr>
              <a:t> </a:t>
            </a:r>
            <a:r>
              <a:rPr lang="en-US" sz="1600" dirty="0" err="1">
                <a:solidFill>
                  <a:schemeClr val="tx1"/>
                </a:solidFill>
              </a:rPr>
              <a:t>sarana</a:t>
            </a:r>
            <a:r>
              <a:rPr lang="en-US" sz="1600" dirty="0">
                <a:solidFill>
                  <a:schemeClr val="tx1"/>
                </a:solidFill>
              </a:rPr>
              <a:t> </a:t>
            </a:r>
            <a:r>
              <a:rPr lang="en-US" sz="1600" dirty="0" err="1">
                <a:solidFill>
                  <a:schemeClr val="tx1"/>
                </a:solidFill>
              </a:rPr>
              <a:t>harus</a:t>
            </a:r>
            <a:r>
              <a:rPr lang="en-US" sz="1600" dirty="0">
                <a:solidFill>
                  <a:schemeClr val="tx1"/>
                </a:solidFill>
              </a:rPr>
              <a:t> </a:t>
            </a:r>
            <a:r>
              <a:rPr lang="en-US" sz="1600" dirty="0" err="1">
                <a:solidFill>
                  <a:schemeClr val="tx1"/>
                </a:solidFill>
              </a:rPr>
              <a:t>jelas</a:t>
            </a:r>
            <a:r>
              <a:rPr lang="en-US" sz="1600" dirty="0">
                <a:solidFill>
                  <a:schemeClr val="tx1"/>
                </a:solidFill>
              </a:rPr>
              <a:t>.</a:t>
            </a:r>
          </a:p>
          <a:p>
            <a:pPr lvl="0">
              <a:spcBef>
                <a:spcPct val="20000"/>
              </a:spcBef>
              <a:defRPr/>
            </a:pPr>
            <a:endParaRPr lang="en-US" sz="1600" dirty="0">
              <a:solidFill>
                <a:schemeClr val="tx1"/>
              </a:solidFill>
            </a:endParaRPr>
          </a:p>
          <a:p>
            <a:pPr lvl="0">
              <a:spcBef>
                <a:spcPct val="20000"/>
              </a:spcBef>
              <a:defRPr/>
            </a:pPr>
            <a:r>
              <a:rPr lang="en-US" sz="1600" dirty="0" err="1">
                <a:solidFill>
                  <a:schemeClr val="tx1"/>
                </a:solidFill>
              </a:rPr>
              <a:t>Yayasan</a:t>
            </a:r>
            <a:r>
              <a:rPr lang="en-US" sz="1600" dirty="0">
                <a:solidFill>
                  <a:schemeClr val="tx1"/>
                </a:solidFill>
              </a:rPr>
              <a:t>  </a:t>
            </a:r>
            <a:r>
              <a:rPr lang="en-US" sz="1600" dirty="0" err="1">
                <a:solidFill>
                  <a:schemeClr val="tx1"/>
                </a:solidFill>
              </a:rPr>
              <a:t>mengelola</a:t>
            </a:r>
            <a:r>
              <a:rPr lang="en-US" sz="1600" dirty="0">
                <a:solidFill>
                  <a:schemeClr val="tx1"/>
                </a:solidFill>
              </a:rPr>
              <a:t> ?</a:t>
            </a:r>
          </a:p>
          <a:p>
            <a:pPr lvl="0">
              <a:spcBef>
                <a:spcPct val="20000"/>
              </a:spcBef>
              <a:defRPr/>
            </a:pPr>
            <a:endParaRPr lang="en-US" sz="1600" dirty="0">
              <a:solidFill>
                <a:schemeClr val="tx1"/>
              </a:solidFill>
            </a:endParaRPr>
          </a:p>
          <a:p>
            <a:pPr lvl="0">
              <a:spcBef>
                <a:spcPct val="20000"/>
              </a:spcBef>
              <a:defRPr/>
            </a:pPr>
            <a:r>
              <a:rPr lang="en-US" sz="1600" dirty="0" err="1">
                <a:solidFill>
                  <a:schemeClr val="tx1"/>
                </a:solidFill>
              </a:rPr>
              <a:t>Universitas</a:t>
            </a:r>
            <a:r>
              <a:rPr lang="en-US" sz="1600" dirty="0">
                <a:solidFill>
                  <a:schemeClr val="tx1"/>
                </a:solidFill>
              </a:rPr>
              <a:t> </a:t>
            </a:r>
            <a:r>
              <a:rPr lang="en-US" sz="1600" dirty="0" err="1">
                <a:solidFill>
                  <a:schemeClr val="tx1"/>
                </a:solidFill>
              </a:rPr>
              <a:t>mengelola</a:t>
            </a:r>
            <a:r>
              <a:rPr lang="en-US" sz="1600" dirty="0">
                <a:solidFill>
                  <a:schemeClr val="tx1"/>
                </a:solidFill>
              </a:rPr>
              <a:t>?</a:t>
            </a:r>
          </a:p>
          <a:p>
            <a:pPr lvl="0">
              <a:spcBef>
                <a:spcPct val="20000"/>
              </a:spcBef>
              <a:defRPr/>
            </a:pPr>
            <a:endParaRPr lang="en-US" sz="1600" dirty="0">
              <a:solidFill>
                <a:schemeClr val="tx1"/>
              </a:solidFill>
            </a:endParaRPr>
          </a:p>
          <a:p>
            <a:pPr lvl="0">
              <a:spcBef>
                <a:spcPct val="20000"/>
              </a:spcBef>
              <a:defRPr/>
            </a:pPr>
            <a:r>
              <a:rPr lang="en-US" sz="1600" dirty="0" err="1">
                <a:solidFill>
                  <a:schemeClr val="tx1"/>
                </a:solidFill>
              </a:rPr>
              <a:t>Fakultas</a:t>
            </a:r>
            <a:r>
              <a:rPr lang="en-US" sz="1600" dirty="0">
                <a:solidFill>
                  <a:schemeClr val="tx1"/>
                </a:solidFill>
              </a:rPr>
              <a:t> </a:t>
            </a:r>
            <a:r>
              <a:rPr lang="en-US" sz="1600" dirty="0" err="1">
                <a:solidFill>
                  <a:schemeClr val="tx1"/>
                </a:solidFill>
              </a:rPr>
              <a:t>mengelola</a:t>
            </a:r>
            <a:r>
              <a:rPr lang="en-US" sz="1600" dirty="0">
                <a:solidFill>
                  <a:schemeClr val="tx1"/>
                </a:solidFill>
              </a:rPr>
              <a:t> ?</a:t>
            </a:r>
          </a:p>
          <a:p>
            <a:pPr lvl="0">
              <a:spcBef>
                <a:spcPct val="20000"/>
              </a:spcBef>
              <a:defRPr/>
            </a:pPr>
            <a:endParaRPr lang="en-US" sz="1600" dirty="0">
              <a:solidFill>
                <a:schemeClr val="tx1"/>
              </a:solidFill>
            </a:endParaRPr>
          </a:p>
          <a:p>
            <a:pPr lvl="0">
              <a:spcBef>
                <a:spcPct val="20000"/>
              </a:spcBef>
              <a:defRPr/>
            </a:pPr>
            <a:endParaRPr lang="id-ID" sz="1600" dirty="0">
              <a:solidFill>
                <a:schemeClr val="tx1"/>
              </a:solidFill>
            </a:endParaRPr>
          </a:p>
        </p:txBody>
      </p:sp>
      <p:sp>
        <p:nvSpPr>
          <p:cNvPr id="6" name="Rectangle 5"/>
          <p:cNvSpPr/>
          <p:nvPr/>
        </p:nvSpPr>
        <p:spPr>
          <a:xfrm>
            <a:off x="6858000" y="0"/>
            <a:ext cx="22860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Box 29"/>
          <p:cNvSpPr txBox="1"/>
          <p:nvPr/>
        </p:nvSpPr>
        <p:spPr>
          <a:xfrm>
            <a:off x="457200" y="1026616"/>
            <a:ext cx="8305800" cy="4832092"/>
          </a:xfrm>
          <a:prstGeom prst="rect">
            <a:avLst/>
          </a:prstGeom>
          <a:noFill/>
        </p:spPr>
        <p:txBody>
          <a:bodyPr wrap="square" rtlCol="0">
            <a:spAutoFit/>
          </a:bodyPr>
          <a:lstStyle/>
          <a:p>
            <a:pPr algn="ctr"/>
            <a:r>
              <a:rPr lang="id-ID" sz="4400" b="1" dirty="0">
                <a:latin typeface="Arial Narrow" pitchFamily="34" charset="0"/>
                <a:cs typeface="Aharoni" pitchFamily="2" charset="-79"/>
              </a:rPr>
              <a:t>KRITERIA PENILAIAN STANDAR 6 :</a:t>
            </a:r>
          </a:p>
          <a:p>
            <a:pPr algn="ctr"/>
            <a:r>
              <a:rPr lang="pt-BR" sz="4400" b="1" dirty="0">
                <a:latin typeface="Arial Narrow" pitchFamily="34" charset="0"/>
              </a:rPr>
              <a:t>Pembiayaan, sarana dan prasarana, serta sistem informasi</a:t>
            </a:r>
            <a:endParaRPr lang="id-ID" sz="4400" dirty="0">
              <a:latin typeface="Arial Narrow" pitchFamily="34" charset="0"/>
            </a:endParaRPr>
          </a:p>
          <a:p>
            <a:pPr algn="ctr"/>
            <a:endParaRPr lang="id-ID" sz="4400"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Arial Narrow" pitchFamily="34" charset="0"/>
              <a:cs typeface="Aharoni" pitchFamily="2" charset="-79"/>
            </a:endParaRPr>
          </a:p>
          <a:p>
            <a:pPr algn="ctr"/>
            <a:endParaRPr lang="id-ID" sz="4400"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Arial Narrow" pitchFamily="34" charset="0"/>
              <a:cs typeface="Aharoni" pitchFamily="2" charset="-79"/>
            </a:endParaRPr>
          </a:p>
          <a:p>
            <a:pPr algn="ctr"/>
            <a:r>
              <a:rPr lang="id-ID" sz="4400"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Arial Narrow" pitchFamily="34" charset="0"/>
                <a:cs typeface="Aharoni" pitchFamily="2" charset="-79"/>
              </a:rPr>
              <a:t>Terdiri dari 16 pertanyaaan</a:t>
            </a:r>
          </a:p>
          <a:p>
            <a:pPr algn="ctr"/>
            <a:r>
              <a:rPr lang="id-ID" sz="4400"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Arial Narrow" pitchFamily="34" charset="0"/>
                <a:cs typeface="Aharoni" pitchFamily="2" charset="-79"/>
              </a:rPr>
              <a:t>Dengan Total Bobot : </a:t>
            </a:r>
            <a:r>
              <a:rPr lang="en-US" sz="4400" b="1" dirty="0">
                <a:solidFill>
                  <a:srgbClr val="FF0000"/>
                </a:solidFill>
                <a:latin typeface="Arial Narrow" pitchFamily="34" charset="0"/>
              </a:rPr>
              <a:t>18</a:t>
            </a:r>
            <a:r>
              <a:rPr lang="id-ID" sz="4400" b="1" dirty="0">
                <a:solidFill>
                  <a:srgbClr val="FF0000"/>
                </a:solidFill>
                <a:latin typeface="Arial Narrow" pitchFamily="34" charset="0"/>
              </a:rPr>
              <a:t>,</a:t>
            </a:r>
            <a:r>
              <a:rPr lang="en-US" sz="4400" b="1" dirty="0">
                <a:solidFill>
                  <a:srgbClr val="FF0000"/>
                </a:solidFill>
                <a:latin typeface="Arial Narrow" pitchFamily="34" charset="0"/>
              </a:rPr>
              <a:t>42</a:t>
            </a:r>
            <a:endParaRPr lang="id-ID" sz="4400" b="1"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50800" dist="38100" dir="2700000" algn="tl" rotWithShape="0">
                  <a:prstClr val="black">
                    <a:alpha val="40000"/>
                  </a:prstClr>
                </a:outerShdw>
              </a:effectLst>
              <a:latin typeface="Arial Narrow" pitchFamily="34" charset="0"/>
              <a:cs typeface="Aharoni" pitchFamily="2" charset="-79"/>
            </a:endParaRPr>
          </a:p>
        </p:txBody>
      </p:sp>
    </p:spTree>
  </p:cSld>
  <p:clrMapOvr>
    <a:masterClrMapping/>
  </p:clrMapOvr>
  <p:transition spd="slow">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858000" cy="5334000"/>
          </a:xfrm>
        </p:spPr>
        <p:txBody>
          <a:bodyPr>
            <a:norm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Dokumen pengelolaan prasarana dan sarana yang berisi kebijakan, peraturan, dan pedoman/panduan untuk satu aspek berikut.</a:t>
            </a:r>
            <a:endParaRPr lang="id-ID" sz="1800" b="1" dirty="0">
              <a:latin typeface="Arial" pitchFamily="34" charset="0"/>
              <a:ea typeface="Times New Roman"/>
              <a:cs typeface="Arial" pitchFamily="34" charset="0"/>
            </a:endParaRP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Pengembangan dan pencatatan </a:t>
            </a:r>
            <a:endParaRPr lang="id-ID" sz="1800" b="1" dirty="0">
              <a:solidFill>
                <a:srgbClr val="000000"/>
              </a:solidFill>
              <a:latin typeface="Arial" pitchFamily="34" charset="0"/>
              <a:ea typeface="Times New Roman"/>
              <a:cs typeface="Arial" pitchFamily="34" charset="0"/>
            </a:endParaRP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(2)  Penetapan penggunaan </a:t>
            </a:r>
            <a:endParaRPr lang="id-ID" sz="1800" b="1" dirty="0">
              <a:solidFill>
                <a:srgbClr val="000000"/>
              </a:solidFill>
              <a:latin typeface="Arial" pitchFamily="34" charset="0"/>
              <a:ea typeface="Times New Roman"/>
              <a:cs typeface="Arial" pitchFamily="34" charset="0"/>
            </a:endParaRP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(3)  Keamanan dan keselamatan penggunaan </a:t>
            </a:r>
            <a:endParaRPr lang="id-ID" sz="1800" b="1" dirty="0">
              <a:solidFill>
                <a:srgbClr val="000000"/>
              </a:solidFill>
              <a:latin typeface="Arial" pitchFamily="34" charset="0"/>
              <a:ea typeface="Times New Roman"/>
              <a:cs typeface="Arial" pitchFamily="34" charset="0"/>
            </a:endParaRP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(4)  Pemeliharaan/ perbaikan/kebersihan </a:t>
            </a:r>
            <a:endParaRPr lang="id-ID" sz="1800" b="1" dirty="0">
              <a:latin typeface="Arial" pitchFamily="34" charset="0"/>
              <a:ea typeface="Times New Roman"/>
              <a:cs typeface="Arial" pitchFamily="34" charset="0"/>
            </a:endParaRPr>
          </a:p>
          <a:p>
            <a:pPr lvl="0">
              <a:spcBef>
                <a:spcPts val="0"/>
              </a:spcBef>
              <a:buNone/>
              <a:defRPr/>
            </a:pPr>
            <a:r>
              <a:rPr lang="id-ID" sz="1800" dirty="0">
                <a:solidFill>
                  <a:srgbClr val="000000"/>
                </a:solidFill>
                <a:latin typeface="Arial" pitchFamily="34" charset="0"/>
                <a:ea typeface="Times New Roman"/>
                <a:cs typeface="Arial" pitchFamily="34" charset="0"/>
              </a:rPr>
              <a:t>	yang diimplementasi-kan</a:t>
            </a:r>
            <a:endParaRPr lang="id-ID" sz="1800" dirty="0">
              <a:latin typeface="Arial" pitchFamily="34" charset="0"/>
              <a:cs typeface="Arial" pitchFamily="34" charset="0"/>
            </a:endParaRP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Tidak ada dokumen pengelolaan prasarana dan sarana yang berisi kebijakan, peraturan, dan pedoman/panduan.</a:t>
            </a:r>
            <a:endParaRPr lang="id-ID" sz="1800" dirty="0">
              <a:latin typeface="Arial" pitchFamily="34" charset="0"/>
              <a:cs typeface="Arial" pitchFamily="34" charset="0"/>
            </a:endParaRPr>
          </a:p>
          <a:p>
            <a:pPr>
              <a:spcBef>
                <a:spcPts val="0"/>
              </a:spcBef>
              <a:buNone/>
            </a:pPr>
            <a:endParaRPr lang="id-ID" sz="1800" dirty="0">
              <a:latin typeface="Arial" pitchFamily="34" charset="0"/>
              <a:cs typeface="Arial" pitchFamily="34" charset="0"/>
            </a:endParaRPr>
          </a:p>
          <a:p>
            <a:pPr>
              <a:spcBef>
                <a:spcPts val="0"/>
              </a:spcBef>
            </a:pPr>
            <a:endParaRPr lang="id-ID" sz="1800" dirty="0">
              <a:latin typeface="Arial" pitchFamily="34" charset="0"/>
              <a:cs typeface="Arial" pitchFamily="34" charset="0"/>
            </a:endParaRPr>
          </a:p>
        </p:txBody>
      </p:sp>
      <p:sp>
        <p:nvSpPr>
          <p:cNvPr id="14" name="Rectangle 13"/>
          <p:cNvSpPr/>
          <p:nvPr/>
        </p:nvSpPr>
        <p:spPr>
          <a:xfrm>
            <a:off x="0" y="0"/>
            <a:ext cx="69342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69913" indent="-569913"/>
            <a:r>
              <a:rPr lang="en-US" sz="1600" b="1" dirty="0">
                <a:solidFill>
                  <a:schemeClr val="tx1"/>
                </a:solidFill>
                <a:latin typeface="Cambria" pitchFamily="18" charset="0"/>
              </a:rPr>
              <a:t>6.2.1 SISTEM PENGELOLAAN PRASARANA DAN SARANA BERUPA KEBIJAKAN, PERATURAN, DAN PEDOMAN/PANDUAN UNTUK ASPEK: PENGEMBANGAN DAN PENCATATAN, PENETAPAN PENGGUNAAN, KEAMANAN DAN KESELAMATAN PENGGUNAAN, PEMELIHARAAN/PERBAIKAN/KEBERSIHAN</a:t>
            </a:r>
          </a:p>
        </p:txBody>
      </p:sp>
      <p:sp>
        <p:nvSpPr>
          <p:cNvPr id="16" name="Rectangle 15"/>
          <p:cNvSpPr/>
          <p:nvPr/>
        </p:nvSpPr>
        <p:spPr>
          <a:xfrm>
            <a:off x="6858000" y="1524000"/>
            <a:ext cx="22860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r>
              <a:rPr lang="en-US" sz="1600" dirty="0" err="1">
                <a:solidFill>
                  <a:schemeClr val="tx1"/>
                </a:solidFill>
              </a:rPr>
              <a:t>Pengelolaan</a:t>
            </a:r>
            <a:r>
              <a:rPr lang="en-US" sz="1600" dirty="0">
                <a:solidFill>
                  <a:schemeClr val="tx1"/>
                </a:solidFill>
              </a:rPr>
              <a:t> </a:t>
            </a:r>
            <a:r>
              <a:rPr lang="en-US" sz="1600" dirty="0" err="1">
                <a:solidFill>
                  <a:schemeClr val="tx1"/>
                </a:solidFill>
              </a:rPr>
              <a:t>prasarana</a:t>
            </a:r>
            <a:r>
              <a:rPr lang="en-US" sz="1600" dirty="0">
                <a:solidFill>
                  <a:schemeClr val="tx1"/>
                </a:solidFill>
              </a:rPr>
              <a:t> </a:t>
            </a:r>
            <a:r>
              <a:rPr lang="en-US" sz="1600" dirty="0" err="1">
                <a:solidFill>
                  <a:schemeClr val="tx1"/>
                </a:solidFill>
              </a:rPr>
              <a:t>dan</a:t>
            </a:r>
            <a:r>
              <a:rPr lang="en-US" sz="1600" dirty="0">
                <a:solidFill>
                  <a:schemeClr val="tx1"/>
                </a:solidFill>
              </a:rPr>
              <a:t> </a:t>
            </a:r>
            <a:r>
              <a:rPr lang="en-US" sz="1600" dirty="0" err="1">
                <a:solidFill>
                  <a:schemeClr val="tx1"/>
                </a:solidFill>
              </a:rPr>
              <a:t>sarana</a:t>
            </a:r>
            <a:r>
              <a:rPr lang="en-US" sz="1600" dirty="0">
                <a:solidFill>
                  <a:schemeClr val="tx1"/>
                </a:solidFill>
              </a:rPr>
              <a:t> </a:t>
            </a:r>
            <a:r>
              <a:rPr lang="en-US" sz="1600" dirty="0" err="1">
                <a:solidFill>
                  <a:schemeClr val="tx1"/>
                </a:solidFill>
              </a:rPr>
              <a:t>harus</a:t>
            </a:r>
            <a:r>
              <a:rPr lang="en-US" sz="1600" dirty="0">
                <a:solidFill>
                  <a:schemeClr val="tx1"/>
                </a:solidFill>
              </a:rPr>
              <a:t> </a:t>
            </a:r>
            <a:r>
              <a:rPr lang="en-US" sz="1600" dirty="0" err="1">
                <a:solidFill>
                  <a:schemeClr val="tx1"/>
                </a:solidFill>
              </a:rPr>
              <a:t>jelas</a:t>
            </a:r>
            <a:r>
              <a:rPr lang="en-US" sz="1600" dirty="0">
                <a:solidFill>
                  <a:schemeClr val="tx1"/>
                </a:solidFill>
              </a:rPr>
              <a:t>.</a:t>
            </a:r>
          </a:p>
          <a:p>
            <a:pPr lvl="0">
              <a:spcBef>
                <a:spcPct val="20000"/>
              </a:spcBef>
              <a:defRPr/>
            </a:pPr>
            <a:endParaRPr lang="en-US" sz="1600" dirty="0">
              <a:solidFill>
                <a:schemeClr val="tx1"/>
              </a:solidFill>
            </a:endParaRPr>
          </a:p>
          <a:p>
            <a:pPr lvl="0">
              <a:spcBef>
                <a:spcPct val="20000"/>
              </a:spcBef>
              <a:defRPr/>
            </a:pPr>
            <a:r>
              <a:rPr lang="en-US" sz="1600" dirty="0" err="1">
                <a:solidFill>
                  <a:schemeClr val="tx1"/>
                </a:solidFill>
              </a:rPr>
              <a:t>Yayasan</a:t>
            </a:r>
            <a:r>
              <a:rPr lang="en-US" sz="1600" dirty="0">
                <a:solidFill>
                  <a:schemeClr val="tx1"/>
                </a:solidFill>
              </a:rPr>
              <a:t>  </a:t>
            </a:r>
            <a:r>
              <a:rPr lang="en-US" sz="1600" dirty="0" err="1">
                <a:solidFill>
                  <a:schemeClr val="tx1"/>
                </a:solidFill>
              </a:rPr>
              <a:t>mengelola</a:t>
            </a:r>
            <a:r>
              <a:rPr lang="en-US" sz="1600" dirty="0">
                <a:solidFill>
                  <a:schemeClr val="tx1"/>
                </a:solidFill>
              </a:rPr>
              <a:t> ?</a:t>
            </a:r>
          </a:p>
          <a:p>
            <a:pPr lvl="0">
              <a:spcBef>
                <a:spcPct val="20000"/>
              </a:spcBef>
              <a:defRPr/>
            </a:pPr>
            <a:endParaRPr lang="en-US" sz="1600" dirty="0">
              <a:solidFill>
                <a:schemeClr val="tx1"/>
              </a:solidFill>
            </a:endParaRPr>
          </a:p>
          <a:p>
            <a:pPr lvl="0">
              <a:spcBef>
                <a:spcPct val="20000"/>
              </a:spcBef>
              <a:defRPr/>
            </a:pPr>
            <a:r>
              <a:rPr lang="en-US" sz="1600" dirty="0" err="1">
                <a:solidFill>
                  <a:schemeClr val="tx1"/>
                </a:solidFill>
              </a:rPr>
              <a:t>Universitas</a:t>
            </a:r>
            <a:r>
              <a:rPr lang="en-US" sz="1600" dirty="0">
                <a:solidFill>
                  <a:schemeClr val="tx1"/>
                </a:solidFill>
              </a:rPr>
              <a:t> </a:t>
            </a:r>
            <a:r>
              <a:rPr lang="en-US" sz="1600" dirty="0" err="1">
                <a:solidFill>
                  <a:schemeClr val="tx1"/>
                </a:solidFill>
              </a:rPr>
              <a:t>mengelola</a:t>
            </a:r>
            <a:r>
              <a:rPr lang="en-US" sz="1600" dirty="0">
                <a:solidFill>
                  <a:schemeClr val="tx1"/>
                </a:solidFill>
              </a:rPr>
              <a:t>?</a:t>
            </a:r>
          </a:p>
          <a:p>
            <a:pPr lvl="0">
              <a:spcBef>
                <a:spcPct val="20000"/>
              </a:spcBef>
              <a:defRPr/>
            </a:pPr>
            <a:endParaRPr lang="en-US" sz="1600" dirty="0">
              <a:solidFill>
                <a:schemeClr val="tx1"/>
              </a:solidFill>
            </a:endParaRPr>
          </a:p>
          <a:p>
            <a:pPr lvl="0">
              <a:spcBef>
                <a:spcPct val="20000"/>
              </a:spcBef>
              <a:defRPr/>
            </a:pPr>
            <a:r>
              <a:rPr lang="en-US" sz="1600" dirty="0" err="1">
                <a:solidFill>
                  <a:schemeClr val="tx1"/>
                </a:solidFill>
              </a:rPr>
              <a:t>Fakultas</a:t>
            </a:r>
            <a:r>
              <a:rPr lang="en-US" sz="1600" dirty="0">
                <a:solidFill>
                  <a:schemeClr val="tx1"/>
                </a:solidFill>
              </a:rPr>
              <a:t> </a:t>
            </a:r>
            <a:r>
              <a:rPr lang="en-US" sz="1600" dirty="0" err="1">
                <a:solidFill>
                  <a:schemeClr val="tx1"/>
                </a:solidFill>
              </a:rPr>
              <a:t>mengelola</a:t>
            </a:r>
            <a:r>
              <a:rPr lang="en-US" sz="1600" dirty="0">
                <a:solidFill>
                  <a:schemeClr val="tx1"/>
                </a:solidFill>
              </a:rPr>
              <a:t> ? </a:t>
            </a:r>
          </a:p>
        </p:txBody>
      </p:sp>
      <p:sp>
        <p:nvSpPr>
          <p:cNvPr id="6" name="Rectangle 5"/>
          <p:cNvSpPr/>
          <p:nvPr/>
        </p:nvSpPr>
        <p:spPr>
          <a:xfrm>
            <a:off x="6858000" y="0"/>
            <a:ext cx="22860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rm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(4)</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Kepemilikan dan penggunaan lahan:</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Lahan milik sendiri</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Luas lahan </a:t>
            </a:r>
            <a:r>
              <a:rPr lang="id-ID" sz="1800" u="sng" dirty="0">
                <a:solidFill>
                  <a:srgbClr val="000000"/>
                </a:solidFill>
                <a:latin typeface="Arial" pitchFamily="34" charset="0"/>
                <a:ea typeface="Times New Roman"/>
                <a:cs typeface="Arial" pitchFamily="34" charset="0"/>
              </a:rPr>
              <a:t>&gt;</a:t>
            </a:r>
            <a:r>
              <a:rPr lang="id-ID" sz="1800" dirty="0">
                <a:solidFill>
                  <a:srgbClr val="000000"/>
                </a:solidFill>
                <a:latin typeface="Arial" pitchFamily="34" charset="0"/>
                <a:ea typeface="Times New Roman"/>
                <a:cs typeface="Arial" pitchFamily="34" charset="0"/>
              </a:rPr>
              <a:t> 5000m</a:t>
            </a:r>
            <a:r>
              <a:rPr lang="id-ID" sz="1800" baseline="30000" dirty="0">
                <a:solidFill>
                  <a:srgbClr val="000000"/>
                </a:solidFill>
                <a:latin typeface="Arial" pitchFamily="34" charset="0"/>
                <a:ea typeface="Times New Roman"/>
                <a:cs typeface="Arial" pitchFamily="34" charset="0"/>
              </a:rPr>
              <a:t>2 </a:t>
            </a:r>
          </a:p>
          <a:p>
            <a:pPr lvl="0">
              <a:spcBef>
                <a:spcPts val="0"/>
              </a:spcBef>
              <a:buClrTx/>
              <a:buSzTx/>
              <a:buNone/>
              <a:defRPr/>
            </a:pPr>
            <a:r>
              <a:rPr lang="id-ID" sz="1800" baseline="300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(3)   Lahan digunakan untuk kegiatan kependidikan</a:t>
            </a:r>
            <a:endParaRPr lang="id-ID" sz="1800" dirty="0">
              <a:latin typeface="Arial" pitchFamily="34" charset="0"/>
              <a:ea typeface="Calibri"/>
              <a:cs typeface="Arial" pitchFamily="34" charset="0"/>
            </a:endParaRPr>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(3)</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Kepemilikan dan penggunaan lahan:</a:t>
            </a:r>
          </a:p>
          <a:p>
            <a:pPr lvl="0">
              <a:spcBef>
                <a:spcPts val="0"/>
              </a:spcBef>
              <a:buClrTx/>
              <a:buSzTx/>
              <a:buNone/>
              <a:defRPr/>
            </a:pPr>
            <a:r>
              <a:rPr lang="id-ID" sz="1800" dirty="0">
                <a:solidFill>
                  <a:srgbClr val="000000"/>
                </a:solidFill>
                <a:latin typeface="Arial" pitchFamily="34" charset="0"/>
                <a:ea typeface="Calibri"/>
                <a:cs typeface="Arial" pitchFamily="34" charset="0"/>
              </a:rPr>
              <a:t>	(1)   Lahan milik sendiri  atau sewa/pinjaman/kerjasama (minimal 20 tahun diikat dengan perjanjian formal)</a:t>
            </a:r>
          </a:p>
          <a:p>
            <a:pPr lvl="0">
              <a:spcBef>
                <a:spcPts val="0"/>
              </a:spcBef>
              <a:buClrTx/>
              <a:buSzTx/>
              <a:buNone/>
              <a:defRPr/>
            </a:pPr>
            <a:r>
              <a:rPr lang="id-ID" sz="1800" dirty="0">
                <a:solidFill>
                  <a:srgbClr val="000000"/>
                </a:solidFill>
                <a:latin typeface="Arial" pitchFamily="34" charset="0"/>
                <a:ea typeface="Calibri"/>
                <a:cs typeface="Arial" pitchFamily="34" charset="0"/>
              </a:rPr>
              <a:t>	(2)   Luas lahan lahan </a:t>
            </a:r>
            <a:r>
              <a:rPr lang="id-ID" sz="1800" u="sng" dirty="0">
                <a:solidFill>
                  <a:srgbClr val="000000"/>
                </a:solidFill>
                <a:latin typeface="Arial" pitchFamily="34" charset="0"/>
                <a:ea typeface="Calibri"/>
                <a:cs typeface="Arial" pitchFamily="34" charset="0"/>
              </a:rPr>
              <a:t>&gt;</a:t>
            </a:r>
            <a:r>
              <a:rPr lang="id-ID" sz="1800" dirty="0">
                <a:solidFill>
                  <a:srgbClr val="000000"/>
                </a:solidFill>
                <a:latin typeface="Arial" pitchFamily="34" charset="0"/>
                <a:ea typeface="Calibri"/>
                <a:cs typeface="Arial" pitchFamily="34" charset="0"/>
              </a:rPr>
              <a:t> 5000m2 </a:t>
            </a:r>
            <a:endParaRPr lang="id-ID" sz="1800" dirty="0">
              <a:latin typeface="Arial" pitchFamily="34" charset="0"/>
              <a:ea typeface="Calibri"/>
              <a:cs typeface="Arial" pitchFamily="34" charset="0"/>
            </a:endParaRPr>
          </a:p>
          <a:p>
            <a:pPr lvl="0">
              <a:spcBef>
                <a:spcPts val="0"/>
              </a:spcBef>
              <a:buNone/>
            </a:pPr>
            <a:r>
              <a:rPr lang="id-ID" sz="1800" dirty="0">
                <a:solidFill>
                  <a:srgbClr val="000000"/>
                </a:solidFill>
                <a:latin typeface="Arial" pitchFamily="34" charset="0"/>
                <a:ea typeface="Calibri"/>
                <a:cs typeface="Arial" pitchFamily="34" charset="0"/>
              </a:rPr>
              <a:t>	(3)   Lahan digunakan untuk kegiatan kependidikan</a:t>
            </a:r>
            <a:endParaRPr lang="id-ID" sz="1800" dirty="0">
              <a:latin typeface="Arial" pitchFamily="34" charset="0"/>
              <a:ea typeface="Calibri"/>
              <a:cs typeface="Arial" pitchFamily="34" charset="0"/>
            </a:endParaRPr>
          </a:p>
          <a:p>
            <a:pPr>
              <a:spcBef>
                <a:spcPts val="0"/>
              </a:spcBef>
              <a:buNone/>
            </a:pPr>
            <a:endParaRPr lang="id-ID" sz="1800" dirty="0">
              <a:latin typeface="Arial" pitchFamily="34" charset="0"/>
              <a:cs typeface="Arial" pitchFamily="34" charset="0"/>
            </a:endParaRPr>
          </a:p>
          <a:p>
            <a:pPr>
              <a:spcBef>
                <a:spcPts val="0"/>
              </a:spcBef>
              <a:buNone/>
            </a:pPr>
            <a:endParaRPr lang="id-ID" sz="1800" dirty="0">
              <a:latin typeface="Arial" pitchFamily="34" charset="0"/>
              <a:cs typeface="Arial" pitchFamily="34" charset="0"/>
            </a:endParaRPr>
          </a:p>
          <a:p>
            <a:pPr>
              <a:spcBef>
                <a:spcPts val="0"/>
              </a:spcBef>
            </a:pPr>
            <a:endParaRPr lang="id-ID" sz="18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400" b="1" dirty="0">
                <a:solidFill>
                  <a:schemeClr val="tx1"/>
                </a:solidFill>
                <a:latin typeface="Cambria" pitchFamily="18" charset="0"/>
              </a:rPr>
              <a:t>6.2.2 KEPEMILIKAN DAN  PENGGUNAAN LAHAN</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endParaRPr lang="id-ID" sz="1600" dirty="0">
              <a:solidFill>
                <a:schemeClr val="tx1"/>
              </a:solidFill>
            </a:endParaRPr>
          </a:p>
        </p:txBody>
      </p:sp>
      <p:sp>
        <p:nvSpPr>
          <p:cNvPr id="6" name="Rectangle 5"/>
          <p:cNvSpPr/>
          <p:nvPr/>
        </p:nvSpPr>
        <p:spPr>
          <a:xfrm>
            <a:off x="7086600" y="0"/>
            <a:ext cx="20574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1.23</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rm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Kepemilikan dan penggunaan lahan:</a:t>
            </a:r>
          </a:p>
          <a:p>
            <a:pPr lvl="0">
              <a:spcBef>
                <a:spcPts val="0"/>
              </a:spcBef>
              <a:buClrTx/>
              <a:buSzTx/>
              <a:buNone/>
              <a:defRPr/>
            </a:pPr>
            <a:r>
              <a:rPr lang="id-ID" sz="1800" dirty="0">
                <a:solidFill>
                  <a:srgbClr val="000000"/>
                </a:solidFill>
                <a:latin typeface="Arial" pitchFamily="34" charset="0"/>
                <a:ea typeface="Calibri"/>
                <a:cs typeface="Arial" pitchFamily="34" charset="0"/>
              </a:rPr>
              <a:t>	(1)   Lahan milik sendir</a:t>
            </a:r>
            <a:r>
              <a:rPr lang="en-US" sz="1800" dirty="0" err="1">
                <a:solidFill>
                  <a:srgbClr val="000000"/>
                </a:solidFill>
                <a:latin typeface="Arial" pitchFamily="34" charset="0"/>
                <a:ea typeface="Calibri"/>
                <a:cs typeface="Arial" pitchFamily="34" charset="0"/>
              </a:rPr>
              <a:t>i</a:t>
            </a:r>
            <a:r>
              <a:rPr lang="id-ID" sz="1800" dirty="0">
                <a:solidFill>
                  <a:srgbClr val="000000"/>
                </a:solidFill>
                <a:latin typeface="Arial" pitchFamily="34" charset="0"/>
                <a:ea typeface="Calibri"/>
                <a:cs typeface="Arial" pitchFamily="34" charset="0"/>
              </a:rPr>
              <a:t> atau sewa/pinjaman/kerjasama (minimal 20 tahun diikat dengan perjanjian formal)</a:t>
            </a:r>
          </a:p>
          <a:p>
            <a:pPr lvl="0">
              <a:spcBef>
                <a:spcPts val="0"/>
              </a:spcBef>
              <a:buClrTx/>
              <a:buSzTx/>
              <a:buNone/>
              <a:defRPr/>
            </a:pPr>
            <a:r>
              <a:rPr lang="id-ID" sz="1800" dirty="0">
                <a:solidFill>
                  <a:srgbClr val="000000"/>
                </a:solidFill>
                <a:latin typeface="Arial" pitchFamily="34" charset="0"/>
                <a:ea typeface="Calibri"/>
                <a:cs typeface="Arial" pitchFamily="34" charset="0"/>
              </a:rPr>
              <a:t>	(2)   Luas lahan </a:t>
            </a:r>
            <a:r>
              <a:rPr lang="id-ID" sz="1800" u="sng" dirty="0">
                <a:solidFill>
                  <a:srgbClr val="000000"/>
                </a:solidFill>
                <a:latin typeface="Arial" pitchFamily="34" charset="0"/>
                <a:ea typeface="Calibri"/>
                <a:cs typeface="Arial" pitchFamily="34" charset="0"/>
              </a:rPr>
              <a:t>+</a:t>
            </a:r>
            <a:r>
              <a:rPr lang="id-ID" sz="1800" dirty="0">
                <a:solidFill>
                  <a:srgbClr val="000000"/>
                </a:solidFill>
                <a:latin typeface="Arial" pitchFamily="34" charset="0"/>
                <a:ea typeface="Calibri"/>
                <a:cs typeface="Arial" pitchFamily="34" charset="0"/>
              </a:rPr>
              <a:t> 5000m</a:t>
            </a:r>
            <a:r>
              <a:rPr lang="id-ID" sz="1800" baseline="30000" dirty="0">
                <a:solidFill>
                  <a:srgbClr val="000000"/>
                </a:solidFill>
                <a:latin typeface="Arial" pitchFamily="34" charset="0"/>
                <a:ea typeface="Calibri"/>
                <a:cs typeface="Arial" pitchFamily="34" charset="0"/>
              </a:rPr>
              <a:t>2</a:t>
            </a:r>
          </a:p>
          <a:p>
            <a:pPr lvl="0">
              <a:spcBef>
                <a:spcPts val="0"/>
              </a:spcBef>
              <a:buNone/>
              <a:defRPr/>
            </a:pPr>
            <a:r>
              <a:rPr lang="id-ID" sz="1800" dirty="0">
                <a:solidFill>
                  <a:srgbClr val="000000"/>
                </a:solidFill>
                <a:latin typeface="Arial" pitchFamily="34" charset="0"/>
                <a:ea typeface="Times New Roman"/>
                <a:cs typeface="Arial" pitchFamily="34" charset="0"/>
              </a:rPr>
              <a:t>	(3)   Lahan digunakan untuk kegiatan kependidikan</a:t>
            </a:r>
            <a:endParaRPr lang="id-ID" sz="1800" dirty="0">
              <a:latin typeface="Arial" pitchFamily="34" charset="0"/>
              <a:cs typeface="Arial" pitchFamily="34" charset="0"/>
            </a:endParaRP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Kepemilikan dan penggunaan lahan:</a:t>
            </a:r>
          </a:p>
          <a:p>
            <a:pPr lvl="0">
              <a:spcBef>
                <a:spcPts val="0"/>
              </a:spcBef>
              <a:buClrTx/>
              <a:buSzTx/>
              <a:buNone/>
              <a:defRPr/>
            </a:pPr>
            <a:r>
              <a:rPr lang="id-ID" sz="1800" dirty="0">
                <a:solidFill>
                  <a:srgbClr val="000000"/>
                </a:solidFill>
                <a:latin typeface="Arial" pitchFamily="34" charset="0"/>
                <a:ea typeface="Calibri"/>
                <a:cs typeface="Arial" pitchFamily="34" charset="0"/>
              </a:rPr>
              <a:t>	(1)   Lahan milik sendiri atau sewa/pinjaman/kerjasama (minimal 20 tahun diikat dengan perjanjian formal)</a:t>
            </a:r>
          </a:p>
          <a:p>
            <a:pPr lvl="0">
              <a:spcBef>
                <a:spcPts val="0"/>
              </a:spcBef>
              <a:buClrTx/>
              <a:buSzTx/>
              <a:buNone/>
              <a:defRPr/>
            </a:pPr>
            <a:r>
              <a:rPr lang="id-ID" sz="1800" dirty="0">
                <a:solidFill>
                  <a:srgbClr val="000000"/>
                </a:solidFill>
                <a:latin typeface="Arial" pitchFamily="34" charset="0"/>
                <a:ea typeface="Calibri"/>
                <a:cs typeface="Arial" pitchFamily="34" charset="0"/>
              </a:rPr>
              <a:t>	(2)   Luas lahan &lt; 5000m</a:t>
            </a:r>
            <a:r>
              <a:rPr lang="id-ID" sz="1800" baseline="30000" dirty="0">
                <a:solidFill>
                  <a:srgbClr val="000000"/>
                </a:solidFill>
                <a:latin typeface="Arial" pitchFamily="34" charset="0"/>
                <a:ea typeface="Calibri"/>
                <a:cs typeface="Arial" pitchFamily="34" charset="0"/>
              </a:rPr>
              <a:t>2</a:t>
            </a:r>
          </a:p>
          <a:p>
            <a:pPr lvl="0">
              <a:spcBef>
                <a:spcPts val="0"/>
              </a:spcBef>
              <a:buNone/>
              <a:defRPr/>
            </a:pPr>
            <a:r>
              <a:rPr lang="id-ID" sz="1800" dirty="0">
                <a:solidFill>
                  <a:srgbClr val="000000"/>
                </a:solidFill>
                <a:latin typeface="Arial" pitchFamily="34" charset="0"/>
                <a:ea typeface="Times New Roman"/>
                <a:cs typeface="Arial" pitchFamily="34" charset="0"/>
              </a:rPr>
              <a:t>	(3)   Lahan digunakan untuk kegiatan kependidikan</a:t>
            </a:r>
            <a:endParaRPr lang="id-ID" sz="1800" dirty="0">
              <a:latin typeface="Arial" pitchFamily="34" charset="0"/>
              <a:cs typeface="Arial" pitchFamily="34" charset="0"/>
            </a:endParaRPr>
          </a:p>
          <a:p>
            <a:pPr lvl="0">
              <a:spcBef>
                <a:spcPts val="0"/>
              </a:spcBef>
              <a:buClrTx/>
              <a:buSzTx/>
              <a:buNone/>
              <a:defRPr/>
            </a:pPr>
            <a:endParaRPr lang="id-ID" sz="1800" dirty="0">
              <a:latin typeface="Arial" pitchFamily="34" charset="0"/>
              <a:cs typeface="Arial" pitchFamily="34" charset="0"/>
            </a:endParaRPr>
          </a:p>
          <a:p>
            <a:pPr>
              <a:spcBef>
                <a:spcPts val="0"/>
              </a:spcBef>
            </a:pPr>
            <a:endParaRPr lang="id-ID" sz="1800" dirty="0">
              <a:latin typeface="Arial" pitchFamily="34" charset="0"/>
              <a:cs typeface="Arial" pitchFamily="34" charset="0"/>
            </a:endParaRPr>
          </a:p>
          <a:p>
            <a:pPr>
              <a:spcBef>
                <a:spcPts val="0"/>
              </a:spcBef>
              <a:buNone/>
            </a:pPr>
            <a:endParaRPr lang="id-ID" sz="1800" dirty="0">
              <a:latin typeface="Arial" pitchFamily="34" charset="0"/>
              <a:cs typeface="Arial" pitchFamily="34" charset="0"/>
            </a:endParaRPr>
          </a:p>
          <a:p>
            <a:pPr>
              <a:spcBef>
                <a:spcPts val="0"/>
              </a:spcBef>
            </a:pPr>
            <a:endParaRPr lang="id-ID" sz="18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400" b="1" dirty="0">
                <a:solidFill>
                  <a:schemeClr val="tx1"/>
                </a:solidFill>
                <a:latin typeface="Cambria" pitchFamily="18" charset="0"/>
              </a:rPr>
              <a:t>6.2.2 KEPEMILIKAN DAN  PENGGUNAAN LAHAN</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endParaRPr lang="id-ID" sz="1600" dirty="0">
              <a:solidFill>
                <a:schemeClr val="tx1"/>
              </a:solidFill>
            </a:endParaRPr>
          </a:p>
        </p:txBody>
      </p:sp>
      <p:sp>
        <p:nvSpPr>
          <p:cNvPr id="6" name="Rectangle 5"/>
          <p:cNvSpPr/>
          <p:nvPr/>
        </p:nvSpPr>
        <p:spPr>
          <a:xfrm>
            <a:off x="7162800" y="0"/>
            <a:ext cx="19812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rm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(4)</a:t>
            </a:r>
          </a:p>
          <a:p>
            <a:pPr>
              <a:spcBef>
                <a:spcPts val="0"/>
              </a:spcBef>
              <a:buNone/>
              <a:defRPr/>
            </a:pPr>
            <a:r>
              <a:rPr lang="id-ID" sz="1800" dirty="0">
                <a:latin typeface="Arial"/>
                <a:ea typeface="Times New Roman"/>
              </a:rPr>
              <a:t>	Prasarana sangat lengkap, dibuktikan dengan tersedianya fasilitas kegiatan akademik dan non-akademik yang sangat memadai.</a:t>
            </a:r>
            <a:endParaRPr lang="id-ID" sz="1800" dirty="0"/>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(3)</a:t>
            </a:r>
          </a:p>
          <a:p>
            <a:pPr>
              <a:spcBef>
                <a:spcPts val="0"/>
              </a:spcBef>
              <a:buNone/>
              <a:defRPr/>
            </a:pPr>
            <a:r>
              <a:rPr lang="id-ID" sz="1800" dirty="0">
                <a:latin typeface="Arial"/>
                <a:ea typeface="Times New Roman"/>
              </a:rPr>
              <a:t>	 Prasarana lengkap, dibuktikan dengan tersedianya fasilitas kegiatan akademik  yang memadai, namun fasilitas untuk kegiatan non-akademik kurang memadai</a:t>
            </a:r>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endParaRPr lang="id-ID" sz="1800" dirty="0"/>
          </a:p>
          <a:p>
            <a:pPr>
              <a:spcBef>
                <a:spcPts val="0"/>
              </a:spcBef>
              <a:buNone/>
              <a:defRPr/>
            </a:pPr>
            <a:r>
              <a:rPr lang="id-ID" sz="1800" dirty="0">
                <a:latin typeface="Arial"/>
                <a:ea typeface="Times New Roman"/>
              </a:rPr>
              <a:t>	Prasarana hanya cukup untuk mendukung kegiatan akademik.</a:t>
            </a:r>
            <a:endParaRPr lang="id-ID" sz="1800" dirty="0">
              <a:latin typeface="Times New Roman"/>
              <a:ea typeface="Times New Roman"/>
            </a:endParaRP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p>
          <a:p>
            <a:pPr>
              <a:spcBef>
                <a:spcPts val="0"/>
              </a:spcBef>
              <a:buNone/>
              <a:defRPr/>
            </a:pPr>
            <a:r>
              <a:rPr lang="id-ID" sz="1800" b="1" dirty="0">
                <a:latin typeface="Arial" pitchFamily="34" charset="0"/>
                <a:ea typeface="Times New Roman"/>
                <a:cs typeface="Arial" pitchFamily="34" charset="0"/>
              </a:rPr>
              <a:t>	</a:t>
            </a:r>
            <a:r>
              <a:rPr lang="id-ID" sz="1800" dirty="0">
                <a:latin typeface="Arial"/>
                <a:ea typeface="Times New Roman"/>
              </a:rPr>
              <a:t>Prasarana sangat kurang</a:t>
            </a:r>
            <a:r>
              <a:rPr lang="id-ID" sz="2800" dirty="0">
                <a:latin typeface="Arial"/>
                <a:ea typeface="Times New Roman"/>
              </a:rPr>
              <a:t>.</a:t>
            </a:r>
            <a:endParaRPr lang="id-ID" sz="1800" dirty="0">
              <a:latin typeface="Arial" pitchFamily="34" charset="0"/>
              <a:cs typeface="Arial" pitchFamily="34" charset="0"/>
            </a:endParaRPr>
          </a:p>
          <a:p>
            <a:pPr>
              <a:spcBef>
                <a:spcPts val="0"/>
              </a:spcBef>
            </a:pPr>
            <a:endParaRPr lang="id-ID" sz="1800" dirty="0">
              <a:latin typeface="Arial" pitchFamily="34" charset="0"/>
              <a:cs typeface="Arial" pitchFamily="34" charset="0"/>
            </a:endParaRPr>
          </a:p>
          <a:p>
            <a:pPr>
              <a:spcBef>
                <a:spcPts val="0"/>
              </a:spcBef>
              <a:buNone/>
            </a:pPr>
            <a:endParaRPr lang="id-ID" sz="1800" dirty="0"/>
          </a:p>
          <a:p>
            <a:pPr>
              <a:spcBef>
                <a:spcPts val="0"/>
              </a:spcBef>
            </a:pPr>
            <a:endParaRPr lang="id-ID" sz="1800" dirty="0"/>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6.2.3 KECUKUPAN DAN MUTU PRASARANA YANG DIKELOLA PERGURUAN TINGGI, UNTUK KEGIATAN AKADEMIK DAN NON-AKADEMIK</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endParaRPr lang="id-ID" sz="1600" dirty="0">
              <a:solidFill>
                <a:schemeClr val="tx1"/>
              </a:solidFill>
            </a:endParaRPr>
          </a:p>
        </p:txBody>
      </p:sp>
      <p:sp>
        <p:nvSpPr>
          <p:cNvPr id="6" name="Rectangle 5"/>
          <p:cNvSpPr/>
          <p:nvPr/>
        </p:nvSpPr>
        <p:spPr>
          <a:xfrm>
            <a:off x="7162800" y="0"/>
            <a:ext cx="19812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2.46</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781800" cy="5334000"/>
          </a:xfrm>
        </p:spPr>
        <p:txBody>
          <a:bodyPr>
            <a:norm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(4)</a:t>
            </a:r>
          </a:p>
          <a:p>
            <a:pPr>
              <a:spcBef>
                <a:spcPts val="0"/>
              </a:spcBef>
              <a:buNone/>
              <a:defRPr/>
            </a:pPr>
            <a:r>
              <a:rPr lang="id-ID" sz="1800" dirty="0">
                <a:latin typeface="Arial"/>
                <a:ea typeface="Times New Roman"/>
              </a:rPr>
              <a:t>	Rencana pengembangan prasarana sangat baik dan didukung oleh dana yang memadai </a:t>
            </a:r>
            <a:endParaRPr lang="id-ID" sz="1800" dirty="0">
              <a:latin typeface="Times New Roman"/>
              <a:ea typeface="Times New Roman"/>
            </a:endParaRPr>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(3)</a:t>
            </a:r>
          </a:p>
          <a:p>
            <a:pPr lvl="0">
              <a:spcBef>
                <a:spcPts val="0"/>
              </a:spcBef>
              <a:buClrTx/>
              <a:buSzTx/>
              <a:buNone/>
              <a:defRPr/>
            </a:pPr>
            <a:r>
              <a:rPr lang="id-ID" sz="1800" b="1" dirty="0">
                <a:latin typeface="Arial" pitchFamily="34" charset="0"/>
                <a:ea typeface="Times New Roman"/>
                <a:cs typeface="Arial" pitchFamily="34" charset="0"/>
              </a:rPr>
              <a:t>	</a:t>
            </a:r>
            <a:r>
              <a:rPr lang="id-ID" sz="1800" dirty="0">
                <a:latin typeface="Arial"/>
                <a:ea typeface="Times New Roman"/>
              </a:rPr>
              <a:t>Rencana pengembangan prasarana baik dan didukung oleh dana yang memadai </a:t>
            </a:r>
            <a:endParaRPr lang="id-ID" sz="1800" dirty="0">
              <a:latin typeface="Times New Roman"/>
              <a:ea typeface="Times New Roman"/>
            </a:endParaRPr>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endParaRPr lang="id-ID" sz="1800" dirty="0"/>
          </a:p>
          <a:p>
            <a:pPr>
              <a:spcBef>
                <a:spcPts val="0"/>
              </a:spcBef>
              <a:buNone/>
              <a:defRPr/>
            </a:pPr>
            <a:r>
              <a:rPr lang="id-ID" sz="1800" dirty="0">
                <a:latin typeface="Arial"/>
                <a:ea typeface="Times New Roman"/>
              </a:rPr>
              <a:t>	Rencana pengembangan prasarana baik tetapi kurang didukung oleh dana yang memadai </a:t>
            </a:r>
            <a:endParaRPr lang="id-ID" sz="1800" dirty="0">
              <a:latin typeface="Times New Roman"/>
              <a:ea typeface="Times New Roman"/>
            </a:endParaRP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p>
          <a:p>
            <a:pPr>
              <a:spcBef>
                <a:spcPts val="0"/>
              </a:spcBef>
              <a:buNone/>
              <a:defRPr/>
            </a:pPr>
            <a:r>
              <a:rPr lang="id-ID" sz="1800" b="1" dirty="0">
                <a:latin typeface="Arial" pitchFamily="34" charset="0"/>
                <a:ea typeface="Times New Roman"/>
                <a:cs typeface="Arial" pitchFamily="34" charset="0"/>
              </a:rPr>
              <a:t>	</a:t>
            </a:r>
            <a:r>
              <a:rPr lang="id-ID" sz="1800" dirty="0">
                <a:latin typeface="Arial"/>
                <a:ea typeface="Times New Roman"/>
              </a:rPr>
              <a:t>Rencana pengembangan prasarana tidak baik dan tidak didukung oleh dana yang memadai </a:t>
            </a:r>
            <a:endParaRPr lang="id-ID" sz="1800" dirty="0">
              <a:latin typeface="Arial" pitchFamily="34" charset="0"/>
              <a:cs typeface="Arial" pitchFamily="34" charset="0"/>
            </a:endParaRPr>
          </a:p>
          <a:p>
            <a:endParaRPr lang="id-ID" sz="1800" dirty="0">
              <a:latin typeface="Arial" pitchFamily="34" charset="0"/>
              <a:cs typeface="Arial" pitchFamily="34" charset="0"/>
            </a:endParaRPr>
          </a:p>
          <a:p>
            <a:pPr>
              <a:buNone/>
            </a:pPr>
            <a:endParaRPr lang="id-ID" sz="1800" dirty="0"/>
          </a:p>
          <a:p>
            <a:endParaRPr lang="id-ID" sz="1800" dirty="0"/>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400" b="1" dirty="0">
                <a:solidFill>
                  <a:schemeClr val="tx1"/>
                </a:solidFill>
                <a:latin typeface="Cambria" pitchFamily="18" charset="0"/>
              </a:rPr>
              <a:t>6.2.4 RENCANA PENGEMBANGAN PRASARANA</a:t>
            </a:r>
          </a:p>
        </p:txBody>
      </p:sp>
      <p:sp>
        <p:nvSpPr>
          <p:cNvPr id="16" name="Rectangle 15"/>
          <p:cNvSpPr/>
          <p:nvPr/>
        </p:nvSpPr>
        <p:spPr>
          <a:xfrm>
            <a:off x="6781800" y="1524000"/>
            <a:ext cx="2362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0650" lvl="0" indent="-120650">
              <a:spcBef>
                <a:spcPct val="20000"/>
              </a:spcBef>
              <a:buFont typeface="Arial" pitchFamily="34" charset="0"/>
              <a:buChar char="•"/>
              <a:defRPr/>
            </a:pPr>
            <a:r>
              <a:rPr lang="en-US" sz="1600" dirty="0">
                <a:solidFill>
                  <a:schemeClr val="tx1"/>
                </a:solidFill>
              </a:rPr>
              <a:t> Master plan </a:t>
            </a:r>
            <a:r>
              <a:rPr lang="en-US" sz="1600" dirty="0" err="1">
                <a:solidFill>
                  <a:schemeClr val="tx1"/>
                </a:solidFill>
              </a:rPr>
              <a:t>fisik</a:t>
            </a:r>
            <a:endParaRPr lang="en-US" sz="1600" dirty="0">
              <a:solidFill>
                <a:schemeClr val="tx1"/>
              </a:solidFill>
            </a:endParaRPr>
          </a:p>
          <a:p>
            <a:pPr marL="120650" lvl="0" indent="-120650">
              <a:spcBef>
                <a:spcPct val="20000"/>
              </a:spcBef>
              <a:buFont typeface="Arial" pitchFamily="34" charset="0"/>
              <a:buChar char="•"/>
              <a:defRPr/>
            </a:pPr>
            <a:r>
              <a:rPr lang="en-US" sz="1600" dirty="0">
                <a:solidFill>
                  <a:schemeClr val="tx1"/>
                </a:solidFill>
              </a:rPr>
              <a:t> </a:t>
            </a:r>
            <a:r>
              <a:rPr lang="en-US" sz="1600" dirty="0" err="1">
                <a:solidFill>
                  <a:schemeClr val="tx1"/>
                </a:solidFill>
              </a:rPr>
              <a:t>Penambahan</a:t>
            </a:r>
            <a:r>
              <a:rPr lang="en-US" sz="1600" dirty="0">
                <a:solidFill>
                  <a:schemeClr val="tx1"/>
                </a:solidFill>
              </a:rPr>
              <a:t>  </a:t>
            </a:r>
            <a:r>
              <a:rPr lang="en-US" sz="1600" dirty="0" err="1">
                <a:solidFill>
                  <a:schemeClr val="tx1"/>
                </a:solidFill>
              </a:rPr>
              <a:t>Fasilitas</a:t>
            </a:r>
            <a:r>
              <a:rPr lang="en-US" sz="1600" dirty="0">
                <a:solidFill>
                  <a:schemeClr val="tx1"/>
                </a:solidFill>
              </a:rPr>
              <a:t> </a:t>
            </a:r>
            <a:r>
              <a:rPr lang="en-US" sz="1600" dirty="0" err="1">
                <a:solidFill>
                  <a:schemeClr val="tx1"/>
                </a:solidFill>
              </a:rPr>
              <a:t>dalam</a:t>
            </a:r>
            <a:r>
              <a:rPr lang="en-US" sz="1600" dirty="0">
                <a:solidFill>
                  <a:schemeClr val="tx1"/>
                </a:solidFill>
              </a:rPr>
              <a:t> </a:t>
            </a:r>
            <a:r>
              <a:rPr lang="en-US" sz="1600" dirty="0" err="1">
                <a:solidFill>
                  <a:schemeClr val="tx1"/>
                </a:solidFill>
              </a:rPr>
              <a:t>tiga</a:t>
            </a:r>
            <a:r>
              <a:rPr lang="en-US" sz="1600" dirty="0">
                <a:solidFill>
                  <a:schemeClr val="tx1"/>
                </a:solidFill>
              </a:rPr>
              <a:t> </a:t>
            </a:r>
            <a:r>
              <a:rPr lang="en-US" sz="1600" dirty="0" err="1">
                <a:solidFill>
                  <a:schemeClr val="tx1"/>
                </a:solidFill>
              </a:rPr>
              <a:t>tahun</a:t>
            </a:r>
            <a:r>
              <a:rPr lang="en-US" sz="1600" dirty="0">
                <a:solidFill>
                  <a:schemeClr val="tx1"/>
                </a:solidFill>
              </a:rPr>
              <a:t> </a:t>
            </a:r>
            <a:r>
              <a:rPr lang="en-US" sz="1600" dirty="0" err="1">
                <a:solidFill>
                  <a:schemeClr val="tx1"/>
                </a:solidFill>
              </a:rPr>
              <a:t>terakhir</a:t>
            </a:r>
            <a:endParaRPr lang="en-US" sz="1600" dirty="0">
              <a:solidFill>
                <a:schemeClr val="tx1"/>
              </a:solidFill>
            </a:endParaRPr>
          </a:p>
          <a:p>
            <a:pPr marL="120650" lvl="0" indent="-120650">
              <a:spcBef>
                <a:spcPct val="20000"/>
              </a:spcBef>
              <a:buFont typeface="Arial" pitchFamily="34" charset="0"/>
              <a:buChar char="•"/>
              <a:defRPr/>
            </a:pPr>
            <a:r>
              <a:rPr lang="en-US" sz="1600" dirty="0" err="1">
                <a:solidFill>
                  <a:schemeClr val="tx1"/>
                </a:solidFill>
              </a:rPr>
              <a:t>Jumlah</a:t>
            </a:r>
            <a:r>
              <a:rPr lang="en-US" sz="1600" dirty="0">
                <a:solidFill>
                  <a:schemeClr val="tx1"/>
                </a:solidFill>
              </a:rPr>
              <a:t> </a:t>
            </a:r>
            <a:r>
              <a:rPr lang="en-US" sz="1600" dirty="0" err="1">
                <a:solidFill>
                  <a:schemeClr val="tx1"/>
                </a:solidFill>
              </a:rPr>
              <a:t>dana</a:t>
            </a:r>
            <a:r>
              <a:rPr lang="en-US" sz="1600" dirty="0">
                <a:solidFill>
                  <a:schemeClr val="tx1"/>
                </a:solidFill>
              </a:rPr>
              <a:t> </a:t>
            </a:r>
            <a:r>
              <a:rPr lang="en-US" sz="1600" dirty="0" err="1">
                <a:solidFill>
                  <a:schemeClr val="tx1"/>
                </a:solidFill>
              </a:rPr>
              <a:t>dan</a:t>
            </a:r>
            <a:r>
              <a:rPr lang="en-US" sz="1600" dirty="0">
                <a:solidFill>
                  <a:schemeClr val="tx1"/>
                </a:solidFill>
              </a:rPr>
              <a:t> </a:t>
            </a:r>
            <a:r>
              <a:rPr lang="en-US" sz="1600" dirty="0" err="1">
                <a:solidFill>
                  <a:schemeClr val="tx1"/>
                </a:solidFill>
              </a:rPr>
              <a:t>Sumber</a:t>
            </a:r>
            <a:r>
              <a:rPr lang="en-US" sz="1600" dirty="0">
                <a:solidFill>
                  <a:schemeClr val="tx1"/>
                </a:solidFill>
              </a:rPr>
              <a:t> </a:t>
            </a:r>
            <a:r>
              <a:rPr lang="en-US" sz="1600" dirty="0" err="1">
                <a:solidFill>
                  <a:schemeClr val="tx1"/>
                </a:solidFill>
              </a:rPr>
              <a:t>Pendanaan</a:t>
            </a:r>
            <a:r>
              <a:rPr lang="en-US" sz="1600" dirty="0">
                <a:solidFill>
                  <a:schemeClr val="tx1"/>
                </a:solidFill>
              </a:rPr>
              <a:t>.   </a:t>
            </a:r>
            <a:endParaRPr lang="id-ID" sz="1600" dirty="0">
              <a:solidFill>
                <a:schemeClr val="tx1"/>
              </a:solidFill>
            </a:endParaRPr>
          </a:p>
        </p:txBody>
      </p:sp>
      <p:sp>
        <p:nvSpPr>
          <p:cNvPr id="6" name="Rectangle 5"/>
          <p:cNvSpPr/>
          <p:nvPr/>
        </p:nvSpPr>
        <p:spPr>
          <a:xfrm>
            <a:off x="6705600" y="0"/>
            <a:ext cx="24384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400" b="1" dirty="0">
                <a:solidFill>
                  <a:schemeClr val="tx1"/>
                </a:solidFill>
                <a:latin typeface="Cambria" pitchFamily="18" charset="0"/>
              </a:rPr>
              <a:t>6.2.4 RENCANA PENGEMBANGAN PRASARANA</a:t>
            </a:r>
          </a:p>
        </p:txBody>
      </p:sp>
      <p:graphicFrame>
        <p:nvGraphicFramePr>
          <p:cNvPr id="7" name="Table 6"/>
          <p:cNvGraphicFramePr>
            <a:graphicFrameLocks noGrp="1"/>
          </p:cNvGraphicFramePr>
          <p:nvPr>
            <p:extLst>
              <p:ext uri="{D42A27DB-BD31-4B8C-83A1-F6EECF244321}">
                <p14:modId xmlns:p14="http://schemas.microsoft.com/office/powerpoint/2010/main" val="1355270004"/>
              </p:ext>
            </p:extLst>
          </p:nvPr>
        </p:nvGraphicFramePr>
        <p:xfrm>
          <a:off x="533400" y="1828800"/>
          <a:ext cx="8382000" cy="4800601"/>
        </p:xfrm>
        <a:graphic>
          <a:graphicData uri="http://schemas.openxmlformats.org/drawingml/2006/table">
            <a:tbl>
              <a:tblPr/>
              <a:tblGrid>
                <a:gridCol w="460549">
                  <a:extLst>
                    <a:ext uri="{9D8B030D-6E8A-4147-A177-3AD203B41FA5}">
                      <a16:colId xmlns:a16="http://schemas.microsoft.com/office/drawing/2014/main" val="20000"/>
                    </a:ext>
                  </a:extLst>
                </a:gridCol>
                <a:gridCol w="3973884">
                  <a:extLst>
                    <a:ext uri="{9D8B030D-6E8A-4147-A177-3AD203B41FA5}">
                      <a16:colId xmlns:a16="http://schemas.microsoft.com/office/drawing/2014/main" val="20001"/>
                    </a:ext>
                  </a:extLst>
                </a:gridCol>
                <a:gridCol w="1305735">
                  <a:extLst>
                    <a:ext uri="{9D8B030D-6E8A-4147-A177-3AD203B41FA5}">
                      <a16:colId xmlns:a16="http://schemas.microsoft.com/office/drawing/2014/main" val="20002"/>
                    </a:ext>
                  </a:extLst>
                </a:gridCol>
                <a:gridCol w="1366465">
                  <a:extLst>
                    <a:ext uri="{9D8B030D-6E8A-4147-A177-3AD203B41FA5}">
                      <a16:colId xmlns:a16="http://schemas.microsoft.com/office/drawing/2014/main" val="20003"/>
                    </a:ext>
                  </a:extLst>
                </a:gridCol>
                <a:gridCol w="1275367">
                  <a:extLst>
                    <a:ext uri="{9D8B030D-6E8A-4147-A177-3AD203B41FA5}">
                      <a16:colId xmlns:a16="http://schemas.microsoft.com/office/drawing/2014/main" val="20004"/>
                    </a:ext>
                  </a:extLst>
                </a:gridCol>
              </a:tblGrid>
              <a:tr h="518278">
                <a:tc rowSpan="2">
                  <a:txBody>
                    <a:bodyPr/>
                    <a:lstStyle/>
                    <a:p>
                      <a:pPr marL="0" marR="0" algn="ctr">
                        <a:lnSpc>
                          <a:spcPct val="115000"/>
                        </a:lnSpc>
                        <a:spcBef>
                          <a:spcPts val="0"/>
                        </a:spcBef>
                        <a:spcAft>
                          <a:spcPts val="0"/>
                        </a:spcAft>
                      </a:pPr>
                      <a:r>
                        <a:rPr lang="id-ID" sz="1100" b="1" dirty="0">
                          <a:solidFill>
                            <a:srgbClr val="000000"/>
                          </a:solidFill>
                          <a:latin typeface="Arial" pitchFamily="34" charset="0"/>
                          <a:ea typeface="Times New Roman"/>
                          <a:cs typeface="Arial" pitchFamily="34" charset="0"/>
                        </a:rPr>
                        <a:t>No.</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rowSpan="2">
                  <a:txBody>
                    <a:bodyPr/>
                    <a:lstStyle/>
                    <a:p>
                      <a:pPr marL="0" marR="0" algn="ctr">
                        <a:lnSpc>
                          <a:spcPct val="115000"/>
                        </a:lnSpc>
                        <a:spcBef>
                          <a:spcPts val="0"/>
                        </a:spcBef>
                        <a:spcAft>
                          <a:spcPts val="0"/>
                        </a:spcAft>
                      </a:pPr>
                      <a:r>
                        <a:rPr lang="id-ID" sz="1100" b="1" dirty="0">
                          <a:solidFill>
                            <a:srgbClr val="000000"/>
                          </a:solidFill>
                          <a:latin typeface="Arial" pitchFamily="34" charset="0"/>
                          <a:ea typeface="Times New Roman"/>
                          <a:cs typeface="Arial" pitchFamily="34" charset="0"/>
                        </a:rPr>
                        <a:t>Jenis Prasarana Tambahan</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rowSpan="2">
                  <a:txBody>
                    <a:bodyPr/>
                    <a:lstStyle/>
                    <a:p>
                      <a:pPr marL="0" marR="0" algn="ctr">
                        <a:lnSpc>
                          <a:spcPct val="115000"/>
                        </a:lnSpc>
                        <a:spcBef>
                          <a:spcPts val="0"/>
                        </a:spcBef>
                        <a:spcAft>
                          <a:spcPts val="0"/>
                        </a:spcAft>
                      </a:pPr>
                      <a:r>
                        <a:rPr lang="id-ID" sz="1100" b="1" dirty="0">
                          <a:solidFill>
                            <a:srgbClr val="000000"/>
                          </a:solidFill>
                          <a:latin typeface="Arial" pitchFamily="34" charset="0"/>
                          <a:ea typeface="Times New Roman"/>
                          <a:cs typeface="Arial" pitchFamily="34" charset="0"/>
                        </a:rPr>
                        <a:t>Investasi Prasara</a:t>
                      </a:r>
                      <a:r>
                        <a:rPr lang="en-US" sz="1100" b="1" dirty="0">
                          <a:solidFill>
                            <a:srgbClr val="000000"/>
                          </a:solidFill>
                          <a:latin typeface="Arial" pitchFamily="34" charset="0"/>
                          <a:ea typeface="Times New Roman"/>
                          <a:cs typeface="Arial" pitchFamily="34" charset="0"/>
                        </a:rPr>
                        <a:t>n</a:t>
                      </a:r>
                      <a:r>
                        <a:rPr lang="id-ID" sz="1100" b="1" dirty="0">
                          <a:solidFill>
                            <a:srgbClr val="000000"/>
                          </a:solidFill>
                          <a:latin typeface="Arial" pitchFamily="34" charset="0"/>
                          <a:ea typeface="Times New Roman"/>
                          <a:cs typeface="Arial" pitchFamily="34" charset="0"/>
                        </a:rPr>
                        <a:t>a  Selama Tiga Tahun Terakhir (Juta Rupiah)</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gridSpan="2">
                  <a:txBody>
                    <a:bodyPr/>
                    <a:lstStyle/>
                    <a:p>
                      <a:pPr marL="0" marR="0" algn="ctr">
                        <a:lnSpc>
                          <a:spcPct val="115000"/>
                        </a:lnSpc>
                        <a:spcBef>
                          <a:spcPts val="0"/>
                        </a:spcBef>
                        <a:spcAft>
                          <a:spcPts val="0"/>
                        </a:spcAft>
                      </a:pPr>
                      <a:r>
                        <a:rPr lang="id-ID" sz="1100" b="1" dirty="0">
                          <a:solidFill>
                            <a:srgbClr val="000000"/>
                          </a:solidFill>
                          <a:latin typeface="Arial" pitchFamily="34" charset="0"/>
                          <a:ea typeface="Times New Roman"/>
                          <a:cs typeface="Arial" pitchFamily="34" charset="0"/>
                        </a:rPr>
                        <a:t>Rencana Investasi Prasarana dalam Lima Tahun Mendatang</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extLst>
                  <a:ext uri="{0D108BD9-81ED-4DB2-BD59-A6C34878D82A}">
                    <a16:rowId xmlns:a16="http://schemas.microsoft.com/office/drawing/2014/main" val="10000"/>
                  </a:ext>
                </a:extLst>
              </a:tr>
              <a:tr h="536907">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id-ID" sz="1100" b="1" dirty="0">
                          <a:solidFill>
                            <a:srgbClr val="000000"/>
                          </a:solidFill>
                          <a:latin typeface="Arial" pitchFamily="34" charset="0"/>
                          <a:ea typeface="Times New Roman"/>
                          <a:cs typeface="Arial" pitchFamily="34" charset="0"/>
                        </a:rPr>
                        <a:t>Nilai Investasi (Juta Rupiah)</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id-ID" sz="1100" b="1">
                          <a:solidFill>
                            <a:srgbClr val="000000"/>
                          </a:solidFill>
                          <a:latin typeface="Arial" pitchFamily="34" charset="0"/>
                          <a:ea typeface="Times New Roman"/>
                          <a:cs typeface="Arial" pitchFamily="34" charset="0"/>
                        </a:rPr>
                        <a:t>Sumber Dana</a:t>
                      </a:r>
                      <a:endParaRPr lang="en-US" sz="1100">
                        <a:latin typeface="Arial" pitchFamily="34" charset="0"/>
                        <a:ea typeface="Times New Roman"/>
                        <a:cs typeface="Arial" pitchFamily="34" charset="0"/>
                      </a:endParaRPr>
                    </a:p>
                    <a:p>
                      <a:pPr marL="0" marR="0" algn="ctr">
                        <a:lnSpc>
                          <a:spcPct val="115000"/>
                        </a:lnSpc>
                        <a:spcBef>
                          <a:spcPts val="0"/>
                        </a:spcBef>
                        <a:spcAft>
                          <a:spcPts val="0"/>
                        </a:spcAft>
                      </a:pPr>
                      <a:r>
                        <a:rPr lang="id-ID" sz="1100" b="1">
                          <a:solidFill>
                            <a:srgbClr val="000000"/>
                          </a:solidFill>
                          <a:latin typeface="Arial" pitchFamily="34" charset="0"/>
                          <a:ea typeface="Times New Roman"/>
                          <a:cs typeface="Arial" pitchFamily="34" charset="0"/>
                        </a:rPr>
                        <a:t> </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001"/>
                  </a:ext>
                </a:extLst>
              </a:tr>
              <a:tr h="266924">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1</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Fasilitas Akademik Fakultas</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 </a:t>
                      </a:r>
                      <a:r>
                        <a:rPr lang="en-US" sz="1100" dirty="0" err="1">
                          <a:solidFill>
                            <a:srgbClr val="000000"/>
                          </a:solidFill>
                          <a:latin typeface="Arial" pitchFamily="34" charset="0"/>
                          <a:ea typeface="Times New Roman"/>
                          <a:cs typeface="Arial" pitchFamily="34" charset="0"/>
                        </a:rPr>
                        <a:t>Rp</a:t>
                      </a:r>
                      <a:r>
                        <a:rPr lang="id-ID" sz="1100"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b="1"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Yayasan</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31417">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2</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Fasilitas Pendukung</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 </a:t>
                      </a:r>
                      <a:r>
                        <a:rPr lang="en-US" sz="1100" dirty="0" err="1">
                          <a:solidFill>
                            <a:srgbClr val="000000"/>
                          </a:solidFill>
                          <a:latin typeface="Arial" pitchFamily="34" charset="0"/>
                          <a:ea typeface="Times New Roman"/>
                          <a:cs typeface="Arial" pitchFamily="34" charset="0"/>
                        </a:rPr>
                        <a:t>Rp</a:t>
                      </a:r>
                      <a:r>
                        <a:rPr lang="id-ID" sz="1100"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b="1"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Yayasan</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11037">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3</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Perpustakaan</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 </a:t>
                      </a:r>
                      <a:r>
                        <a:rPr lang="en-US" sz="1100">
                          <a:solidFill>
                            <a:srgbClr val="000000"/>
                          </a:solidFill>
                          <a:latin typeface="Arial" pitchFamily="34" charset="0"/>
                          <a:ea typeface="Times New Roman"/>
                          <a:cs typeface="Arial" pitchFamily="34" charset="0"/>
                        </a:rPr>
                        <a:t>Rp</a:t>
                      </a:r>
                      <a:r>
                        <a:rPr lang="id-ID" sz="110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b="1"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id-ID" sz="1100" dirty="0">
                          <a:solidFill>
                            <a:srgbClr val="000000"/>
                          </a:solidFill>
                          <a:latin typeface="Arial" pitchFamily="34" charset="0"/>
                          <a:ea typeface="Times New Roman"/>
                          <a:cs typeface="Arial" pitchFamily="34" charset="0"/>
                        </a:rPr>
                        <a:t>Yayasan</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31417">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4</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Student Centre</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 </a:t>
                      </a:r>
                      <a:r>
                        <a:rPr lang="en-US" sz="1100">
                          <a:solidFill>
                            <a:srgbClr val="000000"/>
                          </a:solidFill>
                          <a:latin typeface="Arial" pitchFamily="34" charset="0"/>
                          <a:ea typeface="Times New Roman"/>
                          <a:cs typeface="Arial" pitchFamily="34" charset="0"/>
                        </a:rPr>
                        <a:t>Rp</a:t>
                      </a:r>
                      <a:r>
                        <a:rPr lang="id-ID" sz="110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b="1"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YBW</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31417">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5</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Pusat Studi</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 </a:t>
                      </a:r>
                      <a:r>
                        <a:rPr lang="en-US" sz="1100">
                          <a:solidFill>
                            <a:srgbClr val="000000"/>
                          </a:solidFill>
                          <a:latin typeface="Arial" pitchFamily="34" charset="0"/>
                          <a:ea typeface="Times New Roman"/>
                          <a:cs typeface="Arial" pitchFamily="34" charset="0"/>
                        </a:rPr>
                        <a:t>Rp</a:t>
                      </a:r>
                      <a:r>
                        <a:rPr lang="id-ID" sz="110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b="1"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YBW</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31417">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6</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Gedung Kuliah Umum</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 </a:t>
                      </a:r>
                      <a:r>
                        <a:rPr lang="en-US" sz="1100" dirty="0" err="1">
                          <a:solidFill>
                            <a:srgbClr val="000000"/>
                          </a:solidFill>
                          <a:latin typeface="Arial" pitchFamily="34" charset="0"/>
                          <a:ea typeface="Times New Roman"/>
                          <a:cs typeface="Arial" pitchFamily="34" charset="0"/>
                        </a:rPr>
                        <a:t>Rp</a:t>
                      </a:r>
                      <a:r>
                        <a:rPr lang="id-ID" sz="1100"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b="1"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YBW</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31417">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7</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Bulevard Kampus</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 </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 </a:t>
                      </a:r>
                      <a:r>
                        <a:rPr lang="en-US" sz="1100" dirty="0" err="1">
                          <a:solidFill>
                            <a:srgbClr val="000000"/>
                          </a:solidFill>
                          <a:latin typeface="Arial" pitchFamily="34" charset="0"/>
                          <a:ea typeface="Times New Roman"/>
                          <a:cs typeface="Arial" pitchFamily="34" charset="0"/>
                        </a:rPr>
                        <a:t>Rp</a:t>
                      </a:r>
                      <a:r>
                        <a:rPr lang="id-ID" sz="1100"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YBW</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11037">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8</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Masjid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 </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 </a:t>
                      </a:r>
                      <a:r>
                        <a:rPr lang="en-US" sz="1100" dirty="0" err="1">
                          <a:solidFill>
                            <a:srgbClr val="000000"/>
                          </a:solidFill>
                          <a:latin typeface="Arial" pitchFamily="34" charset="0"/>
                          <a:ea typeface="Times New Roman"/>
                          <a:cs typeface="Arial" pitchFamily="34" charset="0"/>
                        </a:rPr>
                        <a:t>Rp</a:t>
                      </a:r>
                      <a:r>
                        <a:rPr lang="id-ID" sz="1100"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YBW</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11037">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9</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Kemahasiswaan </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 </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 </a:t>
                      </a:r>
                      <a:r>
                        <a:rPr lang="en-US" sz="1100" dirty="0" err="1">
                          <a:solidFill>
                            <a:srgbClr val="000000"/>
                          </a:solidFill>
                          <a:latin typeface="Arial" pitchFamily="34" charset="0"/>
                          <a:ea typeface="Times New Roman"/>
                          <a:cs typeface="Arial" pitchFamily="34" charset="0"/>
                        </a:rPr>
                        <a:t>Rp</a:t>
                      </a:r>
                      <a:r>
                        <a:rPr lang="id-ID" sz="1100"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YBW</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11037">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10</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Klaster Akademik: Agama dan Kemanusiaan</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 </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 </a:t>
                      </a:r>
                      <a:r>
                        <a:rPr lang="en-US" sz="1100" dirty="0" err="1">
                          <a:solidFill>
                            <a:srgbClr val="000000"/>
                          </a:solidFill>
                          <a:latin typeface="Arial" pitchFamily="34" charset="0"/>
                          <a:ea typeface="Times New Roman"/>
                          <a:cs typeface="Arial" pitchFamily="34" charset="0"/>
                        </a:rPr>
                        <a:t>Rp</a:t>
                      </a:r>
                      <a:r>
                        <a:rPr lang="id-ID" sz="1100"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YBW</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11037">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11</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Klaster Akademik: Alam dan Ilmu Hayati</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 </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 </a:t>
                      </a:r>
                      <a:r>
                        <a:rPr lang="en-US" sz="1100" dirty="0" err="1">
                          <a:solidFill>
                            <a:srgbClr val="000000"/>
                          </a:solidFill>
                          <a:latin typeface="Arial" pitchFamily="34" charset="0"/>
                          <a:ea typeface="Times New Roman"/>
                          <a:cs typeface="Arial" pitchFamily="34" charset="0"/>
                        </a:rPr>
                        <a:t>Rp</a:t>
                      </a:r>
                      <a:r>
                        <a:rPr lang="id-ID" sz="1100"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YBW</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11037">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12</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Campus Life Facility / Fasilitas Kehidupan Kampus</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 </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 </a:t>
                      </a:r>
                      <a:r>
                        <a:rPr lang="en-US" sz="1100" dirty="0" err="1">
                          <a:solidFill>
                            <a:srgbClr val="000000"/>
                          </a:solidFill>
                          <a:latin typeface="Arial" pitchFamily="34" charset="0"/>
                          <a:ea typeface="Times New Roman"/>
                          <a:cs typeface="Arial" pitchFamily="34" charset="0"/>
                        </a:rPr>
                        <a:t>Rp</a:t>
                      </a:r>
                      <a:r>
                        <a:rPr lang="id-ID" sz="1100"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YBW</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11037">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13</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Manajemen Fasilitas  Kampus</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 </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 </a:t>
                      </a:r>
                      <a:r>
                        <a:rPr lang="en-US" sz="1100" dirty="0" err="1">
                          <a:solidFill>
                            <a:srgbClr val="000000"/>
                          </a:solidFill>
                          <a:latin typeface="Arial" pitchFamily="34" charset="0"/>
                          <a:ea typeface="Times New Roman"/>
                          <a:cs typeface="Arial" pitchFamily="34" charset="0"/>
                        </a:rPr>
                        <a:t>Rp</a:t>
                      </a:r>
                      <a:r>
                        <a:rPr lang="id-ID" sz="1100"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YBW</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11037">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14</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Ruang Terbuk Hijau (RTH) dan Ruang Publik</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 </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 </a:t>
                      </a:r>
                      <a:r>
                        <a:rPr lang="en-US" sz="1100" dirty="0" err="1">
                          <a:solidFill>
                            <a:srgbClr val="000000"/>
                          </a:solidFill>
                          <a:latin typeface="Arial" pitchFamily="34" charset="0"/>
                          <a:ea typeface="Times New Roman"/>
                          <a:cs typeface="Arial" pitchFamily="34" charset="0"/>
                        </a:rPr>
                        <a:t>Rp</a:t>
                      </a:r>
                      <a:r>
                        <a:rPr lang="id-ID" sz="1100"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YBW</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211037">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15</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Fasilitas Parkir dan Transportasi</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 </a:t>
                      </a:r>
                      <a:r>
                        <a:rPr lang="en-US" sz="1100" dirty="0" err="1">
                          <a:solidFill>
                            <a:srgbClr val="000000"/>
                          </a:solidFill>
                          <a:latin typeface="Arial" pitchFamily="34" charset="0"/>
                          <a:ea typeface="Times New Roman"/>
                          <a:cs typeface="Arial" pitchFamily="34" charset="0"/>
                        </a:rPr>
                        <a:t>Rp</a:t>
                      </a:r>
                      <a:r>
                        <a:rPr lang="id-ID" sz="1100"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YBW</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211037">
                <a:tc>
                  <a:txBody>
                    <a:bodyPr/>
                    <a:lstStyle/>
                    <a:p>
                      <a:pPr marL="0" marR="0" algn="ctr">
                        <a:lnSpc>
                          <a:spcPct val="115000"/>
                        </a:lnSpc>
                        <a:spcBef>
                          <a:spcPts val="0"/>
                        </a:spcBef>
                        <a:spcAft>
                          <a:spcPts val="0"/>
                        </a:spcAft>
                      </a:pPr>
                      <a:r>
                        <a:rPr lang="en-US" sz="1100">
                          <a:solidFill>
                            <a:srgbClr val="000000"/>
                          </a:solidFill>
                          <a:latin typeface="Arial" pitchFamily="34" charset="0"/>
                          <a:ea typeface="Times New Roman"/>
                          <a:cs typeface="Arial" pitchFamily="34" charset="0"/>
                        </a:rPr>
                        <a:t>16</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solidFill>
                            <a:srgbClr val="000000"/>
                          </a:solidFill>
                          <a:latin typeface="Arial" pitchFamily="34" charset="0"/>
                          <a:ea typeface="Times New Roman"/>
                          <a:cs typeface="Arial" pitchFamily="34" charset="0"/>
                        </a:rPr>
                        <a:t>Rumah Sakit Pendidikan</a:t>
                      </a: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 </a:t>
                      </a:r>
                      <a:r>
                        <a:rPr lang="en-US" sz="1100" dirty="0" err="1">
                          <a:solidFill>
                            <a:srgbClr val="000000"/>
                          </a:solidFill>
                          <a:latin typeface="Arial" pitchFamily="34" charset="0"/>
                          <a:ea typeface="Times New Roman"/>
                          <a:cs typeface="Arial" pitchFamily="34" charset="0"/>
                        </a:rPr>
                        <a:t>Rp</a:t>
                      </a:r>
                      <a:r>
                        <a:rPr lang="id-ID" sz="1100"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000000"/>
                          </a:solidFill>
                          <a:latin typeface="Arial" pitchFamily="34" charset="0"/>
                          <a:ea typeface="Times New Roman"/>
                          <a:cs typeface="Arial" pitchFamily="34" charset="0"/>
                        </a:rPr>
                        <a:t>YBW</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211037">
                <a:tc>
                  <a:txBody>
                    <a:bodyPr/>
                    <a:lstStyle/>
                    <a:p>
                      <a:endParaRPr lang="en-US" sz="110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b="1">
                          <a:solidFill>
                            <a:srgbClr val="000000"/>
                          </a:solidFill>
                          <a:latin typeface="Arial" pitchFamily="34" charset="0"/>
                          <a:ea typeface="Times New Roman"/>
                          <a:cs typeface="Arial" pitchFamily="34" charset="0"/>
                        </a:rPr>
                        <a:t>TOTAL </a:t>
                      </a:r>
                      <a:endParaRPr lang="en-US" sz="1100">
                        <a:latin typeface="Arial" pitchFamily="34" charset="0"/>
                        <a:ea typeface="Times New Roman"/>
                        <a:cs typeface="Arial" pitchFamily="34" charset="0"/>
                      </a:endParaRPr>
                    </a:p>
                  </a:txBody>
                  <a:tcPr marL="41987" marR="41987"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a:solidFill>
                            <a:srgbClr val="000000"/>
                          </a:solidFill>
                          <a:latin typeface="Arial" pitchFamily="34" charset="0"/>
                          <a:ea typeface="Times New Roman"/>
                          <a:cs typeface="Arial" pitchFamily="34" charset="0"/>
                        </a:rPr>
                        <a:t> </a:t>
                      </a:r>
                      <a:r>
                        <a:rPr lang="en-US" sz="1100">
                          <a:solidFill>
                            <a:srgbClr val="000000"/>
                          </a:solidFill>
                          <a:latin typeface="Arial" pitchFamily="34" charset="0"/>
                          <a:ea typeface="Times New Roman"/>
                          <a:cs typeface="Arial" pitchFamily="34" charset="0"/>
                        </a:rPr>
                        <a:t>Rp</a:t>
                      </a:r>
                      <a:r>
                        <a:rPr lang="id-ID" sz="110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100" dirty="0">
                          <a:solidFill>
                            <a:srgbClr val="000000"/>
                          </a:solidFill>
                          <a:latin typeface="Arial" pitchFamily="34" charset="0"/>
                          <a:ea typeface="Times New Roman"/>
                          <a:cs typeface="Arial" pitchFamily="34" charset="0"/>
                        </a:rPr>
                        <a:t> </a:t>
                      </a:r>
                      <a:r>
                        <a:rPr lang="en-US" sz="1100" dirty="0" err="1">
                          <a:solidFill>
                            <a:srgbClr val="000000"/>
                          </a:solidFill>
                          <a:latin typeface="Arial" pitchFamily="34" charset="0"/>
                          <a:ea typeface="Times New Roman"/>
                          <a:cs typeface="Arial" pitchFamily="34" charset="0"/>
                        </a:rPr>
                        <a:t>Rp</a:t>
                      </a:r>
                      <a:r>
                        <a:rPr lang="id-ID" sz="1100"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id-ID" sz="1100" b="1" dirty="0">
                          <a:solidFill>
                            <a:srgbClr val="000000"/>
                          </a:solidFill>
                          <a:latin typeface="Arial" pitchFamily="34" charset="0"/>
                          <a:ea typeface="Times New Roman"/>
                          <a:cs typeface="Arial" pitchFamily="34" charset="0"/>
                        </a:rPr>
                        <a:t> </a:t>
                      </a:r>
                      <a:endParaRPr lang="en-US" sz="1100" dirty="0">
                        <a:latin typeface="Arial" pitchFamily="34" charset="0"/>
                        <a:ea typeface="Times New Roman"/>
                        <a:cs typeface="Arial" pitchFamily="34" charset="0"/>
                      </a:endParaRPr>
                    </a:p>
                  </a:txBody>
                  <a:tcPr marL="41987" marR="419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bl>
          </a:graphicData>
        </a:graphic>
      </p:graphicFrame>
      <p:sp>
        <p:nvSpPr>
          <p:cNvPr id="5" name="Rectangle 4"/>
          <p:cNvSpPr/>
          <p:nvPr/>
        </p:nvSpPr>
        <p:spPr>
          <a:xfrm>
            <a:off x="6705600" y="0"/>
            <a:ext cx="24384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629400" cy="5334000"/>
          </a:xfrm>
        </p:spPr>
        <p:txBody>
          <a:bodyPr>
            <a:normAutofit/>
          </a:bodyPr>
          <a:lstStyle/>
          <a:p>
            <a:pPr lvl="0">
              <a:spcBef>
                <a:spcPts val="0"/>
              </a:spcBef>
              <a:buClrTx/>
              <a:buSzTx/>
              <a:buFont typeface="Wingdings"/>
              <a:buChar char="à"/>
              <a:defRPr/>
            </a:pPr>
            <a:r>
              <a:rPr lang="id-ID" sz="1800" dirty="0">
                <a:solidFill>
                  <a:srgbClr val="000000"/>
                </a:solidFill>
                <a:latin typeface="Arial" pitchFamily="34" charset="0"/>
                <a:ea typeface="Times New Roman"/>
                <a:cs typeface="Arial" pitchFamily="34" charset="0"/>
              </a:rPr>
              <a:t>Untuk setiap bahan pustaka berikut</a:t>
            </a:r>
            <a:r>
              <a:rPr lang="en-US" sz="1800" dirty="0">
                <a:solidFill>
                  <a:srgbClr val="000000"/>
                </a:solidFill>
                <a:latin typeface="Arial" pitchFamily="34" charset="0"/>
                <a:ea typeface="Times New Roman"/>
                <a:cs typeface="Arial" pitchFamily="34" charset="0"/>
              </a:rPr>
              <a:t>.</a:t>
            </a:r>
            <a:endParaRPr lang="id-ID" sz="1800" dirty="0">
              <a:latin typeface="Arial" pitchFamily="34" charset="0"/>
              <a:ea typeface="Times New Roman"/>
              <a:cs typeface="Arial" pitchFamily="34" charset="0"/>
            </a:endParaRPr>
          </a:p>
          <a:p>
            <a:pPr lvl="0" algn="just">
              <a:spcBef>
                <a:spcPts val="600"/>
              </a:spcBef>
              <a:buFont typeface="+mj-lt"/>
              <a:buAutoNum type="alphaUcPeriod"/>
            </a:pPr>
            <a:r>
              <a:rPr lang="id-ID" sz="1800" dirty="0">
                <a:solidFill>
                  <a:srgbClr val="000000"/>
                </a:solidFill>
                <a:latin typeface="Arial" pitchFamily="34" charset="0"/>
                <a:ea typeface="Times New Roman"/>
                <a:cs typeface="Arial" pitchFamily="34" charset="0"/>
              </a:rPr>
              <a:t>Buku teks</a:t>
            </a:r>
            <a:endParaRPr lang="id-ID" sz="1800" dirty="0">
              <a:latin typeface="Arial" pitchFamily="34" charset="0"/>
              <a:ea typeface="Times New Roman"/>
              <a:cs typeface="Arial" pitchFamily="34" charset="0"/>
            </a:endParaRPr>
          </a:p>
          <a:p>
            <a:pPr lvl="0" algn="just">
              <a:buFont typeface="+mj-lt"/>
              <a:buAutoNum type="alphaUcPeriod"/>
            </a:pPr>
            <a:r>
              <a:rPr lang="id-ID" sz="1800" dirty="0">
                <a:solidFill>
                  <a:srgbClr val="000000"/>
                </a:solidFill>
                <a:latin typeface="Arial" pitchFamily="34" charset="0"/>
                <a:ea typeface="Times New Roman"/>
                <a:cs typeface="Arial" pitchFamily="34" charset="0"/>
              </a:rPr>
              <a:t>Jurnal internasional</a:t>
            </a:r>
            <a:endParaRPr lang="id-ID" sz="1800" dirty="0">
              <a:latin typeface="Arial" pitchFamily="34" charset="0"/>
              <a:ea typeface="Times New Roman"/>
              <a:cs typeface="Arial" pitchFamily="34" charset="0"/>
            </a:endParaRPr>
          </a:p>
          <a:p>
            <a:pPr lvl="0">
              <a:buFont typeface="+mj-lt"/>
              <a:buAutoNum type="alphaUcPeriod"/>
            </a:pPr>
            <a:r>
              <a:rPr lang="id-ID" sz="1800" dirty="0">
                <a:solidFill>
                  <a:srgbClr val="000000"/>
                </a:solidFill>
                <a:latin typeface="Arial" pitchFamily="34" charset="0"/>
                <a:ea typeface="Times New Roman"/>
                <a:cs typeface="Arial" pitchFamily="34" charset="0"/>
              </a:rPr>
              <a:t>Jurnal nasional terakreditasi</a:t>
            </a:r>
            <a:endParaRPr lang="id-ID" sz="1800" dirty="0">
              <a:latin typeface="Arial" pitchFamily="34" charset="0"/>
              <a:ea typeface="Times New Roman"/>
              <a:cs typeface="Arial" pitchFamily="34" charset="0"/>
            </a:endParaRPr>
          </a:p>
          <a:p>
            <a:pPr lvl="0" algn="just">
              <a:buFont typeface="+mj-lt"/>
              <a:buAutoNum type="alphaUcPeriod"/>
            </a:pPr>
            <a:r>
              <a:rPr lang="id-ID" sz="1800" dirty="0">
                <a:solidFill>
                  <a:srgbClr val="000000"/>
                </a:solidFill>
                <a:latin typeface="Arial" pitchFamily="34" charset="0"/>
                <a:ea typeface="Times New Roman"/>
                <a:cs typeface="Arial" pitchFamily="34" charset="0"/>
              </a:rPr>
              <a:t>Prosiding</a:t>
            </a:r>
            <a:endParaRPr lang="id-ID" sz="1800" dirty="0">
              <a:latin typeface="Arial" pitchFamily="34" charset="0"/>
              <a:ea typeface="Times New Roman"/>
              <a:cs typeface="Arial" pitchFamily="34" charset="0"/>
            </a:endParaRPr>
          </a:p>
          <a:p>
            <a:pPr>
              <a:spcAft>
                <a:spcPts val="0"/>
              </a:spcAft>
              <a:buNone/>
            </a:pPr>
            <a:endParaRPr lang="id-ID" sz="1800" dirty="0">
              <a:latin typeface="Arial" pitchFamily="34" charset="0"/>
              <a:ea typeface="Times New Roman"/>
              <a:cs typeface="Arial" pitchFamily="34" charset="0"/>
            </a:endParaRPr>
          </a:p>
          <a:p>
            <a:pPr>
              <a:spcAft>
                <a:spcPts val="0"/>
              </a:spcAft>
              <a:buNone/>
            </a:pPr>
            <a:r>
              <a:rPr lang="id-ID" sz="1800" dirty="0">
                <a:solidFill>
                  <a:srgbClr val="000000"/>
                </a:solidFill>
                <a:latin typeface="Arial" pitchFamily="34" charset="0"/>
                <a:ea typeface="Times New Roman"/>
                <a:cs typeface="Arial" pitchFamily="34" charset="0"/>
              </a:rPr>
              <a:t>Diberi skor dengan aturan:</a:t>
            </a:r>
            <a:endParaRPr lang="id-ID" sz="1800" dirty="0">
              <a:latin typeface="Arial" pitchFamily="34" charset="0"/>
              <a:ea typeface="Times New Roman"/>
              <a:cs typeface="Arial" pitchFamily="34" charset="0"/>
            </a:endParaRPr>
          </a:p>
          <a:p>
            <a:pPr marL="509588" lvl="0" indent="-509588" algn="just">
              <a:spcBef>
                <a:spcPts val="600"/>
              </a:spcBef>
              <a:buNone/>
            </a:pPr>
            <a:r>
              <a:rPr lang="id-ID" sz="1800" dirty="0">
                <a:solidFill>
                  <a:srgbClr val="000000"/>
                </a:solidFill>
                <a:latin typeface="Arial" pitchFamily="34" charset="0"/>
                <a:ea typeface="Calibri"/>
                <a:cs typeface="Arial" pitchFamily="34" charset="0"/>
              </a:rPr>
              <a:t>4 </a:t>
            </a:r>
            <a:r>
              <a:rPr lang="en-US" sz="1800" dirty="0">
                <a:solidFill>
                  <a:srgbClr val="000000"/>
                </a:solidFill>
                <a:latin typeface="Arial" pitchFamily="34" charset="0"/>
                <a:ea typeface="Calibri"/>
                <a:cs typeface="Arial" pitchFamily="34" charset="0"/>
              </a:rPr>
              <a:t> </a:t>
            </a:r>
            <a:r>
              <a:rPr lang="id-ID" sz="1800" dirty="0">
                <a:solidFill>
                  <a:srgbClr val="000000"/>
                </a:solidFill>
                <a:latin typeface="Arial" pitchFamily="34" charset="0"/>
                <a:ea typeface="Calibri"/>
                <a:cs typeface="Arial" pitchFamily="34" charset="0"/>
              </a:rPr>
              <a:t>jika sangat memadai</a:t>
            </a:r>
            <a:endParaRPr lang="id-ID" sz="1800" dirty="0">
              <a:latin typeface="Arial" pitchFamily="34" charset="0"/>
              <a:ea typeface="Calibri"/>
              <a:cs typeface="Arial" pitchFamily="34" charset="0"/>
            </a:endParaRPr>
          </a:p>
          <a:p>
            <a:pPr marL="509588" indent="-509588">
              <a:spcAft>
                <a:spcPts val="0"/>
              </a:spcAft>
              <a:buNone/>
            </a:pPr>
            <a:r>
              <a:rPr lang="en-US" sz="1800" dirty="0">
                <a:solidFill>
                  <a:srgbClr val="000000"/>
                </a:solidFill>
                <a:latin typeface="Arial" pitchFamily="34" charset="0"/>
                <a:ea typeface="Times New Roman"/>
                <a:cs typeface="Arial" pitchFamily="34" charset="0"/>
              </a:rPr>
              <a:t>3  </a:t>
            </a:r>
            <a:r>
              <a:rPr lang="id-ID" sz="1800" dirty="0">
                <a:solidFill>
                  <a:srgbClr val="000000"/>
                </a:solidFill>
                <a:latin typeface="Arial" pitchFamily="34" charset="0"/>
                <a:ea typeface="Times New Roman"/>
                <a:cs typeface="Arial" pitchFamily="34" charset="0"/>
              </a:rPr>
              <a:t>jika memadai</a:t>
            </a:r>
            <a:endParaRPr lang="id-ID" sz="1800" dirty="0">
              <a:latin typeface="Arial" pitchFamily="34" charset="0"/>
              <a:ea typeface="Times New Roman"/>
              <a:cs typeface="Arial" pitchFamily="34" charset="0"/>
            </a:endParaRPr>
          </a:p>
          <a:p>
            <a:pPr marL="509588" indent="-509588">
              <a:spcAft>
                <a:spcPts val="0"/>
              </a:spcAft>
              <a:buNone/>
            </a:pPr>
            <a:r>
              <a:rPr lang="id-ID" sz="1800" dirty="0">
                <a:solidFill>
                  <a:srgbClr val="000000"/>
                </a:solidFill>
                <a:latin typeface="Arial" pitchFamily="34" charset="0"/>
                <a:ea typeface="Times New Roman"/>
                <a:cs typeface="Arial" pitchFamily="34" charset="0"/>
              </a:rPr>
              <a:t>2 </a:t>
            </a: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cukup</a:t>
            </a:r>
            <a:endParaRPr lang="id-ID" sz="1800" dirty="0">
              <a:latin typeface="Arial" pitchFamily="34" charset="0"/>
              <a:ea typeface="Times New Roman"/>
              <a:cs typeface="Arial" pitchFamily="34" charset="0"/>
            </a:endParaRPr>
          </a:p>
          <a:p>
            <a:pPr marL="509588" indent="-509588">
              <a:spcAft>
                <a:spcPts val="0"/>
              </a:spcAft>
              <a:buNone/>
            </a:pPr>
            <a:r>
              <a:rPr lang="id-ID" sz="1800" dirty="0">
                <a:solidFill>
                  <a:srgbClr val="000000"/>
                </a:solidFill>
                <a:latin typeface="Arial" pitchFamily="34" charset="0"/>
                <a:ea typeface="Times New Roman"/>
                <a:cs typeface="Arial" pitchFamily="34" charset="0"/>
              </a:rPr>
              <a:t>1 </a:t>
            </a: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kurang</a:t>
            </a:r>
            <a:endParaRPr lang="id-ID" sz="1800" dirty="0">
              <a:latin typeface="Arial" pitchFamily="34" charset="0"/>
              <a:ea typeface="Times New Roman"/>
              <a:cs typeface="Arial" pitchFamily="34" charset="0"/>
            </a:endParaRPr>
          </a:p>
          <a:p>
            <a:pPr marL="509588" indent="-509588">
              <a:spcAft>
                <a:spcPts val="0"/>
              </a:spcAft>
              <a:buNone/>
            </a:pPr>
            <a:r>
              <a:rPr lang="id-ID" sz="1800" dirty="0">
                <a:solidFill>
                  <a:srgbClr val="000000"/>
                </a:solidFill>
                <a:latin typeface="Arial" pitchFamily="34" charset="0"/>
                <a:ea typeface="Times New Roman"/>
                <a:cs typeface="Arial" pitchFamily="34" charset="0"/>
              </a:rPr>
              <a:t>0 </a:t>
            </a: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sangat kurang</a:t>
            </a:r>
          </a:p>
          <a:p>
            <a:pPr>
              <a:spcAft>
                <a:spcPts val="0"/>
              </a:spcAft>
              <a:buNone/>
            </a:pPr>
            <a:r>
              <a:rPr lang="id-ID" sz="1800" i="1" dirty="0">
                <a:solidFill>
                  <a:srgbClr val="000000"/>
                </a:solidFill>
                <a:latin typeface="Arial" pitchFamily="34" charset="0"/>
                <a:ea typeface="Times New Roman"/>
                <a:cs typeface="Arial" pitchFamily="34" charset="0"/>
              </a:rPr>
              <a:t> </a:t>
            </a:r>
          </a:p>
          <a:p>
            <a:pPr>
              <a:spcAft>
                <a:spcPts val="0"/>
              </a:spcAft>
              <a:buNone/>
            </a:pPr>
            <a:r>
              <a:rPr lang="id-ID" sz="1800" dirty="0">
                <a:solidFill>
                  <a:srgbClr val="000000"/>
                </a:solidFill>
                <a:latin typeface="Arial" pitchFamily="34" charset="0"/>
                <a:ea typeface="Times New Roman"/>
                <a:cs typeface="Arial" pitchFamily="34" charset="0"/>
              </a:rPr>
              <a:t>Skor akhir = (</a:t>
            </a:r>
            <a:r>
              <a:rPr lang="en-US" sz="1800" dirty="0">
                <a:solidFill>
                  <a:srgbClr val="000000"/>
                </a:solidFill>
                <a:latin typeface="Arial" pitchFamily="34" charset="0"/>
                <a:ea typeface="Times New Roman"/>
                <a:cs typeface="Arial" pitchFamily="34" charset="0"/>
              </a:rPr>
              <a:t>4</a:t>
            </a:r>
            <a:r>
              <a:rPr lang="id-ID" sz="1800" dirty="0">
                <a:solidFill>
                  <a:srgbClr val="000000"/>
                </a:solidFill>
                <a:latin typeface="Arial" pitchFamily="34" charset="0"/>
                <a:ea typeface="Times New Roman"/>
                <a:cs typeface="Arial" pitchFamily="34" charset="0"/>
              </a:rPr>
              <a:t> Skor A + </a:t>
            </a:r>
            <a:r>
              <a:rPr lang="en-US" sz="1800" dirty="0">
                <a:solidFill>
                  <a:srgbClr val="000000"/>
                </a:solidFill>
                <a:latin typeface="Arial" pitchFamily="34" charset="0"/>
                <a:ea typeface="Times New Roman"/>
                <a:cs typeface="Arial" pitchFamily="34" charset="0"/>
              </a:rPr>
              <a:t>3 </a:t>
            </a:r>
            <a:r>
              <a:rPr lang="id-ID" sz="1800" dirty="0">
                <a:solidFill>
                  <a:srgbClr val="000000"/>
                </a:solidFill>
                <a:latin typeface="Arial" pitchFamily="34" charset="0"/>
                <a:ea typeface="Times New Roman"/>
                <a:cs typeface="Arial" pitchFamily="34" charset="0"/>
              </a:rPr>
              <a:t>Skor B + </a:t>
            </a:r>
            <a:r>
              <a:rPr lang="en-US" sz="1800" dirty="0">
                <a:solidFill>
                  <a:srgbClr val="000000"/>
                </a:solidFill>
                <a:latin typeface="Arial" pitchFamily="34" charset="0"/>
                <a:ea typeface="Times New Roman"/>
                <a:cs typeface="Arial" pitchFamily="34" charset="0"/>
              </a:rPr>
              <a:t>2</a:t>
            </a:r>
            <a:r>
              <a:rPr lang="id-ID" sz="1800" dirty="0">
                <a:solidFill>
                  <a:srgbClr val="000000"/>
                </a:solidFill>
                <a:latin typeface="Arial" pitchFamily="34" charset="0"/>
                <a:ea typeface="Times New Roman"/>
                <a:cs typeface="Arial" pitchFamily="34" charset="0"/>
              </a:rPr>
              <a:t> Skor C + </a:t>
            </a:r>
            <a:r>
              <a:rPr lang="en-US" sz="1800" dirty="0">
                <a:solidFill>
                  <a:srgbClr val="000000"/>
                </a:solidFill>
                <a:latin typeface="Arial" pitchFamily="34" charset="0"/>
                <a:ea typeface="Times New Roman"/>
                <a:cs typeface="Arial" pitchFamily="34" charset="0"/>
              </a:rPr>
              <a:t>1 </a:t>
            </a:r>
            <a:r>
              <a:rPr lang="id-ID" sz="1800" dirty="0">
                <a:solidFill>
                  <a:srgbClr val="000000"/>
                </a:solidFill>
                <a:latin typeface="Arial" pitchFamily="34" charset="0"/>
                <a:ea typeface="Times New Roman"/>
                <a:cs typeface="Arial" pitchFamily="34" charset="0"/>
              </a:rPr>
              <a:t>Skor D) / 10.</a:t>
            </a:r>
            <a:endParaRPr lang="id-ID" sz="1800" dirty="0">
              <a:latin typeface="Arial" pitchFamily="34" charset="0"/>
              <a:ea typeface="Times New Roman"/>
              <a:cs typeface="Arial" pitchFamily="34" charset="0"/>
            </a:endParaRPr>
          </a:p>
        </p:txBody>
      </p:sp>
      <p:sp>
        <p:nvSpPr>
          <p:cNvPr id="14" name="Rectangle 13"/>
          <p:cNvSpPr/>
          <p:nvPr/>
        </p:nvSpPr>
        <p:spPr>
          <a:xfrm>
            <a:off x="0" y="0"/>
            <a:ext cx="64770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6.2.5 KECUKUPAN KOLEKSI PERPUSTAKAAN, AKSESIBILITAS TERMASUK KETERSEDIAAN DAN KEMUDAHAN AKSES E-LIBRARY</a:t>
            </a:r>
          </a:p>
        </p:txBody>
      </p:sp>
      <p:sp>
        <p:nvSpPr>
          <p:cNvPr id="16" name="Rectangle 15"/>
          <p:cNvSpPr/>
          <p:nvPr/>
        </p:nvSpPr>
        <p:spPr>
          <a:xfrm>
            <a:off x="6477000" y="1524000"/>
            <a:ext cx="26670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65100" lvl="0" indent="-165100">
              <a:spcBef>
                <a:spcPct val="20000"/>
              </a:spcBef>
              <a:buFont typeface="Arial" pitchFamily="34" charset="0"/>
              <a:buChar char="•"/>
              <a:defRPr/>
            </a:pPr>
            <a:r>
              <a:rPr lang="en-US" sz="1600" dirty="0" err="1">
                <a:solidFill>
                  <a:schemeClr val="tx1"/>
                </a:solidFill>
              </a:rPr>
              <a:t>Jumlah</a:t>
            </a:r>
            <a:r>
              <a:rPr lang="en-US" sz="1600" dirty="0">
                <a:solidFill>
                  <a:schemeClr val="tx1"/>
                </a:solidFill>
              </a:rPr>
              <a:t> </a:t>
            </a:r>
            <a:r>
              <a:rPr lang="en-US" sz="1600" dirty="0" err="1">
                <a:solidFill>
                  <a:schemeClr val="tx1"/>
                </a:solidFill>
              </a:rPr>
              <a:t>judul</a:t>
            </a:r>
            <a:r>
              <a:rPr lang="en-US" sz="1600" dirty="0">
                <a:solidFill>
                  <a:schemeClr val="tx1"/>
                </a:solidFill>
              </a:rPr>
              <a:t> </a:t>
            </a:r>
            <a:r>
              <a:rPr lang="en-US" sz="1600" dirty="0" err="1">
                <a:solidFill>
                  <a:schemeClr val="tx1"/>
                </a:solidFill>
              </a:rPr>
              <a:t>dan</a:t>
            </a:r>
            <a:r>
              <a:rPr lang="en-US" sz="1600" dirty="0">
                <a:solidFill>
                  <a:schemeClr val="tx1"/>
                </a:solidFill>
              </a:rPr>
              <a:t> </a:t>
            </a:r>
            <a:r>
              <a:rPr lang="en-US" sz="1600" dirty="0" err="1">
                <a:solidFill>
                  <a:schemeClr val="tx1"/>
                </a:solidFill>
              </a:rPr>
              <a:t>rencana</a:t>
            </a:r>
            <a:r>
              <a:rPr lang="en-US" sz="1600" dirty="0">
                <a:solidFill>
                  <a:schemeClr val="tx1"/>
                </a:solidFill>
              </a:rPr>
              <a:t> </a:t>
            </a:r>
            <a:r>
              <a:rPr lang="en-US" sz="1600" dirty="0" err="1">
                <a:solidFill>
                  <a:schemeClr val="tx1"/>
                </a:solidFill>
              </a:rPr>
              <a:t>penambahan</a:t>
            </a:r>
            <a:r>
              <a:rPr lang="en-US" sz="1600" dirty="0">
                <a:solidFill>
                  <a:schemeClr val="tx1"/>
                </a:solidFill>
              </a:rPr>
              <a:t> </a:t>
            </a:r>
          </a:p>
          <a:p>
            <a:pPr marL="165100" lvl="0" indent="-165100">
              <a:spcBef>
                <a:spcPct val="20000"/>
              </a:spcBef>
              <a:buFont typeface="Arial" pitchFamily="34" charset="0"/>
              <a:buChar char="•"/>
              <a:defRPr/>
            </a:pPr>
            <a:r>
              <a:rPr lang="en-US" sz="1600" dirty="0" err="1">
                <a:solidFill>
                  <a:schemeClr val="tx1"/>
                </a:solidFill>
              </a:rPr>
              <a:t>Jurnal</a:t>
            </a:r>
            <a:r>
              <a:rPr lang="en-US" sz="1600" dirty="0">
                <a:solidFill>
                  <a:schemeClr val="tx1"/>
                </a:solidFill>
              </a:rPr>
              <a:t> </a:t>
            </a:r>
            <a:r>
              <a:rPr lang="en-US" sz="1600" dirty="0" err="1">
                <a:solidFill>
                  <a:schemeClr val="tx1"/>
                </a:solidFill>
              </a:rPr>
              <a:t>internasional</a:t>
            </a:r>
            <a:r>
              <a:rPr lang="en-US" sz="1600">
                <a:solidFill>
                  <a:schemeClr val="tx1"/>
                </a:solidFill>
              </a:rPr>
              <a:t> yang </a:t>
            </a:r>
            <a:r>
              <a:rPr lang="en-US" sz="1600" dirty="0" err="1">
                <a:solidFill>
                  <a:schemeClr val="tx1"/>
                </a:solidFill>
              </a:rPr>
              <a:t>dilanggan</a:t>
            </a:r>
            <a:r>
              <a:rPr lang="en-US" sz="1600" dirty="0">
                <a:solidFill>
                  <a:schemeClr val="tx1"/>
                </a:solidFill>
              </a:rPr>
              <a:t> DIKTI. </a:t>
            </a:r>
          </a:p>
          <a:p>
            <a:pPr marL="165100" lvl="0" indent="-165100">
              <a:spcBef>
                <a:spcPct val="20000"/>
              </a:spcBef>
              <a:buFont typeface="Arial" pitchFamily="34" charset="0"/>
              <a:buChar char="•"/>
              <a:defRPr/>
            </a:pPr>
            <a:r>
              <a:rPr lang="en-US" sz="1600" dirty="0">
                <a:solidFill>
                  <a:schemeClr val="tx1"/>
                </a:solidFill>
              </a:rPr>
              <a:t>DOAJ, </a:t>
            </a:r>
            <a:r>
              <a:rPr lang="en-US" sz="1600" i="1" dirty="0">
                <a:solidFill>
                  <a:schemeClr val="tx1"/>
                </a:solidFill>
              </a:rPr>
              <a:t>Global Ethics, </a:t>
            </a:r>
            <a:r>
              <a:rPr lang="en-US" sz="1600" i="1" dirty="0" err="1">
                <a:solidFill>
                  <a:schemeClr val="tx1"/>
                </a:solidFill>
              </a:rPr>
              <a:t>PubMed</a:t>
            </a:r>
            <a:r>
              <a:rPr lang="en-US" sz="1600" i="1" dirty="0">
                <a:solidFill>
                  <a:schemeClr val="tx1"/>
                </a:solidFill>
              </a:rPr>
              <a:t>, </a:t>
            </a:r>
            <a:r>
              <a:rPr lang="en-US" sz="1600" i="1" dirty="0" err="1">
                <a:solidFill>
                  <a:schemeClr val="tx1"/>
                </a:solidFill>
              </a:rPr>
              <a:t>Highwire</a:t>
            </a:r>
            <a:r>
              <a:rPr lang="en-US" sz="1600" i="1" dirty="0">
                <a:solidFill>
                  <a:schemeClr val="tx1"/>
                </a:solidFill>
              </a:rPr>
              <a:t>, e-Resources, Copernicus Office (Gratis).</a:t>
            </a:r>
            <a:r>
              <a:rPr lang="en-US" sz="1600" dirty="0">
                <a:solidFill>
                  <a:schemeClr val="tx1"/>
                </a:solidFill>
              </a:rPr>
              <a:t> </a:t>
            </a:r>
            <a:endParaRPr lang="id-ID" sz="1600" dirty="0">
              <a:solidFill>
                <a:schemeClr val="tx1"/>
              </a:solidFill>
            </a:endParaRPr>
          </a:p>
        </p:txBody>
      </p:sp>
      <p:sp>
        <p:nvSpPr>
          <p:cNvPr id="6" name="Rectangle 5"/>
          <p:cNvSpPr/>
          <p:nvPr/>
        </p:nvSpPr>
        <p:spPr>
          <a:xfrm>
            <a:off x="6477000" y="0"/>
            <a:ext cx="26670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1.23</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(4)</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Perpustakaan dikelola dengan </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waktu layanan</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mutu layanan</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(3)   ketersediaan layanan </a:t>
            </a:r>
            <a:r>
              <a:rPr lang="id-ID" sz="1800" i="1" dirty="0">
                <a:solidFill>
                  <a:srgbClr val="000000"/>
                </a:solidFill>
                <a:latin typeface="Arial" pitchFamily="34" charset="0"/>
                <a:ea typeface="Times New Roman"/>
                <a:cs typeface="Arial" pitchFamily="34" charset="0"/>
              </a:rPr>
              <a:t>e-library</a:t>
            </a:r>
          </a:p>
          <a:p>
            <a:pPr lvl="0">
              <a:spcBef>
                <a:spcPts val="0"/>
              </a:spcBef>
              <a:buClrTx/>
              <a:buSzTx/>
              <a:buNone/>
              <a:defRPr/>
            </a:pPr>
            <a:r>
              <a:rPr lang="id-ID" sz="1800" i="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yang memenuhi kebutuhan pengguna dengan baik dan dikunjungi oleh &gt; 30% mahasiswa dan dosen</a:t>
            </a:r>
            <a:endParaRPr lang="id-ID" sz="1800" dirty="0">
              <a:latin typeface="Arial" pitchFamily="34" charset="0"/>
              <a:cs typeface="Arial" pitchFamily="34" charset="0"/>
            </a:endParaRPr>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(3)</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Perpustakaan dikelola dengan dua dari tiga aspek:</a:t>
            </a:r>
            <a:endParaRPr lang="id-ID" sz="1800" dirty="0">
              <a:latin typeface="Arial" pitchFamily="34" charset="0"/>
              <a:ea typeface="Times New Roman"/>
              <a:cs typeface="Arial" pitchFamily="34" charset="0"/>
            </a:endParaRP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waktu layanan</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mutu layanan</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(3)   ketersediaan layanan </a:t>
            </a:r>
            <a:r>
              <a:rPr lang="id-ID" sz="1800" i="1" dirty="0">
                <a:solidFill>
                  <a:srgbClr val="000000"/>
                </a:solidFill>
                <a:latin typeface="Arial" pitchFamily="34" charset="0"/>
                <a:ea typeface="Times New Roman"/>
                <a:cs typeface="Arial" pitchFamily="34" charset="0"/>
              </a:rPr>
              <a:t>e-library</a:t>
            </a:r>
          </a:p>
          <a:p>
            <a:pPr lvl="0">
              <a:spcBef>
                <a:spcPts val="0"/>
              </a:spcBef>
              <a:buClrTx/>
              <a:buSzTx/>
              <a:buNone/>
              <a:defRPr/>
            </a:pPr>
            <a:r>
              <a:rPr lang="id-ID" sz="1800" i="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yang memenuhi kebutuhan pengguna dengan baik dan dikunjungi oleh 20%-30% mahasiswa dan dosen</a:t>
            </a:r>
            <a:endParaRPr lang="id-ID" sz="1800" dirty="0">
              <a:latin typeface="Arial" pitchFamily="34" charset="0"/>
              <a:cs typeface="Arial" pitchFamily="34" charset="0"/>
            </a:endParaRPr>
          </a:p>
          <a:p>
            <a:pPr>
              <a:spcBef>
                <a:spcPts val="0"/>
              </a:spcBef>
              <a:buNone/>
              <a:defRPr/>
            </a:pPr>
            <a:endParaRPr lang="id-ID" sz="1800" b="1" dirty="0">
              <a:latin typeface="Arial" pitchFamily="34" charset="0"/>
              <a:ea typeface="Times New Roman"/>
              <a:cs typeface="Arial" pitchFamily="34" charset="0"/>
            </a:endParaRPr>
          </a:p>
        </p:txBody>
      </p:sp>
      <p:sp>
        <p:nvSpPr>
          <p:cNvPr id="14" name="Rectangle 13"/>
          <p:cNvSpPr/>
          <p:nvPr/>
        </p:nvSpPr>
        <p:spPr>
          <a:xfrm>
            <a:off x="0" y="0"/>
            <a:ext cx="6781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09588" indent="-509588"/>
            <a:r>
              <a:rPr lang="en-US" sz="1600" b="1" dirty="0">
                <a:solidFill>
                  <a:schemeClr val="tx1"/>
                </a:solidFill>
                <a:latin typeface="Cambria" pitchFamily="18" charset="0"/>
              </a:rPr>
              <a:t>6.2.6 AKSESIBILITAS DAN PEMANFAATAN BAHAN PUSTAKA, MENCAKUP WAKTU LAYANAN, MUTU LAYANAN (KEMUDAHAN MENCARI BAHAN PUSTAKA, KELELUASAAN MEMINJAM, BANTUAN MENCARIKAN BAHAN PUSTAKA DARI PERPUSTAKAAN LAIN), DAN KETERSEDIAAN LAYANAN E-LIBRARY</a:t>
            </a:r>
          </a:p>
        </p:txBody>
      </p:sp>
      <p:sp>
        <p:nvSpPr>
          <p:cNvPr id="16" name="Rectangle 15"/>
          <p:cNvSpPr/>
          <p:nvPr/>
        </p:nvSpPr>
        <p:spPr>
          <a:xfrm>
            <a:off x="6781800" y="1524000"/>
            <a:ext cx="2362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0650" lvl="0" indent="-120650">
              <a:spcBef>
                <a:spcPct val="20000"/>
              </a:spcBef>
              <a:buFont typeface="Arial" pitchFamily="34" charset="0"/>
              <a:buChar char="•"/>
              <a:defRPr/>
            </a:pPr>
            <a:r>
              <a:rPr lang="en-US" sz="1600" dirty="0" err="1">
                <a:solidFill>
                  <a:schemeClr val="tx1"/>
                </a:solidFill>
              </a:rPr>
              <a:t>Melayani</a:t>
            </a:r>
            <a:r>
              <a:rPr lang="en-US" sz="1600" dirty="0">
                <a:solidFill>
                  <a:schemeClr val="tx1"/>
                </a:solidFill>
              </a:rPr>
              <a:t> </a:t>
            </a:r>
            <a:r>
              <a:rPr lang="en-US" sz="1600" dirty="0" err="1">
                <a:solidFill>
                  <a:schemeClr val="tx1"/>
                </a:solidFill>
              </a:rPr>
              <a:t>pemustaka</a:t>
            </a:r>
            <a:r>
              <a:rPr lang="en-US" sz="1600" dirty="0">
                <a:solidFill>
                  <a:schemeClr val="tx1"/>
                </a:solidFill>
              </a:rPr>
              <a:t> </a:t>
            </a:r>
            <a:r>
              <a:rPr lang="en-US" sz="1600" dirty="0" err="1">
                <a:solidFill>
                  <a:schemeClr val="tx1"/>
                </a:solidFill>
              </a:rPr>
              <a:t>dengan</a:t>
            </a:r>
            <a:r>
              <a:rPr lang="en-US" sz="1600" dirty="0">
                <a:solidFill>
                  <a:schemeClr val="tx1"/>
                </a:solidFill>
              </a:rPr>
              <a:t> </a:t>
            </a:r>
            <a:r>
              <a:rPr lang="en-US" sz="1600" dirty="0" err="1">
                <a:solidFill>
                  <a:schemeClr val="tx1"/>
                </a:solidFill>
              </a:rPr>
              <a:t>waktu</a:t>
            </a:r>
            <a:r>
              <a:rPr lang="en-US" sz="1600" dirty="0">
                <a:solidFill>
                  <a:schemeClr val="tx1"/>
                </a:solidFill>
              </a:rPr>
              <a:t> yang </a:t>
            </a:r>
            <a:r>
              <a:rPr lang="en-US" sz="1600" dirty="0" err="1">
                <a:solidFill>
                  <a:schemeClr val="tx1"/>
                </a:solidFill>
              </a:rPr>
              <a:t>memadai</a:t>
            </a:r>
            <a:r>
              <a:rPr lang="en-US" sz="1600" dirty="0">
                <a:solidFill>
                  <a:schemeClr val="tx1"/>
                </a:solidFill>
              </a:rPr>
              <a:t>. </a:t>
            </a:r>
          </a:p>
          <a:p>
            <a:pPr marL="120650" lvl="0" indent="-120650">
              <a:spcBef>
                <a:spcPct val="20000"/>
              </a:spcBef>
              <a:buFont typeface="Arial" pitchFamily="34" charset="0"/>
              <a:buChar char="•"/>
              <a:defRPr/>
            </a:pPr>
            <a:r>
              <a:rPr lang="en-US" sz="1600" dirty="0" err="1">
                <a:solidFill>
                  <a:schemeClr val="tx1"/>
                </a:solidFill>
              </a:rPr>
              <a:t>Mutu</a:t>
            </a:r>
            <a:r>
              <a:rPr lang="en-US" sz="1600" dirty="0">
                <a:solidFill>
                  <a:schemeClr val="tx1"/>
                </a:solidFill>
              </a:rPr>
              <a:t> </a:t>
            </a:r>
            <a:r>
              <a:rPr lang="en-US" sz="1600" dirty="0" err="1">
                <a:solidFill>
                  <a:schemeClr val="tx1"/>
                </a:solidFill>
              </a:rPr>
              <a:t>layanan</a:t>
            </a:r>
            <a:r>
              <a:rPr lang="en-US" sz="1600" dirty="0">
                <a:solidFill>
                  <a:schemeClr val="tx1"/>
                </a:solidFill>
              </a:rPr>
              <a:t> : </a:t>
            </a:r>
            <a:r>
              <a:rPr lang="en-US" sz="1600" dirty="0" err="1">
                <a:solidFill>
                  <a:schemeClr val="tx1"/>
                </a:solidFill>
              </a:rPr>
              <a:t>jumlah</a:t>
            </a:r>
            <a:r>
              <a:rPr lang="en-US" sz="1600" dirty="0">
                <a:solidFill>
                  <a:schemeClr val="tx1"/>
                </a:solidFill>
              </a:rPr>
              <a:t> </a:t>
            </a:r>
            <a:r>
              <a:rPr lang="en-US" sz="1600" dirty="0" err="1">
                <a:solidFill>
                  <a:schemeClr val="tx1"/>
                </a:solidFill>
              </a:rPr>
              <a:t>pegawai</a:t>
            </a:r>
            <a:r>
              <a:rPr lang="en-US" sz="1600" dirty="0">
                <a:solidFill>
                  <a:schemeClr val="tx1"/>
                </a:solidFill>
              </a:rPr>
              <a:t>, </a:t>
            </a:r>
            <a:r>
              <a:rPr lang="en-US" sz="1600" dirty="0" err="1">
                <a:solidFill>
                  <a:schemeClr val="tx1"/>
                </a:solidFill>
              </a:rPr>
              <a:t>penelusuran</a:t>
            </a:r>
            <a:r>
              <a:rPr lang="en-US" sz="1600" dirty="0">
                <a:solidFill>
                  <a:schemeClr val="tx1"/>
                </a:solidFill>
              </a:rPr>
              <a:t>  </a:t>
            </a:r>
            <a:r>
              <a:rPr lang="en-US" sz="1600" dirty="0" err="1">
                <a:solidFill>
                  <a:schemeClr val="tx1"/>
                </a:solidFill>
              </a:rPr>
              <a:t>secara</a:t>
            </a:r>
            <a:r>
              <a:rPr lang="en-US" sz="1600" dirty="0">
                <a:solidFill>
                  <a:schemeClr val="tx1"/>
                </a:solidFill>
              </a:rPr>
              <a:t> online, </a:t>
            </a:r>
            <a:r>
              <a:rPr lang="en-US" sz="1600" dirty="0" err="1">
                <a:solidFill>
                  <a:schemeClr val="tx1"/>
                </a:solidFill>
              </a:rPr>
              <a:t>peminjaman</a:t>
            </a:r>
            <a:r>
              <a:rPr lang="en-US" sz="1600" dirty="0">
                <a:solidFill>
                  <a:schemeClr val="tx1"/>
                </a:solidFill>
              </a:rPr>
              <a:t> </a:t>
            </a:r>
            <a:r>
              <a:rPr lang="en-US" sz="1600" dirty="0" err="1">
                <a:solidFill>
                  <a:schemeClr val="tx1"/>
                </a:solidFill>
              </a:rPr>
              <a:t>mandiri</a:t>
            </a:r>
            <a:r>
              <a:rPr lang="en-US" sz="1600" dirty="0">
                <a:solidFill>
                  <a:schemeClr val="tx1"/>
                </a:solidFill>
              </a:rPr>
              <a:t>, </a:t>
            </a:r>
            <a:r>
              <a:rPr lang="en-US" sz="1600" dirty="0" err="1">
                <a:solidFill>
                  <a:schemeClr val="tx1"/>
                </a:solidFill>
              </a:rPr>
              <a:t>bookdrop</a:t>
            </a:r>
            <a:r>
              <a:rPr lang="en-US" sz="1600" dirty="0">
                <a:solidFill>
                  <a:schemeClr val="tx1"/>
                </a:solidFill>
              </a:rPr>
              <a:t>.</a:t>
            </a:r>
          </a:p>
          <a:p>
            <a:pPr marL="120650" lvl="0" indent="-120650">
              <a:spcBef>
                <a:spcPct val="20000"/>
              </a:spcBef>
              <a:buFont typeface="Arial" pitchFamily="34" charset="0"/>
              <a:buChar char="•"/>
              <a:defRPr/>
            </a:pPr>
            <a:r>
              <a:rPr lang="en-US" sz="1600" dirty="0">
                <a:solidFill>
                  <a:schemeClr val="tx1"/>
                </a:solidFill>
              </a:rPr>
              <a:t>Survey </a:t>
            </a:r>
            <a:r>
              <a:rPr lang="en-US" sz="1600" dirty="0" err="1">
                <a:solidFill>
                  <a:schemeClr val="tx1"/>
                </a:solidFill>
              </a:rPr>
              <a:t>kepuasan</a:t>
            </a:r>
            <a:r>
              <a:rPr lang="en-US" sz="1600" dirty="0">
                <a:solidFill>
                  <a:schemeClr val="tx1"/>
                </a:solidFill>
              </a:rPr>
              <a:t> </a:t>
            </a:r>
            <a:r>
              <a:rPr lang="en-US" sz="1600" dirty="0" err="1">
                <a:solidFill>
                  <a:schemeClr val="tx1"/>
                </a:solidFill>
              </a:rPr>
              <a:t>pemustaka</a:t>
            </a:r>
            <a:r>
              <a:rPr lang="en-US" sz="1600" dirty="0">
                <a:solidFill>
                  <a:schemeClr val="tx1"/>
                </a:solidFill>
              </a:rPr>
              <a:t> </a:t>
            </a:r>
          </a:p>
          <a:p>
            <a:pPr marL="120650" lvl="0" indent="-120650">
              <a:spcBef>
                <a:spcPct val="20000"/>
              </a:spcBef>
              <a:buFont typeface="Arial" pitchFamily="34" charset="0"/>
              <a:buChar char="•"/>
              <a:defRPr/>
            </a:pPr>
            <a:endParaRPr lang="id-ID" sz="1600" dirty="0">
              <a:solidFill>
                <a:schemeClr val="tx1"/>
              </a:solidFill>
            </a:endParaRPr>
          </a:p>
        </p:txBody>
      </p:sp>
      <p:sp>
        <p:nvSpPr>
          <p:cNvPr id="6" name="Rectangle 5"/>
          <p:cNvSpPr/>
          <p:nvPr/>
        </p:nvSpPr>
        <p:spPr>
          <a:xfrm>
            <a:off x="6705600" y="0"/>
            <a:ext cx="24384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705600" cy="5334000"/>
          </a:xfrm>
        </p:spPr>
        <p:txBody>
          <a:bodyPr>
            <a:no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Perpustakaan dikelola dengan satu dari tiga aspek: </a:t>
            </a:r>
            <a:endParaRPr lang="id-ID" sz="1800" dirty="0">
              <a:latin typeface="Arial" pitchFamily="34" charset="0"/>
              <a:ea typeface="Times New Roman"/>
              <a:cs typeface="Arial" pitchFamily="34" charset="0"/>
            </a:endParaRP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waktu layanan</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mutu layanan</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(3)   ketersediaan layanan </a:t>
            </a:r>
            <a:r>
              <a:rPr lang="id-ID" sz="1800" i="1" dirty="0">
                <a:solidFill>
                  <a:srgbClr val="000000"/>
                </a:solidFill>
                <a:latin typeface="Arial" pitchFamily="34" charset="0"/>
                <a:ea typeface="Times New Roman"/>
                <a:cs typeface="Arial" pitchFamily="34" charset="0"/>
              </a:rPr>
              <a:t>e-library</a:t>
            </a:r>
          </a:p>
          <a:p>
            <a:pPr lvl="0">
              <a:spcBef>
                <a:spcPts val="0"/>
              </a:spcBef>
              <a:buClrTx/>
              <a:buSzTx/>
              <a:buNone/>
              <a:defRPr/>
            </a:pPr>
            <a:r>
              <a:rPr lang="id-ID" sz="1800" i="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yang memenuhi kebutuhan pengguna dengan baik dan dikunjungi oleh &lt;20% mahasiswa dan dosen</a:t>
            </a:r>
            <a:endParaRPr lang="id-ID" sz="1800" dirty="0">
              <a:latin typeface="Arial" pitchFamily="34" charset="0"/>
              <a:cs typeface="Arial" pitchFamily="34" charset="0"/>
            </a:endParaRP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Pelayanan perpustakaan kurang baik.</a:t>
            </a:r>
            <a:endParaRPr lang="id-ID" sz="1800" dirty="0">
              <a:latin typeface="Arial" pitchFamily="34" charset="0"/>
              <a:cs typeface="Arial" pitchFamily="34" charset="0"/>
            </a:endParaRPr>
          </a:p>
        </p:txBody>
      </p:sp>
      <p:sp>
        <p:nvSpPr>
          <p:cNvPr id="14" name="Rectangle 13"/>
          <p:cNvSpPr/>
          <p:nvPr/>
        </p:nvSpPr>
        <p:spPr>
          <a:xfrm>
            <a:off x="0" y="0"/>
            <a:ext cx="6781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09588" indent="-509588"/>
            <a:r>
              <a:rPr lang="en-US" sz="1600" b="1" dirty="0">
                <a:solidFill>
                  <a:schemeClr val="tx1"/>
                </a:solidFill>
                <a:latin typeface="Cambria" pitchFamily="18" charset="0"/>
              </a:rPr>
              <a:t>6.2.6 AKSESIBILITAS DAN PEMANFAATAN BAHAN PUSTAKA, MENCAKUP WAKTU LAYANAN, MUTU LAYANAN (KEMUDAHAN MENCARI BAHAN PUSTAKA, KELELUASAAN MEMINJAM, BANTUAN MENCARIKAN BAHAN PUSTAKA DARI PERPUSTAKAAN LAIN), DAN KETERSEDIAAN LAYANAN E-LIBRARY</a:t>
            </a:r>
          </a:p>
        </p:txBody>
      </p:sp>
      <p:sp>
        <p:nvSpPr>
          <p:cNvPr id="16" name="Rectangle 15"/>
          <p:cNvSpPr/>
          <p:nvPr/>
        </p:nvSpPr>
        <p:spPr>
          <a:xfrm>
            <a:off x="6781800" y="1524000"/>
            <a:ext cx="2362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0650" lvl="0" indent="-120650">
              <a:spcBef>
                <a:spcPct val="20000"/>
              </a:spcBef>
              <a:buFont typeface="Arial" pitchFamily="34" charset="0"/>
              <a:buChar char="•"/>
              <a:defRPr/>
            </a:pPr>
            <a:r>
              <a:rPr lang="en-US" sz="1600" dirty="0" err="1">
                <a:solidFill>
                  <a:schemeClr val="tx1"/>
                </a:solidFill>
              </a:rPr>
              <a:t>Melayani</a:t>
            </a:r>
            <a:r>
              <a:rPr lang="en-US" sz="1600" dirty="0">
                <a:solidFill>
                  <a:schemeClr val="tx1"/>
                </a:solidFill>
              </a:rPr>
              <a:t> </a:t>
            </a:r>
            <a:r>
              <a:rPr lang="en-US" sz="1600" dirty="0" err="1">
                <a:solidFill>
                  <a:schemeClr val="tx1"/>
                </a:solidFill>
              </a:rPr>
              <a:t>pemustaka</a:t>
            </a:r>
            <a:r>
              <a:rPr lang="en-US" sz="1600" dirty="0">
                <a:solidFill>
                  <a:schemeClr val="tx1"/>
                </a:solidFill>
              </a:rPr>
              <a:t> </a:t>
            </a:r>
            <a:r>
              <a:rPr lang="en-US" sz="1600" dirty="0" err="1">
                <a:solidFill>
                  <a:schemeClr val="tx1"/>
                </a:solidFill>
              </a:rPr>
              <a:t>dengan</a:t>
            </a:r>
            <a:r>
              <a:rPr lang="en-US" sz="1600" dirty="0">
                <a:solidFill>
                  <a:schemeClr val="tx1"/>
                </a:solidFill>
              </a:rPr>
              <a:t> </a:t>
            </a:r>
            <a:r>
              <a:rPr lang="en-US" sz="1600" dirty="0" err="1">
                <a:solidFill>
                  <a:schemeClr val="tx1"/>
                </a:solidFill>
              </a:rPr>
              <a:t>waktu</a:t>
            </a:r>
            <a:r>
              <a:rPr lang="en-US" sz="1600" dirty="0">
                <a:solidFill>
                  <a:schemeClr val="tx1"/>
                </a:solidFill>
              </a:rPr>
              <a:t> yang </a:t>
            </a:r>
            <a:r>
              <a:rPr lang="en-US" sz="1600" dirty="0" err="1">
                <a:solidFill>
                  <a:schemeClr val="tx1"/>
                </a:solidFill>
              </a:rPr>
              <a:t>memadai</a:t>
            </a:r>
            <a:r>
              <a:rPr lang="en-US" sz="1600" dirty="0">
                <a:solidFill>
                  <a:schemeClr val="tx1"/>
                </a:solidFill>
              </a:rPr>
              <a:t>. </a:t>
            </a:r>
          </a:p>
          <a:p>
            <a:pPr marL="120650" lvl="0" indent="-120650">
              <a:spcBef>
                <a:spcPct val="20000"/>
              </a:spcBef>
              <a:buFont typeface="Arial" pitchFamily="34" charset="0"/>
              <a:buChar char="•"/>
              <a:defRPr/>
            </a:pPr>
            <a:r>
              <a:rPr lang="en-US" sz="1600" dirty="0" err="1">
                <a:solidFill>
                  <a:schemeClr val="tx1"/>
                </a:solidFill>
              </a:rPr>
              <a:t>Mutu</a:t>
            </a:r>
            <a:r>
              <a:rPr lang="en-US" sz="1600" dirty="0">
                <a:solidFill>
                  <a:schemeClr val="tx1"/>
                </a:solidFill>
              </a:rPr>
              <a:t> </a:t>
            </a:r>
            <a:r>
              <a:rPr lang="en-US" sz="1600" dirty="0" err="1">
                <a:solidFill>
                  <a:schemeClr val="tx1"/>
                </a:solidFill>
              </a:rPr>
              <a:t>layanan</a:t>
            </a:r>
            <a:r>
              <a:rPr lang="en-US" sz="1600" dirty="0">
                <a:solidFill>
                  <a:schemeClr val="tx1"/>
                </a:solidFill>
              </a:rPr>
              <a:t> : </a:t>
            </a:r>
            <a:r>
              <a:rPr lang="en-US" sz="1600" dirty="0" err="1">
                <a:solidFill>
                  <a:schemeClr val="tx1"/>
                </a:solidFill>
              </a:rPr>
              <a:t>jumlah</a:t>
            </a:r>
            <a:r>
              <a:rPr lang="en-US" sz="1600" dirty="0">
                <a:solidFill>
                  <a:schemeClr val="tx1"/>
                </a:solidFill>
              </a:rPr>
              <a:t> </a:t>
            </a:r>
            <a:r>
              <a:rPr lang="en-US" sz="1600" dirty="0" err="1">
                <a:solidFill>
                  <a:schemeClr val="tx1"/>
                </a:solidFill>
              </a:rPr>
              <a:t>pegawai</a:t>
            </a:r>
            <a:r>
              <a:rPr lang="en-US" sz="1600" dirty="0">
                <a:solidFill>
                  <a:schemeClr val="tx1"/>
                </a:solidFill>
              </a:rPr>
              <a:t>, </a:t>
            </a:r>
            <a:r>
              <a:rPr lang="en-US" sz="1600" dirty="0" err="1">
                <a:solidFill>
                  <a:schemeClr val="tx1"/>
                </a:solidFill>
              </a:rPr>
              <a:t>penelusuran</a:t>
            </a:r>
            <a:r>
              <a:rPr lang="en-US" sz="1600" dirty="0">
                <a:solidFill>
                  <a:schemeClr val="tx1"/>
                </a:solidFill>
              </a:rPr>
              <a:t>  </a:t>
            </a:r>
            <a:r>
              <a:rPr lang="en-US" sz="1600" dirty="0" err="1">
                <a:solidFill>
                  <a:schemeClr val="tx1"/>
                </a:solidFill>
              </a:rPr>
              <a:t>secara</a:t>
            </a:r>
            <a:r>
              <a:rPr lang="en-US" sz="1600" dirty="0">
                <a:solidFill>
                  <a:schemeClr val="tx1"/>
                </a:solidFill>
              </a:rPr>
              <a:t> online, </a:t>
            </a:r>
            <a:r>
              <a:rPr lang="en-US" sz="1600" dirty="0" err="1">
                <a:solidFill>
                  <a:schemeClr val="tx1"/>
                </a:solidFill>
              </a:rPr>
              <a:t>peminjaman</a:t>
            </a:r>
            <a:r>
              <a:rPr lang="en-US" sz="1600" dirty="0">
                <a:solidFill>
                  <a:schemeClr val="tx1"/>
                </a:solidFill>
              </a:rPr>
              <a:t> </a:t>
            </a:r>
            <a:r>
              <a:rPr lang="en-US" sz="1600" dirty="0" err="1">
                <a:solidFill>
                  <a:schemeClr val="tx1"/>
                </a:solidFill>
              </a:rPr>
              <a:t>mandiri</a:t>
            </a:r>
            <a:r>
              <a:rPr lang="en-US" sz="1600" dirty="0">
                <a:solidFill>
                  <a:schemeClr val="tx1"/>
                </a:solidFill>
              </a:rPr>
              <a:t>, </a:t>
            </a:r>
            <a:r>
              <a:rPr lang="en-US" sz="1600" dirty="0" err="1">
                <a:solidFill>
                  <a:schemeClr val="tx1"/>
                </a:solidFill>
              </a:rPr>
              <a:t>bookdrop</a:t>
            </a:r>
            <a:r>
              <a:rPr lang="en-US" sz="1600" dirty="0">
                <a:solidFill>
                  <a:schemeClr val="tx1"/>
                </a:solidFill>
              </a:rPr>
              <a:t>.</a:t>
            </a:r>
          </a:p>
          <a:p>
            <a:pPr marL="120650" lvl="0" indent="-120650">
              <a:spcBef>
                <a:spcPct val="20000"/>
              </a:spcBef>
              <a:buFont typeface="Arial" pitchFamily="34" charset="0"/>
              <a:buChar char="•"/>
              <a:defRPr/>
            </a:pPr>
            <a:r>
              <a:rPr lang="en-US" sz="1600" dirty="0">
                <a:solidFill>
                  <a:schemeClr val="tx1"/>
                </a:solidFill>
              </a:rPr>
              <a:t>Survey </a:t>
            </a:r>
            <a:r>
              <a:rPr lang="en-US" sz="1600" dirty="0" err="1">
                <a:solidFill>
                  <a:schemeClr val="tx1"/>
                </a:solidFill>
              </a:rPr>
              <a:t>kepuasan</a:t>
            </a:r>
            <a:r>
              <a:rPr lang="en-US" sz="1600" dirty="0">
                <a:solidFill>
                  <a:schemeClr val="tx1"/>
                </a:solidFill>
              </a:rPr>
              <a:t> </a:t>
            </a:r>
            <a:r>
              <a:rPr lang="en-US" sz="1600" dirty="0" err="1">
                <a:solidFill>
                  <a:schemeClr val="tx1"/>
                </a:solidFill>
              </a:rPr>
              <a:t>pemustaka</a:t>
            </a:r>
            <a:r>
              <a:rPr lang="en-US" sz="1600" dirty="0">
                <a:solidFill>
                  <a:schemeClr val="tx1"/>
                </a:solidFill>
              </a:rPr>
              <a:t>  </a:t>
            </a:r>
          </a:p>
        </p:txBody>
      </p:sp>
      <p:sp>
        <p:nvSpPr>
          <p:cNvPr id="6" name="Rectangle 5"/>
          <p:cNvSpPr/>
          <p:nvPr/>
        </p:nvSpPr>
        <p:spPr>
          <a:xfrm>
            <a:off x="6705600" y="0"/>
            <a:ext cx="24384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rm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(4)</a:t>
            </a:r>
          </a:p>
          <a:p>
            <a:pPr>
              <a:spcBef>
                <a:spcPts val="0"/>
              </a:spcBef>
              <a:buNone/>
              <a:defRPr/>
            </a:pPr>
            <a:r>
              <a:rPr lang="id-ID" sz="1800" dirty="0">
                <a:latin typeface="Arial"/>
                <a:ea typeface="Times New Roman"/>
              </a:rPr>
              <a:t>	</a:t>
            </a:r>
            <a:r>
              <a:rPr lang="id-ID" sz="1800" dirty="0">
                <a:solidFill>
                  <a:srgbClr val="000000"/>
                </a:solidFill>
                <a:latin typeface="Arial"/>
                <a:ea typeface="Times New Roman"/>
              </a:rPr>
              <a:t>Prasarana dan sarana pembelajaran (antara lain perpustakaan dan  laboratorium) yang terpusat dan lengkap serta mudah diakses sivitas akademika</a:t>
            </a:r>
            <a:endParaRPr lang="id-ID" sz="1800" dirty="0"/>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(3)</a:t>
            </a:r>
          </a:p>
          <a:p>
            <a:pPr>
              <a:spcBef>
                <a:spcPts val="0"/>
              </a:spcBef>
              <a:buNone/>
              <a:defRPr/>
            </a:pPr>
            <a:r>
              <a:rPr lang="id-ID" sz="1800" dirty="0">
                <a:latin typeface="Arial"/>
                <a:ea typeface="Times New Roman"/>
              </a:rPr>
              <a:t>	</a:t>
            </a:r>
            <a:r>
              <a:rPr lang="id-ID" sz="1800" dirty="0">
                <a:solidFill>
                  <a:srgbClr val="000000"/>
                </a:solidFill>
                <a:latin typeface="Arial"/>
                <a:ea typeface="Times New Roman"/>
              </a:rPr>
              <a:t>Prasarana dan sarana pembelajaran (antara lain perpustakaan dan  laboratorium) yang terpusat dan agak lengkap serta mudah diakses sivitas akademika</a:t>
            </a:r>
            <a:endParaRPr lang="id-ID" sz="1800" dirty="0"/>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endParaRPr lang="id-ID" sz="1800" dirty="0"/>
          </a:p>
          <a:p>
            <a:pPr>
              <a:spcBef>
                <a:spcPts val="0"/>
              </a:spcBef>
              <a:buNone/>
              <a:defRPr/>
            </a:pPr>
            <a:r>
              <a:rPr lang="en-US" sz="1800" dirty="0">
                <a:solidFill>
                  <a:srgbClr val="000000"/>
                </a:solidFill>
                <a:latin typeface="Arial"/>
                <a:ea typeface="Times New Roman"/>
              </a:rPr>
              <a:t>	</a:t>
            </a:r>
            <a:r>
              <a:rPr lang="id-ID" sz="1800" dirty="0">
                <a:solidFill>
                  <a:srgbClr val="000000"/>
                </a:solidFill>
                <a:latin typeface="Arial"/>
                <a:ea typeface="Times New Roman"/>
              </a:rPr>
              <a:t>Prasarana dan sarana pembelajaran (antara lain perpustakaan dan  laboratorium) yang terpusat tetapi tidak lengkap serta mudah diakses sivitas akademika</a:t>
            </a:r>
            <a:endParaRPr lang="id-ID" sz="1800" dirty="0"/>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p>
          <a:p>
            <a:pPr>
              <a:spcBef>
                <a:spcPts val="0"/>
              </a:spcBef>
              <a:buNone/>
              <a:defRPr/>
            </a:pPr>
            <a:r>
              <a:rPr lang="id-ID" sz="1800" b="1" dirty="0">
                <a:latin typeface="Arial" pitchFamily="34" charset="0"/>
                <a:ea typeface="Times New Roman"/>
                <a:cs typeface="Arial" pitchFamily="34" charset="0"/>
              </a:rPr>
              <a:t>	</a:t>
            </a:r>
            <a:r>
              <a:rPr lang="id-ID" sz="1800" dirty="0">
                <a:solidFill>
                  <a:srgbClr val="000000"/>
                </a:solidFill>
                <a:latin typeface="Arial"/>
                <a:ea typeface="Times New Roman"/>
              </a:rPr>
              <a:t>Tidak ada prasarana dan sarana pembelajaran terpusat. </a:t>
            </a:r>
            <a:endParaRPr lang="id-ID" sz="1800" dirty="0">
              <a:latin typeface="Arial" pitchFamily="34" charset="0"/>
              <a:cs typeface="Arial" pitchFamily="34" charset="0"/>
            </a:endParaRPr>
          </a:p>
          <a:p>
            <a:endParaRPr lang="id-ID" sz="1800" dirty="0">
              <a:latin typeface="Arial" pitchFamily="34" charset="0"/>
              <a:cs typeface="Arial" pitchFamily="34" charset="0"/>
            </a:endParaRPr>
          </a:p>
          <a:p>
            <a:pPr>
              <a:buNone/>
            </a:pPr>
            <a:endParaRPr lang="id-ID" sz="1800" dirty="0"/>
          </a:p>
          <a:p>
            <a:endParaRPr lang="id-ID" sz="1800" dirty="0"/>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69913" indent="-569913"/>
            <a:r>
              <a:rPr lang="en-US" b="1" dirty="0">
                <a:solidFill>
                  <a:schemeClr val="tx1"/>
                </a:solidFill>
                <a:latin typeface="Cambria" pitchFamily="18" charset="0"/>
              </a:rPr>
              <a:t>6.2.7 PENYEDIAAN PRASARANA DAN SARANA PEMBELAJARAN TERPUSAT UNTUK MENDUKUNG INTERAKSI AKADEMIK ANTARA MAHASISWA, DOSEN, PAKAR, DAN NARA SUMBER LAINNYA DALAM KEGIATAN-KEGIATAN PEMBELAJARAN DAN AKSESIBILITASNYA</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id-ID" sz="1600" dirty="0">
                <a:solidFill>
                  <a:schemeClr val="tx1"/>
                </a:solidFill>
                <a:latin typeface="Book Antiqua" pitchFamily="18" charset="0"/>
              </a:rPr>
              <a:t>Auditorium</a:t>
            </a:r>
          </a:p>
          <a:p>
            <a:pPr marL="342900" indent="-342900"/>
            <a:endParaRPr lang="id-ID" sz="1600" dirty="0">
              <a:solidFill>
                <a:schemeClr val="tx1"/>
              </a:solidFill>
              <a:latin typeface="Book Antiqua" pitchFamily="18" charset="0"/>
            </a:endParaRPr>
          </a:p>
          <a:p>
            <a:r>
              <a:rPr lang="en-US" sz="1600" dirty="0" err="1">
                <a:solidFill>
                  <a:schemeClr val="tx1"/>
                </a:solidFill>
                <a:latin typeface="Book Antiqua" pitchFamily="18" charset="0"/>
              </a:rPr>
              <a:t>Perpustakaan</a:t>
            </a:r>
            <a:r>
              <a:rPr lang="en-US" sz="1600" dirty="0">
                <a:solidFill>
                  <a:schemeClr val="tx1"/>
                </a:solidFill>
                <a:latin typeface="Book Antiqua" pitchFamily="18" charset="0"/>
              </a:rPr>
              <a:t> </a:t>
            </a:r>
            <a:r>
              <a:rPr lang="en-US" sz="1600" dirty="0" err="1">
                <a:solidFill>
                  <a:schemeClr val="tx1"/>
                </a:solidFill>
                <a:latin typeface="Book Antiqua" pitchFamily="18" charset="0"/>
              </a:rPr>
              <a:t>terpadu</a:t>
            </a:r>
            <a:r>
              <a:rPr lang="en-US" sz="1600" dirty="0">
                <a:solidFill>
                  <a:schemeClr val="tx1"/>
                </a:solidFill>
                <a:latin typeface="Book Antiqua" pitchFamily="18" charset="0"/>
              </a:rPr>
              <a:t>. </a:t>
            </a:r>
            <a:endParaRPr lang="id-ID" sz="1600" dirty="0">
              <a:solidFill>
                <a:schemeClr val="tx1"/>
              </a:solidFill>
              <a:latin typeface="Book Antiqua" pitchFamily="18" charset="0"/>
            </a:endParaRP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Student Internet Service</a:t>
            </a:r>
          </a:p>
          <a:p>
            <a:endParaRPr lang="id-ID" sz="1600" dirty="0">
              <a:solidFill>
                <a:schemeClr val="tx1"/>
              </a:solidFill>
              <a:latin typeface="Book Antiqua" pitchFamily="18" charset="0"/>
            </a:endParaRPr>
          </a:p>
          <a:p>
            <a:r>
              <a:rPr lang="en-US" sz="1600" dirty="0" err="1">
                <a:solidFill>
                  <a:schemeClr val="tx1"/>
                </a:solidFill>
                <a:latin typeface="Book Antiqua" pitchFamily="18" charset="0"/>
              </a:rPr>
              <a:t>Laboratorium</a:t>
            </a:r>
            <a:r>
              <a:rPr lang="en-US" sz="1600" dirty="0">
                <a:solidFill>
                  <a:schemeClr val="tx1"/>
                </a:solidFill>
                <a:latin typeface="Book Antiqua" pitchFamily="18" charset="0"/>
              </a:rPr>
              <a:t> </a:t>
            </a:r>
            <a:r>
              <a:rPr lang="en-US" sz="1600" dirty="0" err="1">
                <a:solidFill>
                  <a:schemeClr val="tx1"/>
                </a:solidFill>
                <a:latin typeface="Book Antiqua" pitchFamily="18" charset="0"/>
              </a:rPr>
              <a:t>terpadu</a:t>
            </a:r>
            <a:endParaRPr lang="id-ID" sz="1600" dirty="0">
              <a:solidFill>
                <a:schemeClr val="tx1"/>
              </a:solidFill>
              <a:latin typeface="Book Antiqua" pitchFamily="18" charset="0"/>
            </a:endParaRPr>
          </a:p>
        </p:txBody>
      </p:sp>
      <p:sp>
        <p:nvSpPr>
          <p:cNvPr id="6" name="Rectangle 5"/>
          <p:cNvSpPr/>
          <p:nvPr/>
        </p:nvSpPr>
        <p:spPr>
          <a:xfrm>
            <a:off x="7086600" y="0"/>
            <a:ext cx="20574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1.23</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92500" lnSpcReduction="10000"/>
          </a:bodyPr>
          <a:lstStyle/>
          <a:p>
            <a:pPr>
              <a:buNone/>
            </a:pPr>
            <a:r>
              <a:rPr lang="id-ID" sz="2800" b="1" dirty="0"/>
              <a:t>1.   Standar ini merupakan acuan keunggulan mutu pengadaan dan pengelolaan dana, sarana, dan prasarana yang diperlukan untuk penyelenggaraan beragam program perwujudan visi, pelaksanaan misi, dan pencapaian tujuan perguruan tinggi. </a:t>
            </a:r>
          </a:p>
          <a:p>
            <a:pPr>
              <a:buNone/>
            </a:pPr>
            <a:r>
              <a:rPr lang="id-ID" sz="2800" b="1" dirty="0"/>
              <a:t>2.   Pembiayaan adalah usaha penyediaan, pengelolaan, serta peningkatan mutu anggaran yang memadai untuk mendukung penyelenggaraan program-program akademik yang bermutu di perguruan tinggi sebagai lembaga nirlaba. </a:t>
            </a:r>
          </a:p>
        </p:txBody>
      </p:sp>
      <p:sp>
        <p:nvSpPr>
          <p:cNvPr id="4" name="TextBox 3"/>
          <p:cNvSpPr txBox="1"/>
          <p:nvPr/>
        </p:nvSpPr>
        <p:spPr>
          <a:xfrm>
            <a:off x="457200" y="76200"/>
            <a:ext cx="8229600" cy="830997"/>
          </a:xfrm>
          <a:prstGeom prst="rect">
            <a:avLst/>
          </a:prstGeom>
          <a:solidFill>
            <a:schemeClr val="accent2"/>
          </a:solidFill>
        </p:spPr>
        <p:txBody>
          <a:bodyPr wrap="square" rtlCol="0">
            <a:spAutoFit/>
          </a:bodyPr>
          <a:lstStyle/>
          <a:p>
            <a:pPr algn="ctr"/>
            <a:r>
              <a:rPr lang="id-ID" sz="2400" b="1" dirty="0">
                <a:latin typeface="Arial Narrow" pitchFamily="34" charset="0"/>
                <a:cs typeface="Aharoni" pitchFamily="2" charset="-79"/>
              </a:rPr>
              <a:t>KRITERIA PENILAIAN STANDAR 6 :</a:t>
            </a:r>
          </a:p>
          <a:p>
            <a:pPr algn="ctr"/>
            <a:r>
              <a:rPr lang="pt-BR" sz="2400" b="1" dirty="0">
                <a:latin typeface="Arial Narrow" pitchFamily="34" charset="0"/>
              </a:rPr>
              <a:t>Pembiayaan, sarana dan prasarana, serta sistem informasi</a:t>
            </a:r>
            <a:endParaRPr lang="id-ID" sz="2400" dirty="0">
              <a:latin typeface="Arial Narrow"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(4)</a:t>
            </a:r>
            <a:endParaRPr lang="en-US" sz="1800" b="1" dirty="0">
              <a:latin typeface="Arial" pitchFamily="34" charset="0"/>
              <a:ea typeface="Times New Roman"/>
              <a:cs typeface="Arial" pitchFamily="34" charset="0"/>
            </a:endParaRPr>
          </a:p>
          <a:p>
            <a:pPr lvl="0">
              <a:spcBef>
                <a:spcPts val="0"/>
              </a:spcBef>
              <a:buClrTx/>
              <a:buSzTx/>
              <a:buNone/>
              <a:defRPr/>
            </a:pPr>
            <a:r>
              <a:rPr lang="en-US"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Sistem informasi</a:t>
            </a:r>
            <a:r>
              <a:rPr lang="id-ID" sz="1800" dirty="0">
                <a:latin typeface="Arial" pitchFamily="34" charset="0"/>
                <a:ea typeface="Times New Roman"/>
                <a:cs typeface="Arial" pitchFamily="34" charset="0"/>
              </a:rPr>
              <a:t> dan fasilitas yang digunakan perguruan tinggi</a:t>
            </a:r>
            <a:r>
              <a:rPr lang="id-ID" sz="1800" dirty="0">
                <a:solidFill>
                  <a:srgbClr val="000000"/>
                </a:solidFill>
                <a:latin typeface="Arial" pitchFamily="34" charset="0"/>
                <a:ea typeface="Times New Roman"/>
                <a:cs typeface="Arial" pitchFamily="34" charset="0"/>
              </a:rPr>
              <a:t> dalam proses pembelajaran</a:t>
            </a:r>
            <a:r>
              <a:rPr lang="id-ID" sz="1800" dirty="0">
                <a:latin typeface="Arial" pitchFamily="34" charset="0"/>
                <a:ea typeface="Times New Roman"/>
                <a:cs typeface="Arial" pitchFamily="34" charset="0"/>
              </a:rPr>
              <a:t>, meliputi semua fasilitas berikut.</a:t>
            </a:r>
            <a:endParaRPr lang="en-US" sz="1800" dirty="0">
              <a:latin typeface="Arial" pitchFamily="34" charset="0"/>
              <a:ea typeface="Times New Roman"/>
              <a:cs typeface="Arial" pitchFamily="34" charset="0"/>
            </a:endParaRPr>
          </a:p>
          <a:p>
            <a:pPr lvl="0">
              <a:spcBef>
                <a:spcPts val="0"/>
              </a:spcBef>
              <a:buClrTx/>
              <a:buSzTx/>
              <a:buNone/>
              <a:defRPr/>
            </a:pPr>
            <a:r>
              <a:rPr lang="en-US" sz="1800" dirty="0">
                <a:latin typeface="Arial" pitchFamily="34" charset="0"/>
                <a:ea typeface="Calibri"/>
                <a:cs typeface="Arial" pitchFamily="34" charset="0"/>
              </a:rPr>
              <a:t>	(1)   </a:t>
            </a:r>
            <a:r>
              <a:rPr lang="id-ID" sz="1800" dirty="0">
                <a:latin typeface="Arial" pitchFamily="34" charset="0"/>
                <a:ea typeface="Calibri"/>
                <a:cs typeface="Arial" pitchFamily="34" charset="0"/>
              </a:rPr>
              <a:t>komputer yang terhubung dengan jaringan luas/internet, </a:t>
            </a:r>
            <a:br>
              <a:rPr lang="en-US" sz="1800" dirty="0">
                <a:latin typeface="Arial" pitchFamily="34" charset="0"/>
                <a:ea typeface="Calibri"/>
                <a:cs typeface="Arial" pitchFamily="34" charset="0"/>
              </a:rPr>
            </a:br>
            <a:r>
              <a:rPr lang="en-US" sz="1800" dirty="0">
                <a:latin typeface="Arial" pitchFamily="34" charset="0"/>
                <a:ea typeface="Calibri"/>
                <a:cs typeface="Arial" pitchFamily="34" charset="0"/>
              </a:rPr>
              <a:t>(2)   </a:t>
            </a:r>
            <a:r>
              <a:rPr lang="id-ID" sz="1800" i="1" dirty="0">
                <a:latin typeface="Arial" pitchFamily="34" charset="0"/>
                <a:ea typeface="Calibri"/>
                <a:cs typeface="Arial" pitchFamily="34" charset="0"/>
              </a:rPr>
              <a:t>software</a:t>
            </a:r>
            <a:r>
              <a:rPr lang="id-ID" sz="1800" dirty="0">
                <a:latin typeface="Arial" pitchFamily="34" charset="0"/>
                <a:ea typeface="Calibri"/>
                <a:cs typeface="Arial" pitchFamily="34" charset="0"/>
              </a:rPr>
              <a:t> yang berlisensi dengan jumlah yang memadai. </a:t>
            </a:r>
            <a:endParaRPr lang="en-US" sz="1800" dirty="0">
              <a:latin typeface="Arial" pitchFamily="34" charset="0"/>
              <a:ea typeface="Calibri"/>
              <a:cs typeface="Arial" pitchFamily="34" charset="0"/>
            </a:endParaRPr>
          </a:p>
          <a:p>
            <a:pPr lvl="0">
              <a:spcBef>
                <a:spcPts val="0"/>
              </a:spcBef>
              <a:buClrTx/>
              <a:buSzTx/>
              <a:buNone/>
              <a:defRPr/>
            </a:pPr>
            <a:r>
              <a:rPr lang="en-US" sz="1800" dirty="0">
                <a:latin typeface="Arial" pitchFamily="34" charset="0"/>
                <a:ea typeface="Calibri"/>
                <a:cs typeface="Arial" pitchFamily="34" charset="0"/>
              </a:rPr>
              <a:t>	(3)   </a:t>
            </a:r>
            <a:r>
              <a:rPr lang="id-ID" sz="1800" dirty="0">
                <a:latin typeface="Arial" pitchFamily="34" charset="0"/>
                <a:ea typeface="Calibri"/>
                <a:cs typeface="Arial" pitchFamily="34" charset="0"/>
              </a:rPr>
              <a:t>fasilitas </a:t>
            </a:r>
            <a:r>
              <a:rPr lang="id-ID" sz="1800" i="1" dirty="0">
                <a:latin typeface="Arial" pitchFamily="34" charset="0"/>
                <a:ea typeface="Calibri"/>
                <a:cs typeface="Arial" pitchFamily="34" charset="0"/>
              </a:rPr>
              <a:t>e-learning</a:t>
            </a:r>
            <a:r>
              <a:rPr lang="id-ID" sz="1800" dirty="0">
                <a:latin typeface="Arial" pitchFamily="34" charset="0"/>
                <a:ea typeface="Calibri"/>
                <a:cs typeface="Arial" pitchFamily="34" charset="0"/>
              </a:rPr>
              <a:t> yang digunakan secara baik, </a:t>
            </a:r>
            <a:endParaRPr lang="en-US" sz="1800" dirty="0">
              <a:latin typeface="Arial" pitchFamily="34" charset="0"/>
              <a:ea typeface="Calibri"/>
              <a:cs typeface="Arial" pitchFamily="34" charset="0"/>
            </a:endParaRPr>
          </a:p>
          <a:p>
            <a:pPr lvl="0">
              <a:spcBef>
                <a:spcPts val="0"/>
              </a:spcBef>
              <a:buClrTx/>
              <a:buSzTx/>
              <a:buNone/>
              <a:defRPr/>
            </a:pPr>
            <a:r>
              <a:rPr lang="en-US" sz="1800" dirty="0">
                <a:latin typeface="Arial" pitchFamily="34" charset="0"/>
                <a:ea typeface="Calibri"/>
                <a:cs typeface="Arial" pitchFamily="34" charset="0"/>
              </a:rPr>
              <a:t>	(4)   </a:t>
            </a:r>
            <a:r>
              <a:rPr lang="id-ID" sz="1800" dirty="0">
                <a:latin typeface="Arial" pitchFamily="34" charset="0"/>
                <a:ea typeface="Calibri"/>
                <a:cs typeface="Arial" pitchFamily="34" charset="0"/>
              </a:rPr>
              <a:t>akses </a:t>
            </a:r>
            <a:r>
              <a:rPr lang="id-ID" sz="1800" i="1" dirty="0">
                <a:latin typeface="Arial" pitchFamily="34" charset="0"/>
                <a:ea typeface="Calibri"/>
                <a:cs typeface="Arial" pitchFamily="34" charset="0"/>
              </a:rPr>
              <a:t>on-line</a:t>
            </a:r>
            <a:r>
              <a:rPr lang="id-ID" sz="1800" dirty="0">
                <a:latin typeface="Arial" pitchFamily="34" charset="0"/>
                <a:ea typeface="Calibri"/>
                <a:cs typeface="Arial" pitchFamily="34" charset="0"/>
              </a:rPr>
              <a:t> ke koleksi perpustakaan.</a:t>
            </a:r>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(3)</a:t>
            </a:r>
            <a:endParaRPr lang="en-US" sz="1800" b="1" dirty="0">
              <a:latin typeface="Arial" pitchFamily="34" charset="0"/>
              <a:ea typeface="Times New Roman"/>
              <a:cs typeface="Arial" pitchFamily="34" charset="0"/>
            </a:endParaRPr>
          </a:p>
          <a:p>
            <a:pPr lvl="0">
              <a:spcBef>
                <a:spcPts val="0"/>
              </a:spcBef>
              <a:buClrTx/>
              <a:buSzTx/>
              <a:buNone/>
              <a:defRPr/>
            </a:pPr>
            <a:r>
              <a:rPr lang="en-US"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Sistem informasi</a:t>
            </a:r>
            <a:r>
              <a:rPr lang="id-ID" sz="1800" dirty="0">
                <a:latin typeface="Arial" pitchFamily="34" charset="0"/>
                <a:ea typeface="Times New Roman"/>
                <a:cs typeface="Arial" pitchFamily="34" charset="0"/>
              </a:rPr>
              <a:t> dan fasilitas yang digunakan perguruan tinggi</a:t>
            </a:r>
            <a:r>
              <a:rPr lang="id-ID" sz="1800" dirty="0">
                <a:solidFill>
                  <a:srgbClr val="000000"/>
                </a:solidFill>
                <a:latin typeface="Arial" pitchFamily="34" charset="0"/>
                <a:ea typeface="Times New Roman"/>
                <a:cs typeface="Arial" pitchFamily="34" charset="0"/>
              </a:rPr>
              <a:t> dalam proses pembelajaran</a:t>
            </a:r>
            <a:r>
              <a:rPr lang="id-ID" sz="1800" dirty="0">
                <a:latin typeface="Arial" pitchFamily="34" charset="0"/>
                <a:ea typeface="Times New Roman"/>
                <a:cs typeface="Arial" pitchFamily="34" charset="0"/>
              </a:rPr>
              <a:t>, meliputi dua sampai tiga dari empat fasilitas:</a:t>
            </a:r>
          </a:p>
          <a:p>
            <a:pPr lvl="0">
              <a:spcBef>
                <a:spcPts val="0"/>
              </a:spcBef>
              <a:buClrTx/>
              <a:buSzTx/>
              <a:buNone/>
              <a:defRPr/>
            </a:pPr>
            <a:r>
              <a:rPr lang="en-US" sz="1800" dirty="0">
                <a:latin typeface="Arial" pitchFamily="34" charset="0"/>
                <a:ea typeface="Calibri"/>
                <a:cs typeface="Arial" pitchFamily="34" charset="0"/>
              </a:rPr>
              <a:t>	(1)   </a:t>
            </a:r>
            <a:r>
              <a:rPr lang="id-ID" sz="1800" dirty="0">
                <a:latin typeface="Arial" pitchFamily="34" charset="0"/>
                <a:ea typeface="Calibri"/>
                <a:cs typeface="Arial" pitchFamily="34" charset="0"/>
              </a:rPr>
              <a:t>komputer yang terhubung dengan jaringan luas/internet, </a:t>
            </a:r>
            <a:br>
              <a:rPr lang="en-US" sz="1800" dirty="0">
                <a:latin typeface="Arial" pitchFamily="34" charset="0"/>
                <a:ea typeface="Calibri"/>
                <a:cs typeface="Arial" pitchFamily="34" charset="0"/>
              </a:rPr>
            </a:br>
            <a:r>
              <a:rPr lang="en-US" sz="1800" dirty="0">
                <a:latin typeface="Arial" pitchFamily="34" charset="0"/>
                <a:ea typeface="Calibri"/>
                <a:cs typeface="Arial" pitchFamily="34" charset="0"/>
              </a:rPr>
              <a:t>(2)   </a:t>
            </a:r>
            <a:r>
              <a:rPr lang="id-ID" sz="1800" i="1" dirty="0">
                <a:latin typeface="Arial" pitchFamily="34" charset="0"/>
                <a:ea typeface="Calibri"/>
                <a:cs typeface="Arial" pitchFamily="34" charset="0"/>
              </a:rPr>
              <a:t>software</a:t>
            </a:r>
            <a:r>
              <a:rPr lang="id-ID" sz="1800" dirty="0">
                <a:latin typeface="Arial" pitchFamily="34" charset="0"/>
                <a:ea typeface="Calibri"/>
                <a:cs typeface="Arial" pitchFamily="34" charset="0"/>
              </a:rPr>
              <a:t> yang berlisensi dengan jumlah yang memadai. </a:t>
            </a:r>
            <a:endParaRPr lang="en-US" sz="1800" dirty="0">
              <a:latin typeface="Arial" pitchFamily="34" charset="0"/>
              <a:ea typeface="Calibri"/>
              <a:cs typeface="Arial" pitchFamily="34" charset="0"/>
            </a:endParaRPr>
          </a:p>
          <a:p>
            <a:pPr lvl="0">
              <a:spcBef>
                <a:spcPts val="0"/>
              </a:spcBef>
              <a:buClrTx/>
              <a:buSzTx/>
              <a:buNone/>
              <a:defRPr/>
            </a:pPr>
            <a:r>
              <a:rPr lang="en-US" sz="1800" dirty="0">
                <a:latin typeface="Arial" pitchFamily="34" charset="0"/>
                <a:ea typeface="Calibri"/>
                <a:cs typeface="Arial" pitchFamily="34" charset="0"/>
              </a:rPr>
              <a:t>	(3)   </a:t>
            </a:r>
            <a:r>
              <a:rPr lang="id-ID" sz="1800" dirty="0">
                <a:latin typeface="Arial" pitchFamily="34" charset="0"/>
                <a:ea typeface="Calibri"/>
                <a:cs typeface="Arial" pitchFamily="34" charset="0"/>
              </a:rPr>
              <a:t>fasilitas </a:t>
            </a:r>
            <a:r>
              <a:rPr lang="id-ID" sz="1800" i="1" dirty="0">
                <a:latin typeface="Arial" pitchFamily="34" charset="0"/>
                <a:ea typeface="Calibri"/>
                <a:cs typeface="Arial" pitchFamily="34" charset="0"/>
              </a:rPr>
              <a:t>e-learning</a:t>
            </a:r>
            <a:r>
              <a:rPr lang="id-ID" sz="1800" dirty="0">
                <a:latin typeface="Arial" pitchFamily="34" charset="0"/>
                <a:ea typeface="Calibri"/>
                <a:cs typeface="Arial" pitchFamily="34" charset="0"/>
              </a:rPr>
              <a:t> yang digunakan secara baik, </a:t>
            </a:r>
            <a:endParaRPr lang="en-US" sz="1800" dirty="0">
              <a:latin typeface="Arial" pitchFamily="34" charset="0"/>
              <a:ea typeface="Calibri"/>
              <a:cs typeface="Arial" pitchFamily="34" charset="0"/>
            </a:endParaRPr>
          </a:p>
          <a:p>
            <a:pPr lvl="0">
              <a:spcBef>
                <a:spcPts val="0"/>
              </a:spcBef>
              <a:buClrTx/>
              <a:buSzTx/>
              <a:buNone/>
              <a:defRPr/>
            </a:pPr>
            <a:r>
              <a:rPr lang="en-US" sz="1800" dirty="0">
                <a:latin typeface="Arial" pitchFamily="34" charset="0"/>
                <a:ea typeface="Calibri"/>
                <a:cs typeface="Arial" pitchFamily="34" charset="0"/>
              </a:rPr>
              <a:t>	(4)   </a:t>
            </a:r>
            <a:r>
              <a:rPr lang="id-ID" sz="1800" dirty="0">
                <a:latin typeface="Arial" pitchFamily="34" charset="0"/>
                <a:ea typeface="Calibri"/>
                <a:cs typeface="Arial" pitchFamily="34" charset="0"/>
              </a:rPr>
              <a:t>akses </a:t>
            </a:r>
            <a:r>
              <a:rPr lang="id-ID" sz="1800" i="1" dirty="0">
                <a:latin typeface="Arial" pitchFamily="34" charset="0"/>
                <a:ea typeface="Calibri"/>
                <a:cs typeface="Arial" pitchFamily="34" charset="0"/>
              </a:rPr>
              <a:t>on-line</a:t>
            </a:r>
            <a:r>
              <a:rPr lang="id-ID" sz="1800" dirty="0">
                <a:latin typeface="Arial" pitchFamily="34" charset="0"/>
                <a:ea typeface="Calibri"/>
                <a:cs typeface="Arial" pitchFamily="34" charset="0"/>
              </a:rPr>
              <a:t> ke koleksi perpustakaan.</a:t>
            </a:r>
          </a:p>
          <a:p>
            <a:pPr>
              <a:spcBef>
                <a:spcPts val="0"/>
              </a:spcBef>
              <a:buNone/>
              <a:defRPr/>
            </a:pPr>
            <a:endParaRPr lang="id-ID" sz="1800" b="1" dirty="0">
              <a:latin typeface="Arial" pitchFamily="34" charset="0"/>
              <a:ea typeface="Times New Roman"/>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6.3.1 SISTEM INFORMASI DAN FASILITAS YANG DIGUNAKAN PERGURUAN TINGGI DALAM PROSES PEMBELAJARAN (HARDWARE, SOFTWARE, E-LEARNING, E-LIBRARY)</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endParaRPr lang="id-ID" sz="1600" dirty="0">
              <a:solidFill>
                <a:schemeClr val="tx1"/>
              </a:solidFill>
            </a:endParaRPr>
          </a:p>
        </p:txBody>
      </p:sp>
      <p:sp>
        <p:nvSpPr>
          <p:cNvPr id="6" name="Rectangle 5"/>
          <p:cNvSpPr/>
          <p:nvPr/>
        </p:nvSpPr>
        <p:spPr>
          <a:xfrm>
            <a:off x="7162800" y="0"/>
            <a:ext cx="19812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endParaRPr lang="en-US" sz="1800" b="1" dirty="0">
              <a:latin typeface="Arial" pitchFamily="34" charset="0"/>
              <a:ea typeface="Times New Roman"/>
              <a:cs typeface="Arial" pitchFamily="34" charset="0"/>
            </a:endParaRPr>
          </a:p>
          <a:p>
            <a:pPr lvl="0">
              <a:spcBef>
                <a:spcPts val="0"/>
              </a:spcBef>
              <a:buClrTx/>
              <a:buSzTx/>
              <a:buNone/>
              <a:defRPr/>
            </a:pPr>
            <a:r>
              <a:rPr lang="en-US"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Sistem informasi</a:t>
            </a:r>
            <a:r>
              <a:rPr lang="id-ID" sz="1800" dirty="0">
                <a:latin typeface="Arial" pitchFamily="34" charset="0"/>
                <a:ea typeface="Times New Roman"/>
                <a:cs typeface="Arial" pitchFamily="34" charset="0"/>
              </a:rPr>
              <a:t> dan fasilitas yang digunakan perguruan tinggi</a:t>
            </a:r>
            <a:r>
              <a:rPr lang="id-ID" sz="1800" dirty="0">
                <a:solidFill>
                  <a:srgbClr val="000000"/>
                </a:solidFill>
                <a:latin typeface="Arial" pitchFamily="34" charset="0"/>
                <a:ea typeface="Times New Roman"/>
                <a:cs typeface="Arial" pitchFamily="34" charset="0"/>
              </a:rPr>
              <a:t> dalam proses pembelajaran</a:t>
            </a:r>
            <a:r>
              <a:rPr lang="id-ID" sz="1800" dirty="0">
                <a:latin typeface="Arial" pitchFamily="34" charset="0"/>
                <a:ea typeface="Times New Roman"/>
                <a:cs typeface="Arial" pitchFamily="34" charset="0"/>
              </a:rPr>
              <a:t>, meliputi satu dari empat fasilitas berikut.</a:t>
            </a:r>
          </a:p>
          <a:p>
            <a:pPr lvl="0">
              <a:spcBef>
                <a:spcPts val="0"/>
              </a:spcBef>
              <a:buClrTx/>
              <a:buSzTx/>
              <a:buNone/>
              <a:defRPr/>
            </a:pPr>
            <a:r>
              <a:rPr lang="en-US" sz="1800" dirty="0">
                <a:latin typeface="Arial" pitchFamily="34" charset="0"/>
                <a:ea typeface="Calibri"/>
                <a:cs typeface="Arial" pitchFamily="34" charset="0"/>
              </a:rPr>
              <a:t>	(1)   </a:t>
            </a:r>
            <a:r>
              <a:rPr lang="id-ID" sz="1800" dirty="0">
                <a:latin typeface="Arial" pitchFamily="34" charset="0"/>
                <a:ea typeface="Calibri"/>
                <a:cs typeface="Arial" pitchFamily="34" charset="0"/>
              </a:rPr>
              <a:t>komputer yang terhubung dengan jaringan luas/internet, </a:t>
            </a:r>
            <a:br>
              <a:rPr lang="en-US" sz="1800" dirty="0">
                <a:latin typeface="Arial" pitchFamily="34" charset="0"/>
                <a:ea typeface="Calibri"/>
                <a:cs typeface="Arial" pitchFamily="34" charset="0"/>
              </a:rPr>
            </a:br>
            <a:r>
              <a:rPr lang="en-US" sz="1800" dirty="0">
                <a:latin typeface="Arial" pitchFamily="34" charset="0"/>
                <a:ea typeface="Calibri"/>
                <a:cs typeface="Arial" pitchFamily="34" charset="0"/>
              </a:rPr>
              <a:t>(2)   </a:t>
            </a:r>
            <a:r>
              <a:rPr lang="id-ID" sz="1800" i="1" dirty="0">
                <a:latin typeface="Arial" pitchFamily="34" charset="0"/>
                <a:ea typeface="Calibri"/>
                <a:cs typeface="Arial" pitchFamily="34" charset="0"/>
              </a:rPr>
              <a:t>software</a:t>
            </a:r>
            <a:r>
              <a:rPr lang="id-ID" sz="1800" dirty="0">
                <a:latin typeface="Arial" pitchFamily="34" charset="0"/>
                <a:ea typeface="Calibri"/>
                <a:cs typeface="Arial" pitchFamily="34" charset="0"/>
              </a:rPr>
              <a:t> yang berlisensi dengan jumlah yang memadai. </a:t>
            </a:r>
            <a:endParaRPr lang="en-US" sz="1800" dirty="0">
              <a:latin typeface="Arial" pitchFamily="34" charset="0"/>
              <a:ea typeface="Calibri"/>
              <a:cs typeface="Arial" pitchFamily="34" charset="0"/>
            </a:endParaRPr>
          </a:p>
          <a:p>
            <a:pPr lvl="0">
              <a:spcBef>
                <a:spcPts val="0"/>
              </a:spcBef>
              <a:buClrTx/>
              <a:buSzTx/>
              <a:buNone/>
              <a:defRPr/>
            </a:pPr>
            <a:r>
              <a:rPr lang="en-US" sz="1800" dirty="0">
                <a:latin typeface="Arial" pitchFamily="34" charset="0"/>
                <a:ea typeface="Calibri"/>
                <a:cs typeface="Arial" pitchFamily="34" charset="0"/>
              </a:rPr>
              <a:t>	(3)   </a:t>
            </a:r>
            <a:r>
              <a:rPr lang="id-ID" sz="1800" dirty="0">
                <a:latin typeface="Arial" pitchFamily="34" charset="0"/>
                <a:ea typeface="Calibri"/>
                <a:cs typeface="Arial" pitchFamily="34" charset="0"/>
              </a:rPr>
              <a:t>fasilitas </a:t>
            </a:r>
            <a:r>
              <a:rPr lang="id-ID" sz="1800" i="1" dirty="0">
                <a:latin typeface="Arial" pitchFamily="34" charset="0"/>
                <a:ea typeface="Calibri"/>
                <a:cs typeface="Arial" pitchFamily="34" charset="0"/>
              </a:rPr>
              <a:t>e-learning</a:t>
            </a:r>
            <a:r>
              <a:rPr lang="id-ID" sz="1800" dirty="0">
                <a:latin typeface="Arial" pitchFamily="34" charset="0"/>
                <a:ea typeface="Calibri"/>
                <a:cs typeface="Arial" pitchFamily="34" charset="0"/>
              </a:rPr>
              <a:t> yang digunakan secara baik, </a:t>
            </a:r>
            <a:endParaRPr lang="en-US" sz="1800" dirty="0">
              <a:latin typeface="Arial" pitchFamily="34" charset="0"/>
              <a:ea typeface="Calibri"/>
              <a:cs typeface="Arial" pitchFamily="34" charset="0"/>
            </a:endParaRPr>
          </a:p>
          <a:p>
            <a:pPr lvl="0">
              <a:spcBef>
                <a:spcPts val="0"/>
              </a:spcBef>
              <a:buClrTx/>
              <a:buSzTx/>
              <a:buNone/>
              <a:defRPr/>
            </a:pPr>
            <a:r>
              <a:rPr lang="en-US" sz="1800" dirty="0">
                <a:latin typeface="Arial" pitchFamily="34" charset="0"/>
                <a:ea typeface="Calibri"/>
                <a:cs typeface="Arial" pitchFamily="34" charset="0"/>
              </a:rPr>
              <a:t>	(4)   </a:t>
            </a:r>
            <a:r>
              <a:rPr lang="id-ID" sz="1800" dirty="0">
                <a:latin typeface="Arial" pitchFamily="34" charset="0"/>
                <a:ea typeface="Calibri"/>
                <a:cs typeface="Arial" pitchFamily="34" charset="0"/>
              </a:rPr>
              <a:t>akses </a:t>
            </a:r>
            <a:r>
              <a:rPr lang="id-ID" sz="1800" i="1" dirty="0">
                <a:latin typeface="Arial" pitchFamily="34" charset="0"/>
                <a:ea typeface="Calibri"/>
                <a:cs typeface="Arial" pitchFamily="34" charset="0"/>
              </a:rPr>
              <a:t>on-line</a:t>
            </a:r>
            <a:r>
              <a:rPr lang="id-ID" sz="1800" dirty="0">
                <a:latin typeface="Arial" pitchFamily="34" charset="0"/>
                <a:ea typeface="Calibri"/>
                <a:cs typeface="Arial" pitchFamily="34" charset="0"/>
              </a:rPr>
              <a:t> ke koleksi perpustakaan.</a:t>
            </a: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p>
          <a:p>
            <a:pPr>
              <a:spcBef>
                <a:spcPts val="0"/>
              </a:spcBef>
              <a:buNone/>
              <a:defRPr/>
            </a:pPr>
            <a:r>
              <a:rPr lang="id-ID" sz="1800" b="1" dirty="0">
                <a:latin typeface="Arial" pitchFamily="34" charset="0"/>
                <a:ea typeface="Times New Roman"/>
                <a:cs typeface="Arial" pitchFamily="34" charset="0"/>
              </a:rPr>
              <a:t>	</a:t>
            </a:r>
            <a:r>
              <a:rPr lang="id-ID" sz="1800" dirty="0">
                <a:latin typeface="Arial" pitchFamily="34" charset="0"/>
                <a:ea typeface="Times New Roman"/>
                <a:cs typeface="Arial" pitchFamily="34" charset="0"/>
              </a:rPr>
              <a:t>Tidak ada sistem informasi dan fasilitas yang digunakan perguruan tinggi</a:t>
            </a:r>
            <a:r>
              <a:rPr lang="id-ID" sz="1800" dirty="0">
                <a:solidFill>
                  <a:srgbClr val="000000"/>
                </a:solidFill>
                <a:latin typeface="Arial" pitchFamily="34" charset="0"/>
                <a:ea typeface="Times New Roman"/>
                <a:cs typeface="Arial" pitchFamily="34" charset="0"/>
              </a:rPr>
              <a:t> dalam proses pembelajaran</a:t>
            </a:r>
            <a:r>
              <a:rPr lang="id-ID" sz="1800" dirty="0">
                <a:latin typeface="Arial" pitchFamily="34" charset="0"/>
                <a:ea typeface="Times New Roman"/>
                <a:cs typeface="Arial" pitchFamily="34" charset="0"/>
              </a:rPr>
              <a:t>,</a:t>
            </a:r>
            <a:endParaRPr lang="id-ID" sz="1800" dirty="0">
              <a:latin typeface="Arial" pitchFamily="34" charset="0"/>
              <a:cs typeface="Arial" pitchFamily="34" charset="0"/>
            </a:endParaRPr>
          </a:p>
          <a:p>
            <a:endParaRPr lang="id-ID" sz="1800" dirty="0">
              <a:latin typeface="Arial" pitchFamily="34" charset="0"/>
              <a:cs typeface="Arial" pitchFamily="34" charset="0"/>
            </a:endParaRPr>
          </a:p>
          <a:p>
            <a:pPr>
              <a:buNone/>
            </a:pPr>
            <a:endParaRPr lang="id-ID" sz="1800" dirty="0">
              <a:latin typeface="Arial" pitchFamily="34" charset="0"/>
              <a:cs typeface="Arial" pitchFamily="34" charset="0"/>
            </a:endParaRPr>
          </a:p>
          <a:p>
            <a:endParaRPr lang="id-ID" sz="18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6.3.1 SISTEM INFORMASI DAN FASILITAS YANG DIGUNAKAN PERGURUAN TINGGI DALAM PROSES PEMBELAJARAN (HARDWARE, SOFTWARE, E-LEARNING, E-LIBRARY)</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endParaRPr lang="id-ID" sz="1600" dirty="0">
              <a:solidFill>
                <a:schemeClr val="tx1"/>
              </a:solidFill>
            </a:endParaRPr>
          </a:p>
        </p:txBody>
      </p:sp>
      <p:sp>
        <p:nvSpPr>
          <p:cNvPr id="6" name="Rectangle 5"/>
          <p:cNvSpPr/>
          <p:nvPr/>
        </p:nvSpPr>
        <p:spPr>
          <a:xfrm>
            <a:off x="7162800" y="0"/>
            <a:ext cx="19812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705600" cy="5334000"/>
          </a:xfrm>
        </p:spPr>
        <p:txBody>
          <a:bodyPr>
            <a:no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(4)</a:t>
            </a:r>
          </a:p>
          <a:p>
            <a:pPr>
              <a:spcBef>
                <a:spcPts val="0"/>
              </a:spcBef>
              <a:buNone/>
            </a:pPr>
            <a:r>
              <a:rPr lang="id-ID" sz="1800" dirty="0">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Sistem informasi</a:t>
            </a:r>
            <a:r>
              <a:rPr lang="id-ID" sz="1800" dirty="0">
                <a:latin typeface="Arial" pitchFamily="34" charset="0"/>
                <a:ea typeface="Times New Roman"/>
                <a:cs typeface="Arial" pitchFamily="34" charset="0"/>
              </a:rPr>
              <a:t> dan fasilitas yang digunakan perguruan tinggi</a:t>
            </a:r>
            <a:r>
              <a:rPr lang="id-ID" sz="1800" dirty="0">
                <a:solidFill>
                  <a:srgbClr val="000000"/>
                </a:solidFill>
                <a:latin typeface="Arial" pitchFamily="34" charset="0"/>
                <a:ea typeface="Times New Roman"/>
                <a:cs typeface="Arial" pitchFamily="34" charset="0"/>
              </a:rPr>
              <a:t> dalam administrasi yang meliputi semua fasilitas berikut.</a:t>
            </a:r>
            <a:endParaRPr lang="en-US" sz="1800" dirty="0">
              <a:solidFill>
                <a:srgbClr val="000000"/>
              </a:solidFill>
              <a:latin typeface="Arial" pitchFamily="34" charset="0"/>
              <a:ea typeface="Times New Roman"/>
              <a:cs typeface="Arial" pitchFamily="34" charset="0"/>
            </a:endParaRPr>
          </a:p>
          <a:p>
            <a:pPr>
              <a:spcBef>
                <a:spcPts val="0"/>
              </a:spcBef>
              <a:buNone/>
            </a:pPr>
            <a:r>
              <a:rPr lang="en-US" sz="1800" dirty="0">
                <a:solidFill>
                  <a:srgbClr val="000000"/>
                </a:solidFill>
                <a:latin typeface="Arial" pitchFamily="34" charset="0"/>
                <a:ea typeface="Calibri"/>
                <a:cs typeface="Arial" pitchFamily="34" charset="0"/>
              </a:rPr>
              <a:t>	(1)   </a:t>
            </a:r>
            <a:r>
              <a:rPr lang="id-ID" sz="1800" dirty="0">
                <a:latin typeface="Arial" pitchFamily="34" charset="0"/>
                <a:ea typeface="Calibri"/>
                <a:cs typeface="Arial" pitchFamily="34" charset="0"/>
              </a:rPr>
              <a:t>Komputer yang terhubung dengan jaringan luas/internet</a:t>
            </a:r>
            <a:endParaRPr lang="en-US" sz="1800" dirty="0">
              <a:latin typeface="Arial" pitchFamily="34" charset="0"/>
              <a:ea typeface="Calibri"/>
              <a:cs typeface="Arial" pitchFamily="34" charset="0"/>
            </a:endParaRPr>
          </a:p>
          <a:p>
            <a:pPr>
              <a:spcBef>
                <a:spcPts val="0"/>
              </a:spcBef>
              <a:buNone/>
            </a:pPr>
            <a:r>
              <a:rPr lang="en-US" sz="1800" i="1" dirty="0">
                <a:latin typeface="Arial" pitchFamily="34" charset="0"/>
                <a:ea typeface="Calibri"/>
                <a:cs typeface="Arial" pitchFamily="34" charset="0"/>
              </a:rPr>
              <a:t>	</a:t>
            </a:r>
            <a:r>
              <a:rPr lang="en-US" sz="1800" dirty="0">
                <a:latin typeface="Arial" pitchFamily="34" charset="0"/>
                <a:ea typeface="Calibri"/>
                <a:cs typeface="Arial" pitchFamily="34" charset="0"/>
              </a:rPr>
              <a:t>(2)   </a:t>
            </a:r>
            <a:r>
              <a:rPr lang="id-ID" sz="1800" i="1" dirty="0">
                <a:latin typeface="Arial" pitchFamily="34" charset="0"/>
                <a:ea typeface="Calibri"/>
                <a:cs typeface="Arial" pitchFamily="34" charset="0"/>
              </a:rPr>
              <a:t>Software</a:t>
            </a:r>
            <a:r>
              <a:rPr lang="id-ID" sz="1800" dirty="0">
                <a:latin typeface="Arial" pitchFamily="34" charset="0"/>
                <a:ea typeface="Calibri"/>
                <a:cs typeface="Arial" pitchFamily="34" charset="0"/>
              </a:rPr>
              <a:t> basis data yang memadai. </a:t>
            </a:r>
            <a:endParaRPr lang="en-US" sz="1800" dirty="0">
              <a:latin typeface="Arial" pitchFamily="34" charset="0"/>
              <a:ea typeface="Calibri"/>
              <a:cs typeface="Arial" pitchFamily="34" charset="0"/>
            </a:endParaRPr>
          </a:p>
          <a:p>
            <a:pPr>
              <a:spcBef>
                <a:spcPts val="0"/>
              </a:spcBef>
              <a:buNone/>
            </a:pPr>
            <a:r>
              <a:rPr lang="en-US" sz="1800" dirty="0">
                <a:latin typeface="Arial" pitchFamily="34" charset="0"/>
                <a:ea typeface="Times New Roman"/>
                <a:cs typeface="Arial" pitchFamily="34" charset="0"/>
              </a:rPr>
              <a:t>	(3)   </a:t>
            </a:r>
            <a:r>
              <a:rPr lang="id-ID" sz="1800" dirty="0">
                <a:latin typeface="Arial" pitchFamily="34" charset="0"/>
                <a:ea typeface="Times New Roman"/>
                <a:cs typeface="Arial" pitchFamily="34" charset="0"/>
              </a:rPr>
              <a:t>Akses terhadap data yang relevan sangat cepat.</a:t>
            </a:r>
            <a:endParaRPr lang="id-ID" sz="1800" dirty="0">
              <a:latin typeface="Arial" pitchFamily="34" charset="0"/>
              <a:cs typeface="Arial" pitchFamily="34" charset="0"/>
            </a:endParaRPr>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(3)</a:t>
            </a:r>
            <a:endParaRPr lang="en-US" sz="1800" b="1" dirty="0">
              <a:latin typeface="Arial" pitchFamily="34" charset="0"/>
              <a:ea typeface="Times New Roman"/>
              <a:cs typeface="Arial" pitchFamily="34" charset="0"/>
            </a:endParaRPr>
          </a:p>
          <a:p>
            <a:pPr lvl="0">
              <a:spcBef>
                <a:spcPts val="0"/>
              </a:spcBef>
              <a:buClrTx/>
              <a:buSzTx/>
              <a:buNone/>
              <a:defRPr/>
            </a:pPr>
            <a:r>
              <a:rPr lang="en-US"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Sistem informasi</a:t>
            </a:r>
            <a:r>
              <a:rPr lang="id-ID" sz="1800" dirty="0">
                <a:latin typeface="Arial" pitchFamily="34" charset="0"/>
                <a:ea typeface="Times New Roman"/>
                <a:cs typeface="Arial" pitchFamily="34" charset="0"/>
              </a:rPr>
              <a:t> dan fasilitas yang digunakan perguruan tinggi</a:t>
            </a:r>
            <a:r>
              <a:rPr lang="id-ID" sz="1800" dirty="0">
                <a:solidFill>
                  <a:srgbClr val="000000"/>
                </a:solidFill>
                <a:latin typeface="Arial" pitchFamily="34" charset="0"/>
                <a:ea typeface="Times New Roman"/>
                <a:cs typeface="Arial" pitchFamily="34" charset="0"/>
              </a:rPr>
              <a:t> dalam administrasi yang meliputi dua dari tiga fasilitas berikut.</a:t>
            </a:r>
            <a:endParaRPr lang="id-ID" sz="1800" dirty="0">
              <a:latin typeface="Arial" pitchFamily="34" charset="0"/>
              <a:ea typeface="Times New Roman"/>
              <a:cs typeface="Arial" pitchFamily="34" charset="0"/>
            </a:endParaRPr>
          </a:p>
          <a:p>
            <a:pPr>
              <a:spcBef>
                <a:spcPts val="0"/>
              </a:spcBef>
              <a:buNone/>
            </a:pPr>
            <a:r>
              <a:rPr lang="en-US" sz="1800" dirty="0">
                <a:solidFill>
                  <a:srgbClr val="000000"/>
                </a:solidFill>
                <a:latin typeface="Arial" pitchFamily="34" charset="0"/>
                <a:ea typeface="Calibri"/>
                <a:cs typeface="Arial" pitchFamily="34" charset="0"/>
              </a:rPr>
              <a:t>	(1)   </a:t>
            </a:r>
            <a:r>
              <a:rPr lang="id-ID" sz="1800" dirty="0">
                <a:latin typeface="Arial" pitchFamily="34" charset="0"/>
                <a:ea typeface="Calibri"/>
                <a:cs typeface="Arial" pitchFamily="34" charset="0"/>
              </a:rPr>
              <a:t>Komputer yang terhubung dengan jaringan luas/internet</a:t>
            </a:r>
            <a:endParaRPr lang="en-US" sz="1800" dirty="0">
              <a:latin typeface="Arial" pitchFamily="34" charset="0"/>
              <a:ea typeface="Calibri"/>
              <a:cs typeface="Arial" pitchFamily="34" charset="0"/>
            </a:endParaRPr>
          </a:p>
          <a:p>
            <a:pPr>
              <a:spcBef>
                <a:spcPts val="0"/>
              </a:spcBef>
              <a:buNone/>
            </a:pPr>
            <a:r>
              <a:rPr lang="en-US" sz="1800" i="1" dirty="0">
                <a:latin typeface="Arial" pitchFamily="34" charset="0"/>
                <a:ea typeface="Calibri"/>
                <a:cs typeface="Arial" pitchFamily="34" charset="0"/>
              </a:rPr>
              <a:t>	</a:t>
            </a:r>
            <a:r>
              <a:rPr lang="en-US" sz="1800" dirty="0">
                <a:latin typeface="Arial" pitchFamily="34" charset="0"/>
                <a:ea typeface="Calibri"/>
                <a:cs typeface="Arial" pitchFamily="34" charset="0"/>
              </a:rPr>
              <a:t>(2)   </a:t>
            </a:r>
            <a:r>
              <a:rPr lang="id-ID" sz="1800" i="1" dirty="0">
                <a:latin typeface="Arial" pitchFamily="34" charset="0"/>
                <a:ea typeface="Calibri"/>
                <a:cs typeface="Arial" pitchFamily="34" charset="0"/>
              </a:rPr>
              <a:t>Software</a:t>
            </a:r>
            <a:r>
              <a:rPr lang="id-ID" sz="1800" dirty="0">
                <a:latin typeface="Arial" pitchFamily="34" charset="0"/>
                <a:ea typeface="Calibri"/>
                <a:cs typeface="Arial" pitchFamily="34" charset="0"/>
              </a:rPr>
              <a:t> basis data yang memadai. </a:t>
            </a:r>
            <a:endParaRPr lang="en-US" sz="1800" dirty="0">
              <a:latin typeface="Arial" pitchFamily="34" charset="0"/>
              <a:ea typeface="Calibri"/>
              <a:cs typeface="Arial" pitchFamily="34" charset="0"/>
            </a:endParaRPr>
          </a:p>
          <a:p>
            <a:pPr>
              <a:spcBef>
                <a:spcPts val="0"/>
              </a:spcBef>
              <a:buNone/>
            </a:pPr>
            <a:r>
              <a:rPr lang="en-US" sz="1800" dirty="0">
                <a:latin typeface="Arial" pitchFamily="34" charset="0"/>
                <a:ea typeface="Times New Roman"/>
                <a:cs typeface="Arial" pitchFamily="34" charset="0"/>
              </a:rPr>
              <a:t>	(3)   </a:t>
            </a:r>
            <a:r>
              <a:rPr lang="id-ID" sz="1800" dirty="0">
                <a:latin typeface="Arial" pitchFamily="34" charset="0"/>
                <a:ea typeface="Times New Roman"/>
                <a:cs typeface="Arial" pitchFamily="34" charset="0"/>
              </a:rPr>
              <a:t>Akses terhadap data yang relevan sangat cepat.</a:t>
            </a:r>
            <a:endParaRPr lang="id-ID" sz="1800" dirty="0">
              <a:latin typeface="Arial" pitchFamily="34" charset="0"/>
              <a:cs typeface="Arial" pitchFamily="34" charset="0"/>
            </a:endParaRPr>
          </a:p>
        </p:txBody>
      </p:sp>
      <p:sp>
        <p:nvSpPr>
          <p:cNvPr id="14" name="Rectangle 13"/>
          <p:cNvSpPr/>
          <p:nvPr/>
        </p:nvSpPr>
        <p:spPr>
          <a:xfrm>
            <a:off x="0" y="0"/>
            <a:ext cx="67056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6.3.2 SISTEM INFORMASI DAN FASILITAS YANG DIGUNAKAN PERGURUAN TINGGI DALAM ADMINISTRASI (AKADEMIK DAN UMUM)</a:t>
            </a:r>
          </a:p>
        </p:txBody>
      </p:sp>
      <p:sp>
        <p:nvSpPr>
          <p:cNvPr id="16" name="Rectangle 15"/>
          <p:cNvSpPr/>
          <p:nvPr/>
        </p:nvSpPr>
        <p:spPr>
          <a:xfrm>
            <a:off x="6705600" y="1524000"/>
            <a:ext cx="24384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65100" lvl="0" indent="-165100">
              <a:spcBef>
                <a:spcPct val="20000"/>
              </a:spcBef>
              <a:buFont typeface="Arial" pitchFamily="34" charset="0"/>
              <a:buChar char="•"/>
              <a:defRPr/>
            </a:pPr>
            <a:r>
              <a:rPr lang="en-US" sz="1600" dirty="0">
                <a:solidFill>
                  <a:schemeClr val="tx1"/>
                </a:solidFill>
              </a:rPr>
              <a:t>SIM </a:t>
            </a:r>
            <a:r>
              <a:rPr lang="en-US" sz="1600" dirty="0" err="1">
                <a:solidFill>
                  <a:schemeClr val="tx1"/>
                </a:solidFill>
              </a:rPr>
              <a:t>akademik</a:t>
            </a:r>
            <a:endParaRPr lang="en-US" sz="1600" dirty="0">
              <a:solidFill>
                <a:schemeClr val="tx1"/>
              </a:solidFill>
            </a:endParaRPr>
          </a:p>
          <a:p>
            <a:pPr marL="165100" lvl="0" indent="-165100">
              <a:spcBef>
                <a:spcPct val="20000"/>
              </a:spcBef>
              <a:buFont typeface="Arial" pitchFamily="34" charset="0"/>
              <a:buChar char="•"/>
              <a:defRPr/>
            </a:pPr>
            <a:r>
              <a:rPr lang="en-US" sz="1600" dirty="0">
                <a:solidFill>
                  <a:schemeClr val="tx1"/>
                </a:solidFill>
              </a:rPr>
              <a:t>SIM </a:t>
            </a:r>
            <a:r>
              <a:rPr lang="en-US" sz="1600" dirty="0" err="1">
                <a:solidFill>
                  <a:schemeClr val="tx1"/>
                </a:solidFill>
              </a:rPr>
              <a:t>perpustakaan</a:t>
            </a:r>
            <a:endParaRPr lang="en-US" sz="1600" dirty="0">
              <a:solidFill>
                <a:schemeClr val="tx1"/>
              </a:solidFill>
            </a:endParaRPr>
          </a:p>
          <a:p>
            <a:pPr marL="165100" lvl="0" indent="-165100">
              <a:spcBef>
                <a:spcPct val="20000"/>
              </a:spcBef>
              <a:buFont typeface="Arial" pitchFamily="34" charset="0"/>
              <a:buChar char="•"/>
              <a:defRPr/>
            </a:pPr>
            <a:r>
              <a:rPr lang="en-US" sz="1600" dirty="0">
                <a:solidFill>
                  <a:schemeClr val="tx1"/>
                </a:solidFill>
              </a:rPr>
              <a:t>SIMSDM</a:t>
            </a:r>
          </a:p>
          <a:p>
            <a:pPr marL="165100" lvl="0" indent="-165100">
              <a:spcBef>
                <a:spcPct val="20000"/>
              </a:spcBef>
              <a:buFont typeface="Arial" pitchFamily="34" charset="0"/>
              <a:buChar char="•"/>
              <a:defRPr/>
            </a:pPr>
            <a:r>
              <a:rPr lang="en-US" sz="1600" dirty="0">
                <a:solidFill>
                  <a:schemeClr val="tx1"/>
                </a:solidFill>
              </a:rPr>
              <a:t>SIM </a:t>
            </a:r>
            <a:r>
              <a:rPr lang="en-US" sz="1600" dirty="0" err="1">
                <a:solidFill>
                  <a:schemeClr val="tx1"/>
                </a:solidFill>
              </a:rPr>
              <a:t>keuangan</a:t>
            </a:r>
            <a:endParaRPr lang="en-US" sz="1600" dirty="0">
              <a:solidFill>
                <a:schemeClr val="tx1"/>
              </a:solidFill>
            </a:endParaRPr>
          </a:p>
          <a:p>
            <a:pPr marL="165100" lvl="0" indent="-165100">
              <a:spcBef>
                <a:spcPct val="20000"/>
              </a:spcBef>
              <a:buFont typeface="Arial" pitchFamily="34" charset="0"/>
              <a:buChar char="•"/>
              <a:defRPr/>
            </a:pPr>
            <a:r>
              <a:rPr lang="en-US" sz="1600" dirty="0">
                <a:solidFill>
                  <a:schemeClr val="tx1"/>
                </a:solidFill>
              </a:rPr>
              <a:t>SIM </a:t>
            </a:r>
            <a:r>
              <a:rPr lang="en-US" sz="1600" dirty="0" err="1">
                <a:solidFill>
                  <a:schemeClr val="tx1"/>
                </a:solidFill>
              </a:rPr>
              <a:t>Mahasiswa</a:t>
            </a:r>
            <a:r>
              <a:rPr lang="en-US" sz="1600" dirty="0">
                <a:solidFill>
                  <a:schemeClr val="tx1"/>
                </a:solidFill>
              </a:rPr>
              <a:t> </a:t>
            </a:r>
            <a:r>
              <a:rPr lang="en-US" sz="1600" dirty="0" err="1">
                <a:solidFill>
                  <a:schemeClr val="tx1"/>
                </a:solidFill>
              </a:rPr>
              <a:t>dan</a:t>
            </a:r>
            <a:r>
              <a:rPr lang="en-US" sz="1600" dirty="0">
                <a:solidFill>
                  <a:schemeClr val="tx1"/>
                </a:solidFill>
              </a:rPr>
              <a:t> alumni.</a:t>
            </a:r>
            <a:endParaRPr lang="id-ID" sz="1600" dirty="0">
              <a:solidFill>
                <a:schemeClr val="tx1"/>
              </a:solidFill>
            </a:endParaRPr>
          </a:p>
        </p:txBody>
      </p:sp>
      <p:sp>
        <p:nvSpPr>
          <p:cNvPr id="6" name="Rectangle 5"/>
          <p:cNvSpPr/>
          <p:nvPr/>
        </p:nvSpPr>
        <p:spPr>
          <a:xfrm>
            <a:off x="6705600" y="0"/>
            <a:ext cx="24384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781800" cy="5334000"/>
          </a:xfrm>
        </p:spPr>
        <p:txBody>
          <a:bodyPr>
            <a:no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endParaRPr lang="en-US" sz="1800" b="1" dirty="0">
              <a:latin typeface="Arial" pitchFamily="34" charset="0"/>
              <a:ea typeface="Times New Roman"/>
              <a:cs typeface="Arial" pitchFamily="34" charset="0"/>
            </a:endParaRPr>
          </a:p>
          <a:p>
            <a:pPr lvl="0">
              <a:spcBef>
                <a:spcPts val="0"/>
              </a:spcBef>
              <a:buClrTx/>
              <a:buSzTx/>
              <a:buNone/>
              <a:defRPr/>
            </a:pPr>
            <a:r>
              <a:rPr lang="en-US"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Sistem informasi</a:t>
            </a:r>
            <a:r>
              <a:rPr lang="id-ID" sz="1800" dirty="0">
                <a:latin typeface="Arial" pitchFamily="34" charset="0"/>
                <a:ea typeface="Times New Roman"/>
                <a:cs typeface="Arial" pitchFamily="34" charset="0"/>
              </a:rPr>
              <a:t> dan fasilitas yang digunakan perguruan tinggi</a:t>
            </a:r>
            <a:r>
              <a:rPr lang="id-ID" sz="1800" dirty="0">
                <a:solidFill>
                  <a:srgbClr val="000000"/>
                </a:solidFill>
                <a:latin typeface="Arial" pitchFamily="34" charset="0"/>
                <a:ea typeface="Times New Roman"/>
                <a:cs typeface="Arial" pitchFamily="34" charset="0"/>
              </a:rPr>
              <a:t> dalam administrasi yang meliputi satu dari tiga fasilitas berikut.</a:t>
            </a:r>
            <a:endParaRPr lang="id-ID" sz="1800" dirty="0">
              <a:latin typeface="Arial" pitchFamily="34" charset="0"/>
              <a:ea typeface="Times New Roman"/>
              <a:cs typeface="Arial" pitchFamily="34" charset="0"/>
            </a:endParaRPr>
          </a:p>
          <a:p>
            <a:pPr>
              <a:spcBef>
                <a:spcPts val="0"/>
              </a:spcBef>
              <a:buNone/>
            </a:pPr>
            <a:r>
              <a:rPr lang="en-US" sz="1800" dirty="0">
                <a:solidFill>
                  <a:srgbClr val="000000"/>
                </a:solidFill>
                <a:latin typeface="Arial" pitchFamily="34" charset="0"/>
                <a:ea typeface="Calibri"/>
                <a:cs typeface="Arial" pitchFamily="34" charset="0"/>
              </a:rPr>
              <a:t>	(1)   </a:t>
            </a:r>
            <a:r>
              <a:rPr lang="id-ID" sz="1800" dirty="0">
                <a:latin typeface="Arial" pitchFamily="34" charset="0"/>
                <a:ea typeface="Calibri"/>
                <a:cs typeface="Arial" pitchFamily="34" charset="0"/>
              </a:rPr>
              <a:t>Komputer yang terhubung dengan jaringan luas/internet</a:t>
            </a:r>
            <a:endParaRPr lang="en-US" sz="1800" dirty="0">
              <a:latin typeface="Arial" pitchFamily="34" charset="0"/>
              <a:ea typeface="Calibri"/>
              <a:cs typeface="Arial" pitchFamily="34" charset="0"/>
            </a:endParaRPr>
          </a:p>
          <a:p>
            <a:pPr>
              <a:spcBef>
                <a:spcPts val="0"/>
              </a:spcBef>
              <a:buNone/>
            </a:pPr>
            <a:r>
              <a:rPr lang="en-US" sz="1800" i="1" dirty="0">
                <a:latin typeface="Arial" pitchFamily="34" charset="0"/>
                <a:ea typeface="Calibri"/>
                <a:cs typeface="Arial" pitchFamily="34" charset="0"/>
              </a:rPr>
              <a:t>	</a:t>
            </a:r>
            <a:r>
              <a:rPr lang="en-US" sz="1800" dirty="0">
                <a:latin typeface="Arial" pitchFamily="34" charset="0"/>
                <a:ea typeface="Calibri"/>
                <a:cs typeface="Arial" pitchFamily="34" charset="0"/>
              </a:rPr>
              <a:t>(2)   </a:t>
            </a:r>
            <a:r>
              <a:rPr lang="id-ID" sz="1800" i="1" dirty="0">
                <a:latin typeface="Arial" pitchFamily="34" charset="0"/>
                <a:ea typeface="Calibri"/>
                <a:cs typeface="Arial" pitchFamily="34" charset="0"/>
              </a:rPr>
              <a:t>Software</a:t>
            </a:r>
            <a:r>
              <a:rPr lang="id-ID" sz="1800" dirty="0">
                <a:latin typeface="Arial" pitchFamily="34" charset="0"/>
                <a:ea typeface="Calibri"/>
                <a:cs typeface="Arial" pitchFamily="34" charset="0"/>
              </a:rPr>
              <a:t> basis data yang memadai. </a:t>
            </a:r>
            <a:endParaRPr lang="en-US" sz="1800" dirty="0">
              <a:latin typeface="Arial" pitchFamily="34" charset="0"/>
              <a:ea typeface="Calibri"/>
              <a:cs typeface="Arial" pitchFamily="34" charset="0"/>
            </a:endParaRPr>
          </a:p>
          <a:p>
            <a:pPr>
              <a:spcBef>
                <a:spcPts val="0"/>
              </a:spcBef>
              <a:buNone/>
            </a:pPr>
            <a:r>
              <a:rPr lang="en-US" sz="1800" dirty="0">
                <a:latin typeface="Arial" pitchFamily="34" charset="0"/>
                <a:ea typeface="Times New Roman"/>
                <a:cs typeface="Arial" pitchFamily="34" charset="0"/>
              </a:rPr>
              <a:t>	(3)   </a:t>
            </a:r>
            <a:r>
              <a:rPr lang="id-ID" sz="1800" dirty="0">
                <a:latin typeface="Arial" pitchFamily="34" charset="0"/>
                <a:ea typeface="Times New Roman"/>
                <a:cs typeface="Arial" pitchFamily="34" charset="0"/>
              </a:rPr>
              <a:t>Akses terhadap data yang relevan sangat cepat.</a:t>
            </a:r>
            <a:endParaRPr lang="id-ID" sz="1800" dirty="0">
              <a:latin typeface="Arial" pitchFamily="34" charset="0"/>
              <a:cs typeface="Arial" pitchFamily="34" charset="0"/>
            </a:endParaRP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p>
          <a:p>
            <a:pPr>
              <a:spcBef>
                <a:spcPts val="0"/>
              </a:spcBef>
              <a:buNone/>
              <a:defRPr/>
            </a:pPr>
            <a:r>
              <a:rPr lang="id-ID" sz="1800" b="1" dirty="0">
                <a:latin typeface="Arial" pitchFamily="34" charset="0"/>
                <a:ea typeface="Times New Roman"/>
                <a:cs typeface="Arial" pitchFamily="34" charset="0"/>
              </a:rPr>
              <a:t>	</a:t>
            </a:r>
            <a:r>
              <a:rPr lang="id-ID" sz="1800" dirty="0">
                <a:latin typeface="Arial" pitchFamily="34" charset="0"/>
                <a:ea typeface="Times New Roman"/>
                <a:cs typeface="Arial" pitchFamily="34" charset="0"/>
              </a:rPr>
              <a:t>Perguruan tinggi</a:t>
            </a:r>
            <a:r>
              <a:rPr lang="id-ID" sz="1800" dirty="0">
                <a:solidFill>
                  <a:srgbClr val="000000"/>
                </a:solidFill>
                <a:latin typeface="Arial" pitchFamily="34" charset="0"/>
                <a:ea typeface="Times New Roman"/>
                <a:cs typeface="Arial" pitchFamily="34" charset="0"/>
              </a:rPr>
              <a:t> menggunakan sistem informasi</a:t>
            </a:r>
            <a:r>
              <a:rPr lang="id-ID" sz="1800" dirty="0">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administrasi manual</a:t>
            </a:r>
            <a:endParaRPr lang="id-ID" sz="1800" dirty="0">
              <a:latin typeface="Arial" pitchFamily="34" charset="0"/>
              <a:cs typeface="Arial" pitchFamily="34" charset="0"/>
            </a:endParaRPr>
          </a:p>
          <a:p>
            <a:pPr>
              <a:spcBef>
                <a:spcPts val="0"/>
              </a:spcBef>
            </a:pPr>
            <a:endParaRPr lang="id-ID" sz="1800" dirty="0">
              <a:latin typeface="Arial" pitchFamily="34" charset="0"/>
              <a:cs typeface="Arial" pitchFamily="34" charset="0"/>
            </a:endParaRPr>
          </a:p>
          <a:p>
            <a:pPr>
              <a:spcBef>
                <a:spcPts val="0"/>
              </a:spcBef>
              <a:buNone/>
            </a:pPr>
            <a:endParaRPr lang="id-ID" sz="1800" dirty="0">
              <a:latin typeface="Arial" pitchFamily="34" charset="0"/>
              <a:cs typeface="Arial" pitchFamily="34" charset="0"/>
            </a:endParaRPr>
          </a:p>
          <a:p>
            <a:pPr>
              <a:spcBef>
                <a:spcPts val="0"/>
              </a:spcBef>
            </a:pPr>
            <a:endParaRPr lang="id-ID" sz="1800" dirty="0">
              <a:latin typeface="Arial" pitchFamily="34" charset="0"/>
              <a:cs typeface="Arial" pitchFamily="34" charset="0"/>
            </a:endParaRPr>
          </a:p>
        </p:txBody>
      </p:sp>
      <p:sp>
        <p:nvSpPr>
          <p:cNvPr id="14" name="Rectangle 13"/>
          <p:cNvSpPr/>
          <p:nvPr/>
        </p:nvSpPr>
        <p:spPr>
          <a:xfrm>
            <a:off x="0" y="0"/>
            <a:ext cx="67056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6.3.2 SISTEM INFORMASI DAN FASILITAS YANG DIGUNAKAN PERGURUAN TINGGI DALAM ADMINISTRASI (AKADEMIK DAN UMUM)</a:t>
            </a:r>
          </a:p>
        </p:txBody>
      </p:sp>
      <p:sp>
        <p:nvSpPr>
          <p:cNvPr id="16" name="Rectangle 15"/>
          <p:cNvSpPr/>
          <p:nvPr/>
        </p:nvSpPr>
        <p:spPr>
          <a:xfrm>
            <a:off x="6705600" y="1524000"/>
            <a:ext cx="24384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65100" lvl="0" indent="-165100">
              <a:spcBef>
                <a:spcPct val="20000"/>
              </a:spcBef>
              <a:buFont typeface="Arial" pitchFamily="34" charset="0"/>
              <a:buChar char="•"/>
              <a:defRPr/>
            </a:pPr>
            <a:r>
              <a:rPr lang="en-US" sz="1600" dirty="0">
                <a:solidFill>
                  <a:schemeClr val="tx1"/>
                </a:solidFill>
              </a:rPr>
              <a:t>SIM </a:t>
            </a:r>
            <a:r>
              <a:rPr lang="en-US" sz="1600" dirty="0" err="1">
                <a:solidFill>
                  <a:schemeClr val="tx1"/>
                </a:solidFill>
              </a:rPr>
              <a:t>akademik</a:t>
            </a:r>
            <a:endParaRPr lang="en-US" sz="1600" dirty="0">
              <a:solidFill>
                <a:schemeClr val="tx1"/>
              </a:solidFill>
            </a:endParaRPr>
          </a:p>
          <a:p>
            <a:pPr marL="165100" lvl="0" indent="-165100">
              <a:spcBef>
                <a:spcPct val="20000"/>
              </a:spcBef>
              <a:buFont typeface="Arial" pitchFamily="34" charset="0"/>
              <a:buChar char="•"/>
              <a:defRPr/>
            </a:pPr>
            <a:r>
              <a:rPr lang="en-US" sz="1600" dirty="0">
                <a:solidFill>
                  <a:schemeClr val="tx1"/>
                </a:solidFill>
              </a:rPr>
              <a:t>SIM </a:t>
            </a:r>
            <a:r>
              <a:rPr lang="en-US" sz="1600" dirty="0" err="1">
                <a:solidFill>
                  <a:schemeClr val="tx1"/>
                </a:solidFill>
              </a:rPr>
              <a:t>perpustakaan</a:t>
            </a:r>
            <a:endParaRPr lang="en-US" sz="1600" dirty="0">
              <a:solidFill>
                <a:schemeClr val="tx1"/>
              </a:solidFill>
            </a:endParaRPr>
          </a:p>
          <a:p>
            <a:pPr marL="165100" lvl="0" indent="-165100">
              <a:spcBef>
                <a:spcPct val="20000"/>
              </a:spcBef>
              <a:buFont typeface="Arial" pitchFamily="34" charset="0"/>
              <a:buChar char="•"/>
              <a:defRPr/>
            </a:pPr>
            <a:r>
              <a:rPr lang="en-US" sz="1600" dirty="0">
                <a:solidFill>
                  <a:schemeClr val="tx1"/>
                </a:solidFill>
              </a:rPr>
              <a:t>SIMSDM</a:t>
            </a:r>
          </a:p>
          <a:p>
            <a:pPr marL="165100" lvl="0" indent="-165100">
              <a:spcBef>
                <a:spcPct val="20000"/>
              </a:spcBef>
              <a:buFont typeface="Arial" pitchFamily="34" charset="0"/>
              <a:buChar char="•"/>
              <a:defRPr/>
            </a:pPr>
            <a:r>
              <a:rPr lang="en-US" sz="1600" dirty="0">
                <a:solidFill>
                  <a:schemeClr val="tx1"/>
                </a:solidFill>
              </a:rPr>
              <a:t>SIM </a:t>
            </a:r>
            <a:r>
              <a:rPr lang="en-US" sz="1600" dirty="0" err="1">
                <a:solidFill>
                  <a:schemeClr val="tx1"/>
                </a:solidFill>
              </a:rPr>
              <a:t>keuangan</a:t>
            </a:r>
            <a:endParaRPr lang="en-US" sz="1600" dirty="0">
              <a:solidFill>
                <a:schemeClr val="tx1"/>
              </a:solidFill>
            </a:endParaRPr>
          </a:p>
          <a:p>
            <a:pPr marL="165100" lvl="0" indent="-165100">
              <a:spcBef>
                <a:spcPct val="20000"/>
              </a:spcBef>
              <a:buFont typeface="Arial" pitchFamily="34" charset="0"/>
              <a:buChar char="•"/>
              <a:defRPr/>
            </a:pPr>
            <a:r>
              <a:rPr lang="en-US" sz="1600" dirty="0">
                <a:solidFill>
                  <a:schemeClr val="tx1"/>
                </a:solidFill>
              </a:rPr>
              <a:t>SIM </a:t>
            </a:r>
            <a:r>
              <a:rPr lang="en-US" sz="1600" dirty="0" err="1">
                <a:solidFill>
                  <a:schemeClr val="tx1"/>
                </a:solidFill>
              </a:rPr>
              <a:t>Mahasiswa</a:t>
            </a:r>
            <a:r>
              <a:rPr lang="en-US" sz="1600" dirty="0">
                <a:solidFill>
                  <a:schemeClr val="tx1"/>
                </a:solidFill>
              </a:rPr>
              <a:t> </a:t>
            </a:r>
            <a:r>
              <a:rPr lang="en-US" sz="1600" dirty="0" err="1">
                <a:solidFill>
                  <a:schemeClr val="tx1"/>
                </a:solidFill>
              </a:rPr>
              <a:t>dan</a:t>
            </a:r>
            <a:r>
              <a:rPr lang="en-US" sz="1600" dirty="0">
                <a:solidFill>
                  <a:schemeClr val="tx1"/>
                </a:solidFill>
              </a:rPr>
              <a:t> alumni. </a:t>
            </a:r>
            <a:endParaRPr lang="id-ID" sz="1600" dirty="0">
              <a:solidFill>
                <a:schemeClr val="tx1"/>
              </a:solidFill>
            </a:endParaRPr>
          </a:p>
        </p:txBody>
      </p:sp>
      <p:sp>
        <p:nvSpPr>
          <p:cNvPr id="6" name="Rectangle 5"/>
          <p:cNvSpPr/>
          <p:nvPr/>
        </p:nvSpPr>
        <p:spPr>
          <a:xfrm>
            <a:off x="6705600" y="0"/>
            <a:ext cx="24384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553200" cy="5334000"/>
          </a:xfrm>
        </p:spPr>
        <p:txBody>
          <a:bodyPr>
            <a:norm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(4)</a:t>
            </a:r>
          </a:p>
          <a:p>
            <a:pPr>
              <a:spcBef>
                <a:spcPts val="0"/>
              </a:spcBef>
              <a:buNone/>
              <a:defRPr/>
            </a:pPr>
            <a:r>
              <a:rPr lang="id-ID" sz="1800" dirty="0">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Sistem informasi untuk pengelolaan  prasarana dan sarana yang  transparan, akurat dan cepat.</a:t>
            </a:r>
            <a:endParaRPr lang="id-ID" sz="1800" dirty="0">
              <a:latin typeface="Arial" pitchFamily="34" charset="0"/>
              <a:cs typeface="Arial" pitchFamily="34" charset="0"/>
            </a:endParaRPr>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(3)</a:t>
            </a:r>
          </a:p>
          <a:p>
            <a:pPr>
              <a:spcBef>
                <a:spcPts val="0"/>
              </a:spcBef>
              <a:buNone/>
              <a:defRPr/>
            </a:pPr>
            <a:r>
              <a:rPr lang="id-ID" sz="1800" dirty="0">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Sistem informasi untuk pengelolaan  prasarana dan sarana yang akurat, cepat, tetapi kurang transparan. </a:t>
            </a:r>
            <a:endParaRPr lang="id-ID" sz="1800" dirty="0">
              <a:latin typeface="Arial" pitchFamily="34" charset="0"/>
              <a:cs typeface="Arial" pitchFamily="34" charset="0"/>
            </a:endParaRPr>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endParaRPr lang="id-ID" sz="1800" dirty="0">
              <a:latin typeface="Arial" pitchFamily="34" charset="0"/>
              <a:cs typeface="Arial" pitchFamily="34" charset="0"/>
            </a:endParaRPr>
          </a:p>
          <a:p>
            <a:pPr>
              <a:spcBef>
                <a:spcPts val="0"/>
              </a:spcBef>
              <a:buNone/>
              <a:defRPr/>
            </a:pPr>
            <a:r>
              <a:rPr lang="id-ID" sz="1800" dirty="0">
                <a:solidFill>
                  <a:srgbClr val="000000"/>
                </a:solidFill>
                <a:latin typeface="Arial" pitchFamily="34" charset="0"/>
                <a:ea typeface="Times New Roman"/>
                <a:cs typeface="Arial" pitchFamily="34" charset="0"/>
              </a:rPr>
              <a:t>	Sistem informasi untuk pengelolaan  prasarana yang kurang transparan, akurat dan cepat.</a:t>
            </a:r>
            <a:endParaRPr lang="id-ID" sz="1800" dirty="0">
              <a:latin typeface="Arial" pitchFamily="34" charset="0"/>
              <a:cs typeface="Arial" pitchFamily="34" charset="0"/>
            </a:endParaRP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p>
          <a:p>
            <a:pPr>
              <a:spcBef>
                <a:spcPts val="0"/>
              </a:spcBef>
              <a:buNone/>
              <a:defRPr/>
            </a:pPr>
            <a:r>
              <a:rPr lang="id-ID" sz="1800" b="1" dirty="0">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Sistem informasi untuk pengelolaan  prasarana dan sarana tidak transparan, akurat dan cepat.</a:t>
            </a:r>
            <a:endParaRPr lang="id-ID" sz="1800" dirty="0">
              <a:latin typeface="Arial" pitchFamily="34" charset="0"/>
              <a:cs typeface="Arial" pitchFamily="34" charset="0"/>
            </a:endParaRPr>
          </a:p>
          <a:p>
            <a:endParaRPr lang="id-ID" sz="1800" dirty="0">
              <a:latin typeface="Arial" pitchFamily="34" charset="0"/>
              <a:cs typeface="Arial" pitchFamily="34" charset="0"/>
            </a:endParaRPr>
          </a:p>
          <a:p>
            <a:pPr>
              <a:buNone/>
            </a:pPr>
            <a:endParaRPr lang="id-ID" sz="1800" dirty="0">
              <a:latin typeface="Arial" pitchFamily="34" charset="0"/>
              <a:cs typeface="Arial" pitchFamily="34" charset="0"/>
            </a:endParaRPr>
          </a:p>
          <a:p>
            <a:endParaRPr lang="id-ID" sz="1800" dirty="0">
              <a:latin typeface="Arial" pitchFamily="34" charset="0"/>
              <a:cs typeface="Arial" pitchFamily="34" charset="0"/>
            </a:endParaRPr>
          </a:p>
        </p:txBody>
      </p:sp>
      <p:sp>
        <p:nvSpPr>
          <p:cNvPr id="14" name="Rectangle 13"/>
          <p:cNvSpPr/>
          <p:nvPr/>
        </p:nvSpPr>
        <p:spPr>
          <a:xfrm>
            <a:off x="0" y="0"/>
            <a:ext cx="67056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id-ID" sz="2000" b="1" dirty="0">
                <a:solidFill>
                  <a:schemeClr val="tx1"/>
                </a:solidFill>
                <a:latin typeface="Cambria" pitchFamily="18" charset="0"/>
              </a:rPr>
              <a:t>6.3.3 SISTEM INFORMASI UNTUK PENGELOLAAN PRASARANA DAN SARANA YANG TRANSPARAN, AKURAT DAN CEPAT</a:t>
            </a:r>
          </a:p>
        </p:txBody>
      </p:sp>
      <p:sp>
        <p:nvSpPr>
          <p:cNvPr id="16" name="Rectangle 15"/>
          <p:cNvSpPr/>
          <p:nvPr/>
        </p:nvSpPr>
        <p:spPr>
          <a:xfrm>
            <a:off x="6705600" y="1524000"/>
            <a:ext cx="24384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5425" lvl="0" indent="-225425">
              <a:spcBef>
                <a:spcPct val="20000"/>
              </a:spcBef>
              <a:buFont typeface="Arial" pitchFamily="34" charset="0"/>
              <a:buChar char="•"/>
              <a:defRPr/>
            </a:pPr>
            <a:r>
              <a:rPr lang="en-US" dirty="0">
                <a:solidFill>
                  <a:schemeClr val="tx1"/>
                </a:solidFill>
              </a:rPr>
              <a:t>SIM </a:t>
            </a:r>
            <a:r>
              <a:rPr lang="en-US" dirty="0" err="1">
                <a:solidFill>
                  <a:schemeClr val="tx1"/>
                </a:solidFill>
              </a:rPr>
              <a:t>Inventaris</a:t>
            </a:r>
            <a:endParaRPr lang="en-US" dirty="0">
              <a:solidFill>
                <a:schemeClr val="tx1"/>
              </a:solidFill>
            </a:endParaRPr>
          </a:p>
          <a:p>
            <a:pPr marL="225425" lvl="0" indent="-225425">
              <a:spcBef>
                <a:spcPct val="20000"/>
              </a:spcBef>
              <a:buFont typeface="Arial" pitchFamily="34" charset="0"/>
              <a:buChar char="•"/>
              <a:defRPr/>
            </a:pPr>
            <a:r>
              <a:rPr lang="en-US" dirty="0">
                <a:solidFill>
                  <a:schemeClr val="tx1"/>
                </a:solidFill>
              </a:rPr>
              <a:t>SIM </a:t>
            </a:r>
            <a:r>
              <a:rPr lang="en-US" dirty="0" err="1">
                <a:solidFill>
                  <a:schemeClr val="tx1"/>
                </a:solidFill>
              </a:rPr>
              <a:t>pengelolaan</a:t>
            </a:r>
            <a:r>
              <a:rPr lang="en-US" dirty="0">
                <a:solidFill>
                  <a:schemeClr val="tx1"/>
                </a:solidFill>
              </a:rPr>
              <a:t> </a:t>
            </a:r>
            <a:r>
              <a:rPr lang="en-US" dirty="0" err="1">
                <a:solidFill>
                  <a:schemeClr val="tx1"/>
                </a:solidFill>
              </a:rPr>
              <a:t>prasarana</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sarana</a:t>
            </a:r>
            <a:endParaRPr lang="id-ID" dirty="0">
              <a:solidFill>
                <a:schemeClr val="tx1"/>
              </a:solidFill>
            </a:endParaRPr>
          </a:p>
        </p:txBody>
      </p:sp>
      <p:sp>
        <p:nvSpPr>
          <p:cNvPr id="6" name="Rectangle 5"/>
          <p:cNvSpPr/>
          <p:nvPr/>
        </p:nvSpPr>
        <p:spPr>
          <a:xfrm>
            <a:off x="6705600" y="0"/>
            <a:ext cx="24384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629400" cy="5334000"/>
          </a:xfrm>
        </p:spPr>
        <p:txBody>
          <a:bodyPr>
            <a:noAutofit/>
          </a:bodyPr>
          <a:lstStyle/>
          <a:p>
            <a:pPr lvl="0">
              <a:spcBef>
                <a:spcPts val="0"/>
              </a:spcBef>
              <a:buClrTx/>
              <a:buSzTx/>
              <a:buFont typeface="Wingdings"/>
              <a:buChar char="à"/>
              <a:defRPr/>
            </a:pPr>
            <a:r>
              <a:rPr lang="id-ID" sz="1700" b="1" dirty="0">
                <a:latin typeface="Arial" pitchFamily="34" charset="0"/>
                <a:ea typeface="Times New Roman"/>
                <a:cs typeface="Arial" pitchFamily="34" charset="0"/>
                <a:sym typeface="Wingdings" pitchFamily="2" charset="2"/>
              </a:rPr>
              <a:t>Point </a:t>
            </a:r>
            <a:r>
              <a:rPr lang="id-ID" sz="1700" b="1" dirty="0">
                <a:latin typeface="Arial" pitchFamily="34" charset="0"/>
                <a:ea typeface="Times New Roman"/>
                <a:cs typeface="Arial" pitchFamily="34" charset="0"/>
              </a:rPr>
              <a:t>(4)</a:t>
            </a:r>
          </a:p>
          <a:p>
            <a:pPr>
              <a:spcBef>
                <a:spcPts val="0"/>
              </a:spcBef>
              <a:buNone/>
              <a:defRPr/>
            </a:pPr>
            <a:r>
              <a:rPr lang="id-ID" sz="1700" dirty="0">
                <a:latin typeface="Arial" pitchFamily="34" charset="0"/>
                <a:ea typeface="Times New Roman"/>
                <a:cs typeface="Arial" pitchFamily="34" charset="0"/>
              </a:rPr>
              <a:t>	</a:t>
            </a:r>
            <a:r>
              <a:rPr lang="id-ID" sz="1700" dirty="0">
                <a:solidFill>
                  <a:srgbClr val="000000"/>
                </a:solidFill>
                <a:latin typeface="Arial" pitchFamily="34" charset="0"/>
                <a:ea typeface="Times New Roman"/>
                <a:cs typeface="Arial" pitchFamily="34" charset="0"/>
              </a:rPr>
              <a:t>Sistem pendukung pengambilan keputusan yang lengkap, efektif, dan obyektif.</a:t>
            </a:r>
            <a:endParaRPr lang="id-ID" sz="1700" dirty="0">
              <a:latin typeface="Arial" pitchFamily="34" charset="0"/>
              <a:cs typeface="Arial" pitchFamily="34" charset="0"/>
            </a:endParaRPr>
          </a:p>
          <a:p>
            <a:pPr>
              <a:spcBef>
                <a:spcPts val="0"/>
              </a:spcBef>
              <a:buNone/>
              <a:defRPr/>
            </a:pPr>
            <a:endParaRPr lang="id-ID" sz="1700" b="1" dirty="0">
              <a:latin typeface="Arial" pitchFamily="34" charset="0"/>
              <a:ea typeface="Times New Roman"/>
              <a:cs typeface="Arial" pitchFamily="34" charset="0"/>
            </a:endParaRPr>
          </a:p>
          <a:p>
            <a:pPr lvl="0">
              <a:spcBef>
                <a:spcPts val="0"/>
              </a:spcBef>
              <a:buClrTx/>
              <a:buSzTx/>
              <a:buFont typeface="Wingdings"/>
              <a:buChar char="à"/>
              <a:defRPr/>
            </a:pPr>
            <a:r>
              <a:rPr lang="id-ID" sz="1700" b="1" dirty="0">
                <a:latin typeface="Arial" pitchFamily="34" charset="0"/>
                <a:ea typeface="Times New Roman"/>
                <a:cs typeface="Arial" pitchFamily="34" charset="0"/>
              </a:rPr>
              <a:t>Point (3)</a:t>
            </a:r>
            <a:endParaRPr lang="en-US" sz="1700" b="1" dirty="0">
              <a:latin typeface="Arial" pitchFamily="34" charset="0"/>
              <a:ea typeface="Times New Roman"/>
              <a:cs typeface="Arial" pitchFamily="34" charset="0"/>
            </a:endParaRPr>
          </a:p>
          <a:p>
            <a:pPr lvl="0">
              <a:spcBef>
                <a:spcPts val="0"/>
              </a:spcBef>
              <a:buClrTx/>
              <a:buSzTx/>
              <a:buNone/>
              <a:defRPr/>
            </a:pPr>
            <a:r>
              <a:rPr lang="en-US" sz="1700" b="1" dirty="0">
                <a:solidFill>
                  <a:srgbClr val="000000"/>
                </a:solidFill>
                <a:latin typeface="Arial" pitchFamily="34" charset="0"/>
                <a:ea typeface="Times New Roman"/>
                <a:cs typeface="Arial" pitchFamily="34" charset="0"/>
              </a:rPr>
              <a:t>	</a:t>
            </a:r>
            <a:r>
              <a:rPr lang="id-ID" sz="1700" dirty="0">
                <a:solidFill>
                  <a:srgbClr val="000000"/>
                </a:solidFill>
                <a:latin typeface="Arial" pitchFamily="34" charset="0"/>
                <a:ea typeface="Times New Roman"/>
                <a:cs typeface="Arial" pitchFamily="34" charset="0"/>
              </a:rPr>
              <a:t>Sistem pendukung pengambilan keputusan yang memiliki dua dari tiga unsur berikut.</a:t>
            </a:r>
            <a:endParaRPr lang="en-US" sz="1700" dirty="0">
              <a:solidFill>
                <a:srgbClr val="000000"/>
              </a:solidFill>
              <a:latin typeface="Arial" pitchFamily="34" charset="0"/>
              <a:ea typeface="Times New Roman"/>
              <a:cs typeface="Arial" pitchFamily="34" charset="0"/>
            </a:endParaRPr>
          </a:p>
          <a:p>
            <a:pPr lvl="0">
              <a:spcBef>
                <a:spcPts val="0"/>
              </a:spcBef>
              <a:buClrTx/>
              <a:buSzTx/>
              <a:buNone/>
              <a:defRPr/>
            </a:pPr>
            <a:r>
              <a:rPr lang="en-US" sz="1700" dirty="0">
                <a:solidFill>
                  <a:srgbClr val="000000"/>
                </a:solidFill>
                <a:latin typeface="Arial" pitchFamily="34" charset="0"/>
                <a:ea typeface="Calibri"/>
                <a:cs typeface="Arial" pitchFamily="34" charset="0"/>
              </a:rPr>
              <a:t>	(1)   </a:t>
            </a:r>
            <a:r>
              <a:rPr lang="id-ID" sz="1700" dirty="0">
                <a:solidFill>
                  <a:srgbClr val="000000"/>
                </a:solidFill>
                <a:latin typeface="Arial" pitchFamily="34" charset="0"/>
                <a:ea typeface="Calibri"/>
                <a:cs typeface="Arial" pitchFamily="34" charset="0"/>
              </a:rPr>
              <a:t>Lengkap</a:t>
            </a:r>
            <a:endParaRPr lang="en-US" sz="1700" dirty="0">
              <a:solidFill>
                <a:srgbClr val="000000"/>
              </a:solidFill>
              <a:latin typeface="Arial" pitchFamily="34" charset="0"/>
              <a:ea typeface="Calibri"/>
              <a:cs typeface="Arial" pitchFamily="34" charset="0"/>
            </a:endParaRPr>
          </a:p>
          <a:p>
            <a:pPr lvl="0">
              <a:spcBef>
                <a:spcPts val="0"/>
              </a:spcBef>
              <a:buClrTx/>
              <a:buSzTx/>
              <a:buNone/>
              <a:defRPr/>
            </a:pPr>
            <a:r>
              <a:rPr lang="en-US" sz="1700" dirty="0">
                <a:solidFill>
                  <a:srgbClr val="000000"/>
                </a:solidFill>
                <a:latin typeface="Arial" pitchFamily="34" charset="0"/>
                <a:ea typeface="Calibri"/>
                <a:cs typeface="Arial" pitchFamily="34" charset="0"/>
              </a:rPr>
              <a:t>	(2)   </a:t>
            </a:r>
            <a:r>
              <a:rPr lang="id-ID" sz="1700" dirty="0">
                <a:solidFill>
                  <a:srgbClr val="000000"/>
                </a:solidFill>
                <a:latin typeface="Arial" pitchFamily="34" charset="0"/>
                <a:ea typeface="Calibri"/>
                <a:cs typeface="Arial" pitchFamily="34" charset="0"/>
              </a:rPr>
              <a:t>Efektif</a:t>
            </a:r>
            <a:endParaRPr lang="en-US" sz="1700" dirty="0">
              <a:solidFill>
                <a:srgbClr val="000000"/>
              </a:solidFill>
              <a:latin typeface="Arial" pitchFamily="34" charset="0"/>
              <a:ea typeface="Calibri"/>
              <a:cs typeface="Arial" pitchFamily="34" charset="0"/>
            </a:endParaRPr>
          </a:p>
          <a:p>
            <a:pPr lvl="0">
              <a:spcBef>
                <a:spcPts val="0"/>
              </a:spcBef>
              <a:buClrTx/>
              <a:buSzTx/>
              <a:buNone/>
              <a:defRPr/>
            </a:pPr>
            <a:r>
              <a:rPr lang="en-US" sz="1700" dirty="0">
                <a:solidFill>
                  <a:srgbClr val="000000"/>
                </a:solidFill>
                <a:latin typeface="Arial" pitchFamily="34" charset="0"/>
                <a:ea typeface="Times New Roman"/>
                <a:cs typeface="Arial" pitchFamily="34" charset="0"/>
              </a:rPr>
              <a:t>	(3)   </a:t>
            </a:r>
            <a:r>
              <a:rPr lang="id-ID" sz="1700" dirty="0">
                <a:solidFill>
                  <a:srgbClr val="000000"/>
                </a:solidFill>
                <a:latin typeface="Arial" pitchFamily="34" charset="0"/>
                <a:ea typeface="Times New Roman"/>
                <a:cs typeface="Arial" pitchFamily="34" charset="0"/>
              </a:rPr>
              <a:t>Obyektif.</a:t>
            </a:r>
            <a:endParaRPr lang="id-ID" sz="1700" dirty="0">
              <a:latin typeface="Arial" pitchFamily="34" charset="0"/>
              <a:cs typeface="Arial" pitchFamily="34" charset="0"/>
            </a:endParaRPr>
          </a:p>
          <a:p>
            <a:pPr>
              <a:spcBef>
                <a:spcPts val="0"/>
              </a:spcBef>
              <a:buNone/>
              <a:defRPr/>
            </a:pPr>
            <a:endParaRPr lang="id-ID" sz="1700" b="1" dirty="0">
              <a:latin typeface="Arial" pitchFamily="34" charset="0"/>
              <a:ea typeface="Times New Roman"/>
              <a:cs typeface="Arial" pitchFamily="34" charset="0"/>
            </a:endParaRPr>
          </a:p>
          <a:p>
            <a:pPr lvl="0">
              <a:spcBef>
                <a:spcPts val="0"/>
              </a:spcBef>
              <a:buClrTx/>
              <a:buSzTx/>
              <a:buFont typeface="Wingdings"/>
              <a:buChar char="à"/>
              <a:defRPr/>
            </a:pPr>
            <a:r>
              <a:rPr lang="id-ID" sz="1700" b="1" dirty="0">
                <a:latin typeface="Arial" pitchFamily="34" charset="0"/>
                <a:ea typeface="Times New Roman"/>
                <a:cs typeface="Arial" pitchFamily="34" charset="0"/>
              </a:rPr>
              <a:t>Point (2)</a:t>
            </a:r>
            <a:endParaRPr lang="en-US" sz="1700" b="1" dirty="0">
              <a:latin typeface="Arial" pitchFamily="34" charset="0"/>
              <a:ea typeface="Times New Roman"/>
              <a:cs typeface="Arial" pitchFamily="34" charset="0"/>
            </a:endParaRPr>
          </a:p>
          <a:p>
            <a:pPr lvl="0">
              <a:spcBef>
                <a:spcPts val="0"/>
              </a:spcBef>
              <a:buClrTx/>
              <a:buSzTx/>
              <a:buNone/>
              <a:defRPr/>
            </a:pPr>
            <a:r>
              <a:rPr lang="en-US" sz="1700" b="1" dirty="0">
                <a:solidFill>
                  <a:srgbClr val="000000"/>
                </a:solidFill>
                <a:latin typeface="Arial" pitchFamily="34" charset="0"/>
                <a:ea typeface="Times New Roman"/>
                <a:cs typeface="Arial" pitchFamily="34" charset="0"/>
              </a:rPr>
              <a:t>	</a:t>
            </a:r>
            <a:r>
              <a:rPr lang="id-ID" sz="1700" dirty="0">
                <a:solidFill>
                  <a:srgbClr val="000000"/>
                </a:solidFill>
                <a:latin typeface="Arial" pitchFamily="34" charset="0"/>
                <a:ea typeface="Times New Roman"/>
                <a:cs typeface="Arial" pitchFamily="34" charset="0"/>
              </a:rPr>
              <a:t>Sistem pendukung pengambilan keputusan yang memiliki satu dari tiga unsur berikut.</a:t>
            </a:r>
            <a:endParaRPr lang="id-ID" sz="1700" dirty="0">
              <a:latin typeface="Arial" pitchFamily="34" charset="0"/>
              <a:ea typeface="Times New Roman"/>
              <a:cs typeface="Arial" pitchFamily="34" charset="0"/>
            </a:endParaRPr>
          </a:p>
          <a:p>
            <a:pPr lvl="0">
              <a:spcBef>
                <a:spcPts val="0"/>
              </a:spcBef>
              <a:buClrTx/>
              <a:buSzTx/>
              <a:buNone/>
              <a:defRPr/>
            </a:pPr>
            <a:r>
              <a:rPr lang="en-US" sz="1700" dirty="0">
                <a:solidFill>
                  <a:srgbClr val="000000"/>
                </a:solidFill>
                <a:latin typeface="Arial" pitchFamily="34" charset="0"/>
                <a:ea typeface="Calibri"/>
                <a:cs typeface="Arial" pitchFamily="34" charset="0"/>
              </a:rPr>
              <a:t>	(1)   </a:t>
            </a:r>
            <a:r>
              <a:rPr lang="id-ID" sz="1700" dirty="0">
                <a:solidFill>
                  <a:srgbClr val="000000"/>
                </a:solidFill>
                <a:latin typeface="Arial" pitchFamily="34" charset="0"/>
                <a:ea typeface="Calibri"/>
                <a:cs typeface="Arial" pitchFamily="34" charset="0"/>
              </a:rPr>
              <a:t>Lengkap</a:t>
            </a:r>
            <a:endParaRPr lang="en-US" sz="1700" dirty="0">
              <a:solidFill>
                <a:srgbClr val="000000"/>
              </a:solidFill>
              <a:latin typeface="Arial" pitchFamily="34" charset="0"/>
              <a:ea typeface="Calibri"/>
              <a:cs typeface="Arial" pitchFamily="34" charset="0"/>
            </a:endParaRPr>
          </a:p>
          <a:p>
            <a:pPr lvl="0">
              <a:spcBef>
                <a:spcPts val="0"/>
              </a:spcBef>
              <a:buClrTx/>
              <a:buSzTx/>
              <a:buNone/>
              <a:defRPr/>
            </a:pPr>
            <a:r>
              <a:rPr lang="en-US" sz="1700" dirty="0">
                <a:solidFill>
                  <a:srgbClr val="000000"/>
                </a:solidFill>
                <a:latin typeface="Arial" pitchFamily="34" charset="0"/>
                <a:ea typeface="Calibri"/>
                <a:cs typeface="Arial" pitchFamily="34" charset="0"/>
              </a:rPr>
              <a:t>	(2)   </a:t>
            </a:r>
            <a:r>
              <a:rPr lang="id-ID" sz="1700" dirty="0">
                <a:solidFill>
                  <a:srgbClr val="000000"/>
                </a:solidFill>
                <a:latin typeface="Arial" pitchFamily="34" charset="0"/>
                <a:ea typeface="Calibri"/>
                <a:cs typeface="Arial" pitchFamily="34" charset="0"/>
              </a:rPr>
              <a:t>Efektif</a:t>
            </a:r>
            <a:endParaRPr lang="en-US" sz="1700" dirty="0">
              <a:solidFill>
                <a:srgbClr val="000000"/>
              </a:solidFill>
              <a:latin typeface="Arial" pitchFamily="34" charset="0"/>
              <a:ea typeface="Calibri"/>
              <a:cs typeface="Arial" pitchFamily="34" charset="0"/>
            </a:endParaRPr>
          </a:p>
          <a:p>
            <a:pPr lvl="0">
              <a:spcBef>
                <a:spcPts val="0"/>
              </a:spcBef>
              <a:buClrTx/>
              <a:buSzTx/>
              <a:buNone/>
              <a:defRPr/>
            </a:pPr>
            <a:r>
              <a:rPr lang="en-US" sz="1700" dirty="0">
                <a:solidFill>
                  <a:srgbClr val="000000"/>
                </a:solidFill>
                <a:latin typeface="Arial" pitchFamily="34" charset="0"/>
                <a:ea typeface="Times New Roman"/>
                <a:cs typeface="Arial" pitchFamily="34" charset="0"/>
              </a:rPr>
              <a:t>	(3)   </a:t>
            </a:r>
            <a:r>
              <a:rPr lang="id-ID" sz="1700" dirty="0">
                <a:solidFill>
                  <a:srgbClr val="000000"/>
                </a:solidFill>
                <a:latin typeface="Arial" pitchFamily="34" charset="0"/>
                <a:ea typeface="Times New Roman"/>
                <a:cs typeface="Arial" pitchFamily="34" charset="0"/>
              </a:rPr>
              <a:t>Obyektif.</a:t>
            </a:r>
            <a:endParaRPr lang="id-ID" sz="1700" dirty="0">
              <a:latin typeface="Arial" pitchFamily="34" charset="0"/>
              <a:cs typeface="Arial" pitchFamily="34" charset="0"/>
            </a:endParaRPr>
          </a:p>
          <a:p>
            <a:pPr lvl="0" algn="just">
              <a:spcBef>
                <a:spcPts val="0"/>
              </a:spcBef>
              <a:buNone/>
              <a:defRPr/>
            </a:pPr>
            <a:endParaRPr lang="id-ID" sz="1700" b="1" dirty="0">
              <a:latin typeface="Arial" pitchFamily="34" charset="0"/>
              <a:ea typeface="Times New Roman"/>
              <a:cs typeface="Arial" pitchFamily="34" charset="0"/>
            </a:endParaRPr>
          </a:p>
          <a:p>
            <a:pPr lvl="0">
              <a:spcBef>
                <a:spcPts val="0"/>
              </a:spcBef>
              <a:buClrTx/>
              <a:buSzTx/>
              <a:buFont typeface="Wingdings"/>
              <a:buChar char="à"/>
              <a:defRPr/>
            </a:pPr>
            <a:r>
              <a:rPr lang="id-ID" sz="1700" b="1" dirty="0">
                <a:latin typeface="Arial" pitchFamily="34" charset="0"/>
                <a:ea typeface="Times New Roman"/>
                <a:cs typeface="Arial" pitchFamily="34" charset="0"/>
              </a:rPr>
              <a:t>Point (1)</a:t>
            </a:r>
          </a:p>
          <a:p>
            <a:pPr>
              <a:spcBef>
                <a:spcPts val="0"/>
              </a:spcBef>
              <a:buNone/>
              <a:defRPr/>
            </a:pPr>
            <a:r>
              <a:rPr lang="id-ID" sz="1700" b="1" dirty="0">
                <a:latin typeface="Arial" pitchFamily="34" charset="0"/>
                <a:ea typeface="Times New Roman"/>
                <a:cs typeface="Arial" pitchFamily="34" charset="0"/>
              </a:rPr>
              <a:t>	</a:t>
            </a:r>
            <a:r>
              <a:rPr lang="id-ID" sz="1700" dirty="0">
                <a:solidFill>
                  <a:srgbClr val="000000"/>
                </a:solidFill>
                <a:latin typeface="Arial" pitchFamily="34" charset="0"/>
                <a:ea typeface="Times New Roman"/>
                <a:cs typeface="Arial" pitchFamily="34" charset="0"/>
              </a:rPr>
              <a:t>Tidak ada sistem pendukung pengambilan keputusan.</a:t>
            </a:r>
            <a:endParaRPr lang="id-ID" sz="1700" dirty="0">
              <a:latin typeface="Arial" pitchFamily="34" charset="0"/>
              <a:cs typeface="Arial" pitchFamily="34" charset="0"/>
            </a:endParaRPr>
          </a:p>
          <a:p>
            <a:pPr>
              <a:spcBef>
                <a:spcPts val="0"/>
              </a:spcBef>
            </a:pPr>
            <a:endParaRPr lang="id-ID" sz="1700" dirty="0">
              <a:latin typeface="Arial" pitchFamily="34" charset="0"/>
              <a:cs typeface="Arial" pitchFamily="34" charset="0"/>
            </a:endParaRPr>
          </a:p>
          <a:p>
            <a:pPr>
              <a:spcBef>
                <a:spcPts val="0"/>
              </a:spcBef>
              <a:buNone/>
            </a:pPr>
            <a:endParaRPr lang="id-ID" sz="1700" dirty="0">
              <a:latin typeface="Arial" pitchFamily="34" charset="0"/>
              <a:cs typeface="Arial" pitchFamily="34" charset="0"/>
            </a:endParaRPr>
          </a:p>
          <a:p>
            <a:pPr>
              <a:spcBef>
                <a:spcPts val="0"/>
              </a:spcBef>
            </a:pPr>
            <a:endParaRPr lang="id-ID" sz="1700" dirty="0">
              <a:latin typeface="Arial" pitchFamily="34" charset="0"/>
              <a:cs typeface="Arial" pitchFamily="34" charset="0"/>
            </a:endParaRPr>
          </a:p>
        </p:txBody>
      </p:sp>
      <p:sp>
        <p:nvSpPr>
          <p:cNvPr id="14" name="Rectangle 13"/>
          <p:cNvSpPr/>
          <p:nvPr/>
        </p:nvSpPr>
        <p:spPr>
          <a:xfrm>
            <a:off x="0" y="0"/>
            <a:ext cx="67056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6.3.4 SISTEM PENDUKUNG PENGAMBILAN KEPUTUSAN (DECISION SUPPORT SYSTEM) YANG LENGKAP, EFEKTIF, DAN OBYEKTIF</a:t>
            </a:r>
          </a:p>
        </p:txBody>
      </p:sp>
      <p:sp>
        <p:nvSpPr>
          <p:cNvPr id="16" name="Rectangle 15"/>
          <p:cNvSpPr/>
          <p:nvPr/>
        </p:nvSpPr>
        <p:spPr>
          <a:xfrm>
            <a:off x="6705600" y="1524000"/>
            <a:ext cx="24384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r>
              <a:rPr lang="en-US" sz="1600" dirty="0">
                <a:solidFill>
                  <a:schemeClr val="tx1"/>
                </a:solidFill>
              </a:rPr>
              <a:t>SIM  </a:t>
            </a:r>
            <a:r>
              <a:rPr lang="en-US" sz="1600" dirty="0" err="1">
                <a:solidFill>
                  <a:schemeClr val="tx1"/>
                </a:solidFill>
              </a:rPr>
              <a:t>pengambilan</a:t>
            </a:r>
            <a:r>
              <a:rPr lang="en-US" sz="1600" dirty="0">
                <a:solidFill>
                  <a:schemeClr val="tx1"/>
                </a:solidFill>
              </a:rPr>
              <a:t> </a:t>
            </a:r>
            <a:r>
              <a:rPr lang="en-US" sz="1600" dirty="0" err="1">
                <a:solidFill>
                  <a:schemeClr val="tx1"/>
                </a:solidFill>
              </a:rPr>
              <a:t>keputusan</a:t>
            </a:r>
            <a:r>
              <a:rPr lang="en-US" sz="1600" dirty="0">
                <a:solidFill>
                  <a:schemeClr val="tx1"/>
                </a:solidFill>
              </a:rPr>
              <a:t> :</a:t>
            </a:r>
          </a:p>
          <a:p>
            <a:pPr marL="225425" lvl="0" indent="-225425">
              <a:spcBef>
                <a:spcPct val="20000"/>
              </a:spcBef>
              <a:buFont typeface="Arial" pitchFamily="34" charset="0"/>
              <a:buChar char="•"/>
              <a:tabLst>
                <a:tab pos="168275" algn="l"/>
              </a:tabLst>
              <a:defRPr/>
            </a:pPr>
            <a:r>
              <a:rPr lang="en-US" sz="1600" dirty="0">
                <a:solidFill>
                  <a:schemeClr val="tx1"/>
                </a:solidFill>
              </a:rPr>
              <a:t>L</a:t>
            </a:r>
            <a:r>
              <a:rPr lang="id-ID" sz="1600" dirty="0">
                <a:solidFill>
                  <a:schemeClr val="tx1"/>
                </a:solidFill>
              </a:rPr>
              <a:t>evel operasional</a:t>
            </a:r>
            <a:r>
              <a:rPr lang="en-US" sz="1600" dirty="0">
                <a:solidFill>
                  <a:schemeClr val="tx1"/>
                </a:solidFill>
              </a:rPr>
              <a:t> yang </a:t>
            </a:r>
            <a:r>
              <a:rPr lang="en-US" sz="1600" dirty="0" err="1">
                <a:solidFill>
                  <a:schemeClr val="tx1"/>
                </a:solidFill>
              </a:rPr>
              <a:t>sifatnya</a:t>
            </a:r>
            <a:r>
              <a:rPr lang="en-US" sz="1600" dirty="0">
                <a:solidFill>
                  <a:schemeClr val="tx1"/>
                </a:solidFill>
              </a:rPr>
              <a:t> monitoring. </a:t>
            </a:r>
          </a:p>
          <a:p>
            <a:pPr marL="165100" lvl="0" indent="-165100">
              <a:spcBef>
                <a:spcPct val="20000"/>
              </a:spcBef>
              <a:buFont typeface="Arial" pitchFamily="34" charset="0"/>
              <a:buChar char="•"/>
              <a:defRPr/>
            </a:pPr>
            <a:r>
              <a:rPr lang="id-ID" sz="1600" dirty="0">
                <a:solidFill>
                  <a:schemeClr val="tx1"/>
                </a:solidFill>
              </a:rPr>
              <a:t>level strategis</a:t>
            </a:r>
            <a:r>
              <a:rPr lang="en-US" sz="1600" dirty="0">
                <a:solidFill>
                  <a:schemeClr val="tx1"/>
                </a:solidFill>
              </a:rPr>
              <a:t> </a:t>
            </a:r>
            <a:r>
              <a:rPr lang="en-US" sz="1600" dirty="0" err="1">
                <a:solidFill>
                  <a:schemeClr val="tx1"/>
                </a:solidFill>
              </a:rPr>
              <a:t>untuk</a:t>
            </a:r>
            <a:r>
              <a:rPr lang="en-US" sz="1600" dirty="0">
                <a:solidFill>
                  <a:schemeClr val="tx1"/>
                </a:solidFill>
              </a:rPr>
              <a:t> </a:t>
            </a:r>
            <a:r>
              <a:rPr lang="en-US" sz="1600" dirty="0" err="1">
                <a:solidFill>
                  <a:schemeClr val="tx1"/>
                </a:solidFill>
              </a:rPr>
              <a:t>pengembangan</a:t>
            </a:r>
            <a:r>
              <a:rPr lang="en-US" sz="1600" dirty="0">
                <a:solidFill>
                  <a:schemeClr val="tx1"/>
                </a:solidFill>
              </a:rPr>
              <a:t> </a:t>
            </a:r>
            <a:r>
              <a:rPr lang="en-US" sz="1600" dirty="0" err="1">
                <a:solidFill>
                  <a:schemeClr val="tx1"/>
                </a:solidFill>
              </a:rPr>
              <a:t>jangka</a:t>
            </a:r>
            <a:r>
              <a:rPr lang="en-US" sz="1600" dirty="0">
                <a:solidFill>
                  <a:schemeClr val="tx1"/>
                </a:solidFill>
              </a:rPr>
              <a:t> </a:t>
            </a:r>
            <a:r>
              <a:rPr lang="en-US" sz="1600" dirty="0" err="1">
                <a:solidFill>
                  <a:schemeClr val="tx1"/>
                </a:solidFill>
              </a:rPr>
              <a:t>pendek</a:t>
            </a:r>
            <a:r>
              <a:rPr lang="en-US" sz="1600" dirty="0">
                <a:solidFill>
                  <a:schemeClr val="tx1"/>
                </a:solidFill>
              </a:rPr>
              <a:t> </a:t>
            </a:r>
            <a:r>
              <a:rPr lang="en-US" sz="1600" dirty="0" err="1">
                <a:solidFill>
                  <a:schemeClr val="tx1"/>
                </a:solidFill>
              </a:rPr>
              <a:t>dan</a:t>
            </a:r>
            <a:r>
              <a:rPr lang="en-US" sz="1600" dirty="0">
                <a:solidFill>
                  <a:schemeClr val="tx1"/>
                </a:solidFill>
              </a:rPr>
              <a:t> </a:t>
            </a:r>
            <a:r>
              <a:rPr lang="en-US" sz="1600" dirty="0" err="1">
                <a:solidFill>
                  <a:schemeClr val="tx1"/>
                </a:solidFill>
              </a:rPr>
              <a:t>jangka</a:t>
            </a:r>
            <a:r>
              <a:rPr lang="en-US" sz="1600" dirty="0">
                <a:solidFill>
                  <a:schemeClr val="tx1"/>
                </a:solidFill>
              </a:rPr>
              <a:t> </a:t>
            </a:r>
            <a:r>
              <a:rPr lang="en-US" sz="1600" dirty="0" err="1">
                <a:solidFill>
                  <a:schemeClr val="tx1"/>
                </a:solidFill>
              </a:rPr>
              <a:t>panjang</a:t>
            </a:r>
            <a:endParaRPr lang="id-ID" sz="1600" dirty="0">
              <a:solidFill>
                <a:schemeClr val="tx1"/>
              </a:solidFill>
            </a:endParaRPr>
          </a:p>
        </p:txBody>
      </p:sp>
      <p:sp>
        <p:nvSpPr>
          <p:cNvPr id="6" name="Rectangle 5"/>
          <p:cNvSpPr/>
          <p:nvPr/>
        </p:nvSpPr>
        <p:spPr>
          <a:xfrm>
            <a:off x="6705600" y="0"/>
            <a:ext cx="24384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Autofit/>
          </a:bodyPr>
          <a:lstStyle/>
          <a:p>
            <a:pPr lvl="0">
              <a:spcBef>
                <a:spcPts val="0"/>
              </a:spcBef>
              <a:buClrTx/>
              <a:buSzTx/>
              <a:buFont typeface="Wingdings"/>
              <a:buChar char="à"/>
              <a:defRPr/>
            </a:pPr>
            <a:r>
              <a:rPr lang="id-ID" sz="1700" b="1" dirty="0">
                <a:latin typeface="Arial" pitchFamily="34" charset="0"/>
                <a:ea typeface="Times New Roman"/>
                <a:cs typeface="Arial" pitchFamily="34" charset="0"/>
                <a:sym typeface="Wingdings" pitchFamily="2" charset="2"/>
              </a:rPr>
              <a:t>Point </a:t>
            </a:r>
            <a:r>
              <a:rPr lang="id-ID" sz="1700" b="1" dirty="0">
                <a:latin typeface="Arial" pitchFamily="34" charset="0"/>
                <a:ea typeface="Times New Roman"/>
                <a:cs typeface="Arial" pitchFamily="34" charset="0"/>
              </a:rPr>
              <a:t>(4)</a:t>
            </a:r>
            <a:endParaRPr lang="en-US" sz="1700" b="1" dirty="0">
              <a:latin typeface="Arial" pitchFamily="34" charset="0"/>
              <a:ea typeface="Times New Roman"/>
              <a:cs typeface="Arial" pitchFamily="34" charset="0"/>
            </a:endParaRPr>
          </a:p>
          <a:p>
            <a:pPr lvl="0">
              <a:spcBef>
                <a:spcPts val="0"/>
              </a:spcBef>
              <a:buClrTx/>
              <a:buSzTx/>
              <a:buNone/>
              <a:defRPr/>
            </a:pPr>
            <a:r>
              <a:rPr lang="en-US" sz="1700" b="1" dirty="0">
                <a:solidFill>
                  <a:srgbClr val="000000"/>
                </a:solidFill>
                <a:latin typeface="Arial" pitchFamily="34" charset="0"/>
                <a:ea typeface="Times New Roman"/>
                <a:cs typeface="Arial" pitchFamily="34" charset="0"/>
              </a:rPr>
              <a:t>	</a:t>
            </a:r>
            <a:r>
              <a:rPr lang="id-ID" sz="1700" dirty="0">
                <a:solidFill>
                  <a:srgbClr val="000000"/>
                </a:solidFill>
                <a:latin typeface="Arial" pitchFamily="34" charset="0"/>
                <a:ea typeface="Times New Roman"/>
                <a:cs typeface="Arial" pitchFamily="34" charset="0"/>
              </a:rPr>
              <a:t>Sistem informasi yang dikembangkan minimal meliputi:</a:t>
            </a:r>
            <a:endParaRPr lang="en-US" sz="1700" dirty="0">
              <a:solidFill>
                <a:srgbClr val="000000"/>
              </a:solidFill>
              <a:latin typeface="Arial" pitchFamily="34" charset="0"/>
              <a:ea typeface="Times New Roman"/>
              <a:cs typeface="Arial" pitchFamily="34" charset="0"/>
            </a:endParaRPr>
          </a:p>
          <a:p>
            <a:pPr lvl="0">
              <a:spcBef>
                <a:spcPts val="0"/>
              </a:spcBef>
              <a:buClrTx/>
              <a:buSzTx/>
              <a:buNone/>
              <a:defRPr/>
            </a:pPr>
            <a:r>
              <a:rPr lang="en-US" sz="1700" i="1" dirty="0">
                <a:solidFill>
                  <a:srgbClr val="000000"/>
                </a:solidFill>
                <a:latin typeface="Arial" pitchFamily="34" charset="0"/>
                <a:ea typeface="Times New Roman"/>
                <a:cs typeface="Arial" pitchFamily="34" charset="0"/>
              </a:rPr>
              <a:t>	</a:t>
            </a:r>
            <a:r>
              <a:rPr lang="en-US" sz="1700" dirty="0">
                <a:solidFill>
                  <a:srgbClr val="000000"/>
                </a:solidFill>
                <a:latin typeface="Arial" pitchFamily="34" charset="0"/>
                <a:ea typeface="Times New Roman"/>
                <a:cs typeface="Arial" pitchFamily="34" charset="0"/>
              </a:rPr>
              <a:t>(1)   </a:t>
            </a:r>
            <a:r>
              <a:rPr lang="id-ID" sz="1700" i="1" dirty="0">
                <a:solidFill>
                  <a:srgbClr val="000000"/>
                </a:solidFill>
                <a:latin typeface="Arial" pitchFamily="34" charset="0"/>
                <a:ea typeface="Times New Roman"/>
                <a:cs typeface="Arial" pitchFamily="34" charset="0"/>
              </a:rPr>
              <a:t>Website</a:t>
            </a:r>
            <a:r>
              <a:rPr lang="id-ID" sz="1700" dirty="0">
                <a:solidFill>
                  <a:srgbClr val="000000"/>
                </a:solidFill>
                <a:latin typeface="Arial" pitchFamily="34" charset="0"/>
                <a:ea typeface="Times New Roman"/>
                <a:cs typeface="Arial" pitchFamily="34" charset="0"/>
              </a:rPr>
              <a:t> institusi </a:t>
            </a:r>
            <a:endParaRPr lang="en-US" sz="1700" dirty="0">
              <a:solidFill>
                <a:srgbClr val="000000"/>
              </a:solidFill>
              <a:latin typeface="Arial" pitchFamily="34" charset="0"/>
              <a:ea typeface="Times New Roman"/>
              <a:cs typeface="Arial" pitchFamily="34" charset="0"/>
            </a:endParaRPr>
          </a:p>
          <a:p>
            <a:pPr lvl="0">
              <a:spcBef>
                <a:spcPts val="0"/>
              </a:spcBef>
              <a:buClrTx/>
              <a:buSzTx/>
              <a:buNone/>
              <a:defRPr/>
            </a:pPr>
            <a:r>
              <a:rPr lang="en-US" sz="1700" dirty="0">
                <a:solidFill>
                  <a:srgbClr val="000000"/>
                </a:solidFill>
                <a:latin typeface="Arial" pitchFamily="34" charset="0"/>
                <a:ea typeface="Times New Roman"/>
                <a:cs typeface="Arial" pitchFamily="34" charset="0"/>
              </a:rPr>
              <a:t>	(2)   </a:t>
            </a:r>
            <a:r>
              <a:rPr lang="id-ID" sz="1700" dirty="0">
                <a:solidFill>
                  <a:srgbClr val="000000"/>
                </a:solidFill>
                <a:latin typeface="Arial" pitchFamily="34" charset="0"/>
                <a:ea typeface="Times New Roman"/>
                <a:cs typeface="Arial" pitchFamily="34" charset="0"/>
              </a:rPr>
              <a:t>Fasilitas internet</a:t>
            </a:r>
            <a:endParaRPr lang="en-US" sz="1700" dirty="0">
              <a:solidFill>
                <a:srgbClr val="000000"/>
              </a:solidFill>
              <a:latin typeface="Arial" pitchFamily="34" charset="0"/>
              <a:ea typeface="Times New Roman"/>
              <a:cs typeface="Arial" pitchFamily="34" charset="0"/>
            </a:endParaRPr>
          </a:p>
          <a:p>
            <a:pPr lvl="0">
              <a:spcBef>
                <a:spcPts val="0"/>
              </a:spcBef>
              <a:buClrTx/>
              <a:buSzTx/>
              <a:buNone/>
              <a:defRPr/>
            </a:pPr>
            <a:r>
              <a:rPr lang="en-US" sz="1700" dirty="0">
                <a:solidFill>
                  <a:srgbClr val="000000"/>
                </a:solidFill>
                <a:latin typeface="Arial" pitchFamily="34" charset="0"/>
                <a:ea typeface="Times New Roman"/>
                <a:cs typeface="Arial" pitchFamily="34" charset="0"/>
              </a:rPr>
              <a:t>	(3)   </a:t>
            </a:r>
            <a:r>
              <a:rPr lang="id-ID" sz="1700" dirty="0">
                <a:solidFill>
                  <a:srgbClr val="000000"/>
                </a:solidFill>
                <a:latin typeface="Arial" pitchFamily="34" charset="0"/>
                <a:ea typeface="Times New Roman"/>
                <a:cs typeface="Arial" pitchFamily="34" charset="0"/>
              </a:rPr>
              <a:t>Jaringan lokal </a:t>
            </a:r>
            <a:endParaRPr lang="en-US" sz="1700" dirty="0">
              <a:solidFill>
                <a:srgbClr val="000000"/>
              </a:solidFill>
              <a:latin typeface="Arial" pitchFamily="34" charset="0"/>
              <a:ea typeface="Times New Roman"/>
              <a:cs typeface="Arial" pitchFamily="34" charset="0"/>
            </a:endParaRPr>
          </a:p>
          <a:p>
            <a:pPr lvl="0">
              <a:spcBef>
                <a:spcPts val="0"/>
              </a:spcBef>
              <a:buClrTx/>
              <a:buSzTx/>
              <a:buNone/>
              <a:defRPr/>
            </a:pPr>
            <a:r>
              <a:rPr lang="en-US" sz="1700" dirty="0">
                <a:solidFill>
                  <a:srgbClr val="000000"/>
                </a:solidFill>
                <a:latin typeface="Arial" pitchFamily="34" charset="0"/>
                <a:ea typeface="Times New Roman"/>
                <a:cs typeface="Arial" pitchFamily="34" charset="0"/>
              </a:rPr>
              <a:t>	(4)   </a:t>
            </a:r>
            <a:r>
              <a:rPr lang="id-ID" sz="1700" dirty="0">
                <a:solidFill>
                  <a:srgbClr val="000000"/>
                </a:solidFill>
                <a:latin typeface="Arial" pitchFamily="34" charset="0"/>
                <a:ea typeface="Times New Roman"/>
                <a:cs typeface="Arial" pitchFamily="34" charset="0"/>
              </a:rPr>
              <a:t>Jaringan nirkabel</a:t>
            </a:r>
            <a:endParaRPr lang="id-ID" sz="1700" dirty="0">
              <a:latin typeface="Arial" pitchFamily="34" charset="0"/>
              <a:ea typeface="Times New Roman"/>
              <a:cs typeface="Arial" pitchFamily="34" charset="0"/>
            </a:endParaRPr>
          </a:p>
          <a:p>
            <a:pPr>
              <a:buNone/>
            </a:pPr>
            <a:r>
              <a:rPr lang="id-ID" sz="1700" dirty="0">
                <a:solidFill>
                  <a:srgbClr val="000000"/>
                </a:solidFill>
                <a:latin typeface="Arial" pitchFamily="34" charset="0"/>
                <a:ea typeface="Times New Roman"/>
                <a:cs typeface="Arial" pitchFamily="34" charset="0"/>
              </a:rPr>
              <a:t>	telah dimanfaatkan untuk komunikasi internal dan eksternal kampus serta memberikan kemudahan akses terhadap sumber informasi</a:t>
            </a:r>
            <a:endParaRPr lang="id-ID" sz="1700" dirty="0">
              <a:latin typeface="Arial" pitchFamily="34" charset="0"/>
              <a:cs typeface="Arial" pitchFamily="34" charset="0"/>
            </a:endParaRPr>
          </a:p>
          <a:p>
            <a:pPr>
              <a:spcBef>
                <a:spcPts val="0"/>
              </a:spcBef>
              <a:buNone/>
              <a:defRPr/>
            </a:pPr>
            <a:endParaRPr lang="id-ID" sz="1700" b="1" dirty="0">
              <a:latin typeface="Arial" pitchFamily="34" charset="0"/>
              <a:ea typeface="Times New Roman"/>
              <a:cs typeface="Arial" pitchFamily="34" charset="0"/>
            </a:endParaRPr>
          </a:p>
          <a:p>
            <a:pPr lvl="0">
              <a:spcBef>
                <a:spcPts val="0"/>
              </a:spcBef>
              <a:buClrTx/>
              <a:buSzTx/>
              <a:buFont typeface="Wingdings"/>
              <a:buChar char="à"/>
              <a:defRPr/>
            </a:pPr>
            <a:r>
              <a:rPr lang="id-ID" sz="1700" b="1" dirty="0">
                <a:latin typeface="Arial" pitchFamily="34" charset="0"/>
                <a:ea typeface="Times New Roman"/>
                <a:cs typeface="Arial" pitchFamily="34" charset="0"/>
              </a:rPr>
              <a:t>Point (3)</a:t>
            </a:r>
            <a:endParaRPr lang="en-US" sz="1700" b="1" dirty="0">
              <a:latin typeface="Arial" pitchFamily="34" charset="0"/>
              <a:ea typeface="Times New Roman"/>
              <a:cs typeface="Arial" pitchFamily="34" charset="0"/>
            </a:endParaRPr>
          </a:p>
          <a:p>
            <a:pPr lvl="0">
              <a:spcBef>
                <a:spcPts val="0"/>
              </a:spcBef>
              <a:buClrTx/>
              <a:buSzTx/>
              <a:buNone/>
              <a:defRPr/>
            </a:pPr>
            <a:r>
              <a:rPr lang="en-US" sz="1700" b="1" dirty="0">
                <a:solidFill>
                  <a:srgbClr val="000000"/>
                </a:solidFill>
                <a:latin typeface="Arial" pitchFamily="34" charset="0"/>
                <a:ea typeface="Times New Roman"/>
                <a:cs typeface="Arial" pitchFamily="34" charset="0"/>
              </a:rPr>
              <a:t>	</a:t>
            </a:r>
            <a:r>
              <a:rPr lang="id-ID" sz="1700" dirty="0">
                <a:solidFill>
                  <a:srgbClr val="000000"/>
                </a:solidFill>
                <a:latin typeface="Arial" pitchFamily="34" charset="0"/>
                <a:ea typeface="Times New Roman"/>
                <a:cs typeface="Arial" pitchFamily="34" charset="0"/>
              </a:rPr>
              <a:t>Sistem informasi yang dikembangkan meliputi dua sampai tiga dari empat komponen:</a:t>
            </a:r>
            <a:endParaRPr lang="id-ID" sz="1700" dirty="0">
              <a:latin typeface="Arial" pitchFamily="34" charset="0"/>
              <a:ea typeface="Times New Roman"/>
              <a:cs typeface="Arial" pitchFamily="34" charset="0"/>
            </a:endParaRPr>
          </a:p>
          <a:p>
            <a:pPr lvl="0">
              <a:spcBef>
                <a:spcPts val="0"/>
              </a:spcBef>
              <a:buClrTx/>
              <a:buSzTx/>
              <a:buNone/>
              <a:defRPr/>
            </a:pPr>
            <a:r>
              <a:rPr lang="en-US" sz="1700" dirty="0">
                <a:solidFill>
                  <a:srgbClr val="000000"/>
                </a:solidFill>
                <a:latin typeface="Arial" pitchFamily="34" charset="0"/>
                <a:ea typeface="Times New Roman"/>
                <a:cs typeface="Arial" pitchFamily="34" charset="0"/>
              </a:rPr>
              <a:t>	(1)   </a:t>
            </a:r>
            <a:r>
              <a:rPr lang="id-ID" sz="1700" i="1" dirty="0">
                <a:solidFill>
                  <a:srgbClr val="000000"/>
                </a:solidFill>
                <a:latin typeface="Arial" pitchFamily="34" charset="0"/>
                <a:ea typeface="Times New Roman"/>
                <a:cs typeface="Arial" pitchFamily="34" charset="0"/>
              </a:rPr>
              <a:t>Website</a:t>
            </a:r>
            <a:r>
              <a:rPr lang="id-ID" sz="1700" dirty="0">
                <a:solidFill>
                  <a:srgbClr val="000000"/>
                </a:solidFill>
                <a:latin typeface="Arial" pitchFamily="34" charset="0"/>
                <a:ea typeface="Times New Roman"/>
                <a:cs typeface="Arial" pitchFamily="34" charset="0"/>
              </a:rPr>
              <a:t> institusi </a:t>
            </a:r>
            <a:endParaRPr lang="en-US" sz="1700" dirty="0">
              <a:solidFill>
                <a:srgbClr val="000000"/>
              </a:solidFill>
              <a:latin typeface="Arial" pitchFamily="34" charset="0"/>
              <a:ea typeface="Times New Roman"/>
              <a:cs typeface="Arial" pitchFamily="34" charset="0"/>
            </a:endParaRPr>
          </a:p>
          <a:p>
            <a:pPr lvl="0">
              <a:spcBef>
                <a:spcPts val="0"/>
              </a:spcBef>
              <a:buClrTx/>
              <a:buSzTx/>
              <a:buNone/>
              <a:defRPr/>
            </a:pPr>
            <a:r>
              <a:rPr lang="en-US" sz="1700" dirty="0">
                <a:solidFill>
                  <a:srgbClr val="000000"/>
                </a:solidFill>
                <a:latin typeface="Arial" pitchFamily="34" charset="0"/>
                <a:ea typeface="Times New Roman"/>
                <a:cs typeface="Arial" pitchFamily="34" charset="0"/>
              </a:rPr>
              <a:t>	(2)   </a:t>
            </a:r>
            <a:r>
              <a:rPr lang="id-ID" sz="1700" dirty="0">
                <a:solidFill>
                  <a:srgbClr val="000000"/>
                </a:solidFill>
                <a:latin typeface="Arial" pitchFamily="34" charset="0"/>
                <a:ea typeface="Times New Roman"/>
                <a:cs typeface="Arial" pitchFamily="34" charset="0"/>
              </a:rPr>
              <a:t>Fasilitas internet</a:t>
            </a:r>
            <a:endParaRPr lang="en-US" sz="1700" dirty="0">
              <a:solidFill>
                <a:srgbClr val="000000"/>
              </a:solidFill>
              <a:latin typeface="Arial" pitchFamily="34" charset="0"/>
              <a:ea typeface="Times New Roman"/>
              <a:cs typeface="Arial" pitchFamily="34" charset="0"/>
            </a:endParaRPr>
          </a:p>
          <a:p>
            <a:pPr lvl="0">
              <a:spcBef>
                <a:spcPts val="0"/>
              </a:spcBef>
              <a:buClrTx/>
              <a:buSzTx/>
              <a:buNone/>
              <a:defRPr/>
            </a:pPr>
            <a:r>
              <a:rPr lang="en-US" sz="1700" dirty="0">
                <a:solidFill>
                  <a:srgbClr val="000000"/>
                </a:solidFill>
                <a:latin typeface="Arial" pitchFamily="34" charset="0"/>
                <a:ea typeface="Times New Roman"/>
                <a:cs typeface="Arial" pitchFamily="34" charset="0"/>
              </a:rPr>
              <a:t>	(3)   </a:t>
            </a:r>
            <a:r>
              <a:rPr lang="id-ID" sz="1700" dirty="0">
                <a:solidFill>
                  <a:srgbClr val="000000"/>
                </a:solidFill>
                <a:latin typeface="Arial" pitchFamily="34" charset="0"/>
                <a:ea typeface="Times New Roman"/>
                <a:cs typeface="Arial" pitchFamily="34" charset="0"/>
              </a:rPr>
              <a:t>Jaringan lokal </a:t>
            </a:r>
            <a:endParaRPr lang="en-US" sz="1700" dirty="0">
              <a:solidFill>
                <a:srgbClr val="000000"/>
              </a:solidFill>
              <a:latin typeface="Arial" pitchFamily="34" charset="0"/>
              <a:ea typeface="Times New Roman"/>
              <a:cs typeface="Arial" pitchFamily="34" charset="0"/>
            </a:endParaRPr>
          </a:p>
          <a:p>
            <a:pPr lvl="0">
              <a:spcBef>
                <a:spcPts val="0"/>
              </a:spcBef>
              <a:buClrTx/>
              <a:buSzTx/>
              <a:buNone/>
              <a:defRPr/>
            </a:pPr>
            <a:r>
              <a:rPr lang="en-US" sz="1700" dirty="0">
                <a:solidFill>
                  <a:srgbClr val="000000"/>
                </a:solidFill>
                <a:latin typeface="Arial" pitchFamily="34" charset="0"/>
                <a:ea typeface="Times New Roman"/>
                <a:cs typeface="Arial" pitchFamily="34" charset="0"/>
              </a:rPr>
              <a:t>	(4)   </a:t>
            </a:r>
            <a:r>
              <a:rPr lang="id-ID" sz="1700" dirty="0">
                <a:solidFill>
                  <a:srgbClr val="000000"/>
                </a:solidFill>
                <a:latin typeface="Arial" pitchFamily="34" charset="0"/>
                <a:ea typeface="Times New Roman"/>
                <a:cs typeface="Arial" pitchFamily="34" charset="0"/>
              </a:rPr>
              <a:t>Jaringan nirkabel</a:t>
            </a:r>
            <a:endParaRPr lang="id-ID" sz="1700" dirty="0">
              <a:latin typeface="Arial" pitchFamily="34" charset="0"/>
              <a:ea typeface="Times New Roman"/>
              <a:cs typeface="Arial" pitchFamily="34" charset="0"/>
            </a:endParaRPr>
          </a:p>
          <a:p>
            <a:pPr>
              <a:buNone/>
            </a:pPr>
            <a:r>
              <a:rPr lang="id-ID" sz="1700" dirty="0">
                <a:solidFill>
                  <a:srgbClr val="000000"/>
                </a:solidFill>
                <a:latin typeface="Arial" pitchFamily="34" charset="0"/>
                <a:ea typeface="Times New Roman"/>
                <a:cs typeface="Arial" pitchFamily="34" charset="0"/>
              </a:rPr>
              <a:t>	telah dimanfaatkan untuk komunikasi internal dan eksternal kampus serta memberikan kemudahan akses terhadap sumber informasi</a:t>
            </a:r>
            <a:endParaRPr lang="id-ID" sz="1700" dirty="0">
              <a:latin typeface="Arial" pitchFamily="34" charset="0"/>
              <a:cs typeface="Arial" pitchFamily="34" charset="0"/>
            </a:endParaRPr>
          </a:p>
          <a:p>
            <a:pPr lvl="0">
              <a:spcBef>
                <a:spcPts val="0"/>
              </a:spcBef>
              <a:buClrTx/>
              <a:buSzTx/>
              <a:buNone/>
              <a:defRPr/>
            </a:pPr>
            <a:endParaRPr lang="id-ID" sz="17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6.3.5 MANFAAT SISTEM INFORMASI UNTUK MAHASISWA DAN DOSEN SERTA AKSES TERHADAP SUMBER INFORMASI</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endParaRPr lang="id-ID" sz="1600" dirty="0">
              <a:solidFill>
                <a:schemeClr val="tx1"/>
              </a:solidFill>
            </a:endParaRPr>
          </a:p>
        </p:txBody>
      </p:sp>
      <p:sp>
        <p:nvSpPr>
          <p:cNvPr id="6" name="Rectangle 5"/>
          <p:cNvSpPr/>
          <p:nvPr/>
        </p:nvSpPr>
        <p:spPr>
          <a:xfrm>
            <a:off x="6705600" y="0"/>
            <a:ext cx="24384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endParaRPr lang="en-US" sz="1800" b="1" dirty="0">
              <a:latin typeface="Arial" pitchFamily="34" charset="0"/>
              <a:ea typeface="Times New Roman"/>
              <a:cs typeface="Arial" pitchFamily="34" charset="0"/>
            </a:endParaRPr>
          </a:p>
          <a:p>
            <a:pPr lvl="0">
              <a:spcBef>
                <a:spcPts val="0"/>
              </a:spcBef>
              <a:buClrTx/>
              <a:buSzTx/>
              <a:buNone/>
              <a:defRPr/>
            </a:pPr>
            <a:r>
              <a:rPr lang="en-US"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Sistem informasi yang dikembangkan satu dari empat komponen:</a:t>
            </a:r>
            <a:endParaRPr lang="id-ID" sz="1800" dirty="0">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(1)   </a:t>
            </a:r>
            <a:r>
              <a:rPr lang="id-ID" sz="1800" i="1" dirty="0">
                <a:solidFill>
                  <a:srgbClr val="000000"/>
                </a:solidFill>
                <a:latin typeface="Arial" pitchFamily="34" charset="0"/>
                <a:ea typeface="Times New Roman"/>
                <a:cs typeface="Arial" pitchFamily="34" charset="0"/>
              </a:rPr>
              <a:t>Website</a:t>
            </a:r>
            <a:r>
              <a:rPr lang="id-ID" sz="1800" dirty="0">
                <a:solidFill>
                  <a:srgbClr val="000000"/>
                </a:solidFill>
                <a:latin typeface="Arial" pitchFamily="34" charset="0"/>
                <a:ea typeface="Times New Roman"/>
                <a:cs typeface="Arial" pitchFamily="34" charset="0"/>
              </a:rPr>
              <a:t> institusi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id-ID" sz="1800" dirty="0">
                <a:solidFill>
                  <a:srgbClr val="000000"/>
                </a:solidFill>
                <a:latin typeface="Arial" pitchFamily="34" charset="0"/>
                <a:ea typeface="Times New Roman"/>
                <a:cs typeface="Arial" pitchFamily="34" charset="0"/>
              </a:rPr>
              <a:t>Fasilitas internet</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(3)   </a:t>
            </a:r>
            <a:r>
              <a:rPr lang="id-ID" sz="1800" dirty="0">
                <a:solidFill>
                  <a:srgbClr val="000000"/>
                </a:solidFill>
                <a:latin typeface="Arial" pitchFamily="34" charset="0"/>
                <a:ea typeface="Times New Roman"/>
                <a:cs typeface="Arial" pitchFamily="34" charset="0"/>
              </a:rPr>
              <a:t>Jaringan lokal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(4)   </a:t>
            </a:r>
            <a:r>
              <a:rPr lang="id-ID" sz="1800" dirty="0">
                <a:solidFill>
                  <a:srgbClr val="000000"/>
                </a:solidFill>
                <a:latin typeface="Arial" pitchFamily="34" charset="0"/>
                <a:ea typeface="Times New Roman"/>
                <a:cs typeface="Arial" pitchFamily="34" charset="0"/>
              </a:rPr>
              <a:t>Jaringan nirkabel</a:t>
            </a:r>
            <a:endParaRPr lang="id-ID" sz="1800" dirty="0">
              <a:latin typeface="Arial" pitchFamily="34" charset="0"/>
              <a:ea typeface="Times New Roman"/>
              <a:cs typeface="Arial" pitchFamily="34" charset="0"/>
            </a:endParaRPr>
          </a:p>
          <a:p>
            <a:pPr lvl="0">
              <a:buNone/>
              <a:defRPr/>
            </a:pPr>
            <a:r>
              <a:rPr lang="id-ID" sz="1800" dirty="0">
                <a:solidFill>
                  <a:srgbClr val="000000"/>
                </a:solidFill>
                <a:latin typeface="Arial" pitchFamily="34" charset="0"/>
                <a:ea typeface="Times New Roman"/>
                <a:cs typeface="Arial" pitchFamily="34" charset="0"/>
              </a:rPr>
              <a:t>	telah dimanfaatkan untuk komunikasi internal dan eksternal kampus serta memberikan kemudahan akses terhadap sumber informasi</a:t>
            </a:r>
            <a:endParaRPr lang="id-ID" sz="1800" dirty="0">
              <a:latin typeface="Arial" pitchFamily="34" charset="0"/>
              <a:cs typeface="Arial" pitchFamily="34" charset="0"/>
            </a:endParaRP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p>
          <a:p>
            <a:pPr lvl="0">
              <a:spcBef>
                <a:spcPts val="0"/>
              </a:spcBef>
              <a:buClrTx/>
              <a:buSzTx/>
              <a:buNone/>
              <a:defRPr/>
            </a:pPr>
            <a:r>
              <a:rPr lang="id-ID" sz="1800" b="1"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Tidak ada sistem informasi yang dikembangkan dan dimanfaatkan.</a:t>
            </a:r>
            <a:endParaRPr lang="id-ID" sz="18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6.3.5 MANFAAT SISTEM INFORMASI UNTUK MAHASISWA DAN DOSEN SERTA AKSES TERHADAP SUMBER INFORMASI</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endParaRPr lang="id-ID" sz="1600" dirty="0">
              <a:solidFill>
                <a:schemeClr val="tx1"/>
              </a:solidFill>
            </a:endParaRPr>
          </a:p>
        </p:txBody>
      </p:sp>
      <p:sp>
        <p:nvSpPr>
          <p:cNvPr id="6" name="Rectangle 5"/>
          <p:cNvSpPr/>
          <p:nvPr/>
        </p:nvSpPr>
        <p:spPr>
          <a:xfrm>
            <a:off x="7162800" y="0"/>
            <a:ext cx="19812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rmAutofit/>
          </a:bodyPr>
          <a:lstStyle/>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4</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Jika KBPM ≥ 0.75</a:t>
            </a:r>
            <a:endParaRPr lang="en-US" sz="2000" dirty="0">
              <a:solidFill>
                <a:srgbClr val="000000"/>
              </a:solidFill>
              <a:latin typeface="Arial" pitchFamily="34" charset="0"/>
              <a:ea typeface="Times New Roman"/>
              <a:cs typeface="Arial" pitchFamily="34" charset="0"/>
            </a:endParaRP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maka skor = 4.</a:t>
            </a:r>
            <a:endParaRPr lang="id-ID" sz="2000" dirty="0">
              <a:latin typeface="Arial" pitchFamily="34" charset="0"/>
              <a:ea typeface="Times New Roman"/>
              <a:cs typeface="Arial" pitchFamily="34" charset="0"/>
            </a:endParaRPr>
          </a:p>
          <a:p>
            <a:pPr>
              <a:spcBef>
                <a:spcPts val="0"/>
              </a:spcBef>
              <a:buNone/>
              <a:defRPr/>
            </a:pPr>
            <a:endParaRPr lang="fi-FI" sz="2000" b="1" dirty="0">
              <a:latin typeface="Arial" pitchFamily="34" charset="0"/>
              <a:ea typeface="Times New Roman"/>
              <a:cs typeface="Arial" pitchFamily="34" charset="0"/>
            </a:endParaRPr>
          </a:p>
          <a:p>
            <a:pPr>
              <a:spcBef>
                <a:spcPts val="0"/>
              </a:spcBef>
              <a:buFont typeface="Wingdings"/>
              <a:buChar char="à"/>
              <a:defRPr/>
            </a:pP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3</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2</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dan</a:t>
            </a:r>
            <a:r>
              <a:rPr lang="en-US" sz="2000" b="1" dirty="0">
                <a:latin typeface="Arial" pitchFamily="34" charset="0"/>
                <a:ea typeface="Times New Roman"/>
                <a:cs typeface="Arial" pitchFamily="34" charset="0"/>
              </a:rPr>
              <a:t> </a:t>
            </a:r>
            <a:r>
              <a:rPr lang="id-ID" sz="2000" b="1" dirty="0">
                <a:latin typeface="Arial" pitchFamily="34" charset="0"/>
                <a:ea typeface="Times New Roman"/>
                <a:cs typeface="Arial" pitchFamily="34" charset="0"/>
                <a:sym typeface="Wingdings" pitchFamily="2" charset="2"/>
              </a:rPr>
              <a:t>Point </a:t>
            </a:r>
            <a:r>
              <a:rPr lang="id-ID" sz="2000" b="1" dirty="0">
                <a:latin typeface="Arial" pitchFamily="34" charset="0"/>
                <a:ea typeface="Times New Roman"/>
                <a:cs typeface="Arial" pitchFamily="34" charset="0"/>
              </a:rPr>
              <a:t>(</a:t>
            </a:r>
            <a:r>
              <a:rPr lang="en-US" sz="2000" b="1" dirty="0">
                <a:latin typeface="Arial" pitchFamily="34" charset="0"/>
                <a:ea typeface="Times New Roman"/>
                <a:cs typeface="Arial" pitchFamily="34" charset="0"/>
              </a:rPr>
              <a:t>1</a:t>
            </a:r>
            <a:r>
              <a:rPr lang="id-ID" sz="2000" b="1" dirty="0">
                <a:latin typeface="Arial" pitchFamily="34" charset="0"/>
                <a:ea typeface="Times New Roman"/>
                <a:cs typeface="Arial" pitchFamily="34" charset="0"/>
              </a:rPr>
              <a:t>)</a:t>
            </a: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Jika KBPM &lt; 0.75</a:t>
            </a:r>
            <a:endParaRPr lang="en-US" sz="2000" dirty="0">
              <a:solidFill>
                <a:srgbClr val="000000"/>
              </a:solidFill>
              <a:latin typeface="Arial" pitchFamily="34" charset="0"/>
              <a:ea typeface="Times New Roman"/>
              <a:cs typeface="Arial" pitchFamily="34" charset="0"/>
            </a:endParaRP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maka skor = (16 x KBPM) / 3.</a:t>
            </a:r>
            <a:endParaRPr lang="en-US" sz="2000" dirty="0">
              <a:latin typeface="Arial" pitchFamily="34" charset="0"/>
              <a:cs typeface="Arial" pitchFamily="34" charset="0"/>
            </a:endParaRPr>
          </a:p>
          <a:p>
            <a:pPr>
              <a:buNone/>
            </a:pPr>
            <a:endParaRPr lang="en-US" sz="2000" dirty="0">
              <a:latin typeface="Arial" pitchFamily="34" charset="0"/>
              <a:cs typeface="Arial" pitchFamily="34" charset="0"/>
            </a:endParaRPr>
          </a:p>
          <a:p>
            <a:endParaRPr lang="en-US" sz="20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6.3.6 PERGURUAN TINGGI MEMILIKI KAPASITAS INTERNET DENGAN RASIO BANDWIDTH PER MAHASISWA YANG MEMADAI.</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r>
              <a:rPr lang="id-ID" sz="1600" dirty="0">
                <a:solidFill>
                  <a:schemeClr val="tx1"/>
                </a:solidFill>
                <a:latin typeface="Book Antiqua" pitchFamily="18" charset="0"/>
              </a:rPr>
              <a:t>KBPM = Kapasitas b</a:t>
            </a:r>
            <a:r>
              <a:rPr lang="id-ID" sz="1600" i="1" dirty="0">
                <a:solidFill>
                  <a:schemeClr val="tx1"/>
                </a:solidFill>
                <a:latin typeface="Book Antiqua" pitchFamily="18" charset="0"/>
              </a:rPr>
              <a:t>andwidth</a:t>
            </a:r>
            <a:r>
              <a:rPr lang="id-ID" sz="1600" dirty="0">
                <a:solidFill>
                  <a:schemeClr val="tx1"/>
                </a:solidFill>
                <a:latin typeface="Book Antiqua" pitchFamily="18" charset="0"/>
              </a:rPr>
              <a:t> (dalam Kbps per mahasiswa)</a:t>
            </a:r>
          </a:p>
        </p:txBody>
      </p:sp>
      <p:sp>
        <p:nvSpPr>
          <p:cNvPr id="6" name="Rectangle 5"/>
          <p:cNvSpPr/>
          <p:nvPr/>
        </p:nvSpPr>
        <p:spPr>
          <a:xfrm>
            <a:off x="7162800" y="0"/>
            <a:ext cx="19812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rmAutofit/>
          </a:bodyPr>
          <a:lstStyle/>
          <a:p>
            <a:pPr lvl="0">
              <a:spcBef>
                <a:spcPts val="0"/>
              </a:spcBef>
              <a:buClrTx/>
              <a:buSzTx/>
              <a:buFont typeface="Wingdings"/>
              <a:buChar char="à"/>
              <a:defRPr/>
            </a:pPr>
            <a:r>
              <a:rPr lang="id-ID" sz="1800" dirty="0">
                <a:latin typeface="Arial" pitchFamily="34" charset="0"/>
                <a:cs typeface="Arial" pitchFamily="34" charset="0"/>
              </a:rPr>
              <a:t>Keterangan</a:t>
            </a:r>
          </a:p>
          <a:p>
            <a:pPr>
              <a:buNone/>
            </a:pPr>
            <a:r>
              <a:rPr lang="id-ID" sz="1800" dirty="0">
                <a:latin typeface="Arial" pitchFamily="34" charset="0"/>
                <a:cs typeface="Arial" pitchFamily="34" charset="0"/>
              </a:rPr>
              <a:t>N</a:t>
            </a:r>
            <a:r>
              <a:rPr lang="id-ID" sz="1800" baseline="-25000" dirty="0">
                <a:latin typeface="Arial" pitchFamily="34" charset="0"/>
                <a:cs typeface="Arial" pitchFamily="34" charset="0"/>
              </a:rPr>
              <a:t>A</a:t>
            </a:r>
            <a:r>
              <a:rPr lang="id-ID" sz="1800" dirty="0">
                <a:latin typeface="Arial" pitchFamily="34" charset="0"/>
                <a:cs typeface="Arial" pitchFamily="34" charset="0"/>
              </a:rPr>
              <a:t> = Banyaknya jenis data yang hanya dapat diakses secara manual.</a:t>
            </a:r>
          </a:p>
          <a:p>
            <a:pPr>
              <a:buNone/>
            </a:pPr>
            <a:r>
              <a:rPr lang="id-ID" sz="1800" dirty="0">
                <a:latin typeface="Arial" pitchFamily="34" charset="0"/>
                <a:cs typeface="Arial" pitchFamily="34" charset="0"/>
              </a:rPr>
              <a:t>N</a:t>
            </a:r>
            <a:r>
              <a:rPr lang="id-ID" sz="1800" baseline="-25000" dirty="0">
                <a:latin typeface="Arial" pitchFamily="34" charset="0"/>
                <a:cs typeface="Arial" pitchFamily="34" charset="0"/>
              </a:rPr>
              <a:t>B</a:t>
            </a:r>
            <a:r>
              <a:rPr lang="id-ID" sz="1800" dirty="0">
                <a:latin typeface="Arial" pitchFamily="34" charset="0"/>
                <a:cs typeface="Arial" pitchFamily="34" charset="0"/>
              </a:rPr>
              <a:t> = Banyaknya jenis data yang maksimum dapat diakses dengan komputer tanpa jaringan.</a:t>
            </a:r>
          </a:p>
          <a:p>
            <a:pPr>
              <a:buNone/>
            </a:pPr>
            <a:r>
              <a:rPr lang="id-ID" sz="1800" dirty="0">
                <a:latin typeface="Arial" pitchFamily="34" charset="0"/>
                <a:cs typeface="Arial" pitchFamily="34" charset="0"/>
              </a:rPr>
              <a:t>N</a:t>
            </a:r>
            <a:r>
              <a:rPr lang="id-ID" sz="1800" baseline="-25000" dirty="0">
                <a:latin typeface="Arial" pitchFamily="34" charset="0"/>
                <a:cs typeface="Arial" pitchFamily="34" charset="0"/>
              </a:rPr>
              <a:t>C</a:t>
            </a:r>
            <a:r>
              <a:rPr lang="id-ID" sz="1800" dirty="0">
                <a:latin typeface="Arial" pitchFamily="34" charset="0"/>
                <a:cs typeface="Arial" pitchFamily="34" charset="0"/>
              </a:rPr>
              <a:t> = Banyaknya jenis data yang maksimum dapat diakses dengan komputer yang terhubung jaringan lokal (intranet).</a:t>
            </a:r>
          </a:p>
          <a:p>
            <a:pPr>
              <a:buNone/>
            </a:pPr>
            <a:r>
              <a:rPr lang="id-ID" sz="1800" dirty="0">
                <a:latin typeface="Arial" pitchFamily="34" charset="0"/>
                <a:cs typeface="Arial" pitchFamily="34" charset="0"/>
              </a:rPr>
              <a:t>N</a:t>
            </a:r>
            <a:r>
              <a:rPr lang="id-ID" sz="1800" baseline="-25000" dirty="0">
                <a:latin typeface="Arial" pitchFamily="34" charset="0"/>
                <a:cs typeface="Arial" pitchFamily="34" charset="0"/>
              </a:rPr>
              <a:t>D</a:t>
            </a:r>
            <a:r>
              <a:rPr lang="id-ID" sz="1800" dirty="0">
                <a:latin typeface="Arial" pitchFamily="34" charset="0"/>
                <a:cs typeface="Arial" pitchFamily="34" charset="0"/>
              </a:rPr>
              <a:t> = Banyaknya jenis data yang maksimum dapat diakses dengan komputer yang terhubung jaringan luas (internet).</a:t>
            </a:r>
          </a:p>
          <a:p>
            <a:pPr>
              <a:buNone/>
            </a:pPr>
            <a:r>
              <a:rPr lang="id-ID" sz="1800" dirty="0">
                <a:latin typeface="Arial" pitchFamily="34" charset="0"/>
                <a:cs typeface="Arial" pitchFamily="34" charset="0"/>
              </a:rPr>
              <a:t> </a:t>
            </a:r>
          </a:p>
          <a:p>
            <a:pPr>
              <a:buNone/>
            </a:pPr>
            <a:r>
              <a:rPr lang="id-ID" sz="1800" dirty="0">
                <a:latin typeface="Arial" pitchFamily="34" charset="0"/>
                <a:cs typeface="Arial" pitchFamily="34" charset="0"/>
              </a:rPr>
              <a:t>Skor akhir = (N</a:t>
            </a:r>
            <a:r>
              <a:rPr lang="id-ID" sz="1800" baseline="-25000" dirty="0">
                <a:latin typeface="Arial" pitchFamily="34" charset="0"/>
                <a:cs typeface="Arial" pitchFamily="34" charset="0"/>
              </a:rPr>
              <a:t>A</a:t>
            </a:r>
            <a:r>
              <a:rPr lang="id-ID" sz="1800" dirty="0">
                <a:latin typeface="Arial" pitchFamily="34" charset="0"/>
                <a:cs typeface="Arial" pitchFamily="34" charset="0"/>
              </a:rPr>
              <a:t> + 2 x N</a:t>
            </a:r>
            <a:r>
              <a:rPr lang="id-ID" sz="1800" baseline="-25000" dirty="0">
                <a:latin typeface="Arial" pitchFamily="34" charset="0"/>
                <a:cs typeface="Arial" pitchFamily="34" charset="0"/>
              </a:rPr>
              <a:t>B</a:t>
            </a:r>
            <a:r>
              <a:rPr lang="id-ID" sz="1800" dirty="0">
                <a:latin typeface="Arial" pitchFamily="34" charset="0"/>
                <a:cs typeface="Arial" pitchFamily="34" charset="0"/>
              </a:rPr>
              <a:t> + 3 x N</a:t>
            </a:r>
            <a:r>
              <a:rPr lang="id-ID" sz="1800" baseline="-25000" dirty="0">
                <a:latin typeface="Arial" pitchFamily="34" charset="0"/>
                <a:cs typeface="Arial" pitchFamily="34" charset="0"/>
              </a:rPr>
              <a:t>C</a:t>
            </a:r>
            <a:r>
              <a:rPr lang="id-ID" sz="1800" dirty="0">
                <a:latin typeface="Arial" pitchFamily="34" charset="0"/>
                <a:cs typeface="Arial" pitchFamily="34" charset="0"/>
              </a:rPr>
              <a:t> + 4 x N</a:t>
            </a:r>
            <a:r>
              <a:rPr lang="id-ID" sz="1800" baseline="-25000" dirty="0">
                <a:latin typeface="Arial" pitchFamily="34" charset="0"/>
                <a:cs typeface="Arial" pitchFamily="34" charset="0"/>
              </a:rPr>
              <a:t>D</a:t>
            </a:r>
            <a:r>
              <a:rPr lang="id-ID" sz="1800" dirty="0">
                <a:latin typeface="Arial" pitchFamily="34" charset="0"/>
                <a:cs typeface="Arial" pitchFamily="34" charset="0"/>
              </a:rPr>
              <a:t>) / 13.</a:t>
            </a:r>
            <a:endParaRPr lang="en-US" sz="1800" dirty="0">
              <a:latin typeface="Arial" pitchFamily="34" charset="0"/>
              <a:cs typeface="Arial" pitchFamily="34" charset="0"/>
            </a:endParaRPr>
          </a:p>
          <a:p>
            <a:endParaRPr lang="en-US" sz="18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9300" indent="-749300"/>
            <a:r>
              <a:rPr lang="en-US" sz="2000" b="1" dirty="0">
                <a:solidFill>
                  <a:schemeClr val="tx1"/>
                </a:solidFill>
                <a:latin typeface="Cambria" pitchFamily="18" charset="0"/>
              </a:rPr>
              <a:t>6.3.7 </a:t>
            </a:r>
            <a:r>
              <a:rPr lang="pt-BR" sz="2000" b="1" dirty="0">
                <a:solidFill>
                  <a:schemeClr val="tx1"/>
                </a:solidFill>
                <a:latin typeface="Cambria" pitchFamily="18" charset="0"/>
              </a:rPr>
              <a:t>AKSESIBILITAS DATA DALAM SISTEM INFORMASI</a:t>
            </a:r>
            <a:endParaRPr lang="en-US" sz="2000" b="1" dirty="0">
              <a:solidFill>
                <a:schemeClr val="tx1"/>
              </a:solidFill>
              <a:latin typeface="Cambria" pitchFamily="18" charset="0"/>
            </a:endParaRP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endParaRPr lang="id-ID" sz="1600" dirty="0">
              <a:solidFill>
                <a:schemeClr val="tx1"/>
              </a:solidFill>
            </a:endParaRPr>
          </a:p>
        </p:txBody>
      </p:sp>
      <p:sp>
        <p:nvSpPr>
          <p:cNvPr id="6" name="Rectangle 5"/>
          <p:cNvSpPr/>
          <p:nvPr/>
        </p:nvSpPr>
        <p:spPr>
          <a:xfrm>
            <a:off x="7086600" y="0"/>
            <a:ext cx="20574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410200"/>
          </a:xfrm>
        </p:spPr>
        <p:txBody>
          <a:bodyPr>
            <a:normAutofit fontScale="85000" lnSpcReduction="10000"/>
          </a:bodyPr>
          <a:lstStyle/>
          <a:p>
            <a:pPr>
              <a:buNone/>
            </a:pPr>
            <a:r>
              <a:rPr lang="id-ID" sz="2800" b="1" dirty="0"/>
              <a:t>3.   Sarana pendidikan adalah segala sesuatu yang dapat digunakan dalam penyelenggaraan proses akademik sebagai alat teknis dalam mencapai maksud, tujuan, dan sasaran pendidikan yang bersifat mobil (dapat dipindah-pindahkan), antara lain komputer, peralatan dan perlengkapan pembelajaran di dalam kelas,  laboratorium, kantor, dan lingkungan akademik lainnya.  Prasarana pendidikan adalah sumber daya penunjang dalam pelaksanaan tridarma perguruan tinggi yang pada umumnya bersifat tidak bergerak/tidak dapat dipindah-pindahkan, antara lain bangunan, lahan percobaan, dan fasilitas lainnya.  </a:t>
            </a:r>
          </a:p>
        </p:txBody>
      </p:sp>
      <p:sp>
        <p:nvSpPr>
          <p:cNvPr id="4" name="TextBox 3"/>
          <p:cNvSpPr txBox="1"/>
          <p:nvPr/>
        </p:nvSpPr>
        <p:spPr>
          <a:xfrm>
            <a:off x="457200" y="76200"/>
            <a:ext cx="8229600" cy="830997"/>
          </a:xfrm>
          <a:prstGeom prst="rect">
            <a:avLst/>
          </a:prstGeom>
          <a:solidFill>
            <a:schemeClr val="accent2"/>
          </a:solidFill>
        </p:spPr>
        <p:txBody>
          <a:bodyPr wrap="square" rtlCol="0">
            <a:spAutoFit/>
          </a:bodyPr>
          <a:lstStyle/>
          <a:p>
            <a:pPr algn="ctr"/>
            <a:r>
              <a:rPr lang="id-ID" sz="2400" b="1" dirty="0">
                <a:latin typeface="Arial Narrow" pitchFamily="34" charset="0"/>
                <a:cs typeface="Aharoni" pitchFamily="2" charset="-79"/>
              </a:rPr>
              <a:t>KRITERIA PENILAIAN STANDAR 6 :</a:t>
            </a:r>
          </a:p>
          <a:p>
            <a:pPr algn="ctr"/>
            <a:r>
              <a:rPr lang="pt-BR" sz="2400" b="1" dirty="0">
                <a:latin typeface="Arial Narrow" pitchFamily="34" charset="0"/>
              </a:rPr>
              <a:t>Pembiayaan, sarana dan prasarana, serta sistem informasi</a:t>
            </a:r>
            <a:endParaRPr lang="id-ID" sz="2400" dirty="0">
              <a:latin typeface="Arial Narrow"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143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9300" indent="-749300"/>
            <a:r>
              <a:rPr lang="en-US" sz="2000" b="1" dirty="0">
                <a:solidFill>
                  <a:schemeClr val="tx1"/>
                </a:solidFill>
                <a:latin typeface="Cambria" pitchFamily="18" charset="0"/>
              </a:rPr>
              <a:t>6.3.7 </a:t>
            </a:r>
            <a:r>
              <a:rPr lang="pt-BR" sz="2000" b="1" dirty="0">
                <a:solidFill>
                  <a:schemeClr val="tx1"/>
                </a:solidFill>
                <a:latin typeface="Cambria" pitchFamily="18" charset="0"/>
              </a:rPr>
              <a:t>AKSESIBILITAS DATA DALAM SISTEM INFORMASI</a:t>
            </a:r>
            <a:endParaRPr lang="en-US" sz="2000" b="1" dirty="0">
              <a:solidFill>
                <a:schemeClr val="tx1"/>
              </a:solidFill>
              <a:latin typeface="Cambria" pitchFamily="18" charset="0"/>
            </a:endParaRPr>
          </a:p>
        </p:txBody>
      </p:sp>
      <p:graphicFrame>
        <p:nvGraphicFramePr>
          <p:cNvPr id="6" name="Table 5"/>
          <p:cNvGraphicFramePr>
            <a:graphicFrameLocks noGrp="1"/>
          </p:cNvGraphicFramePr>
          <p:nvPr/>
        </p:nvGraphicFramePr>
        <p:xfrm>
          <a:off x="457200" y="1295400"/>
          <a:ext cx="8229600" cy="5235741"/>
        </p:xfrm>
        <a:graphic>
          <a:graphicData uri="http://schemas.openxmlformats.org/drawingml/2006/table">
            <a:tbl>
              <a:tblPr/>
              <a:tblGrid>
                <a:gridCol w="952033">
                  <a:extLst>
                    <a:ext uri="{9D8B030D-6E8A-4147-A177-3AD203B41FA5}">
                      <a16:colId xmlns:a16="http://schemas.microsoft.com/office/drawing/2014/main" val="20000"/>
                    </a:ext>
                  </a:extLst>
                </a:gridCol>
                <a:gridCol w="2599065">
                  <a:extLst>
                    <a:ext uri="{9D8B030D-6E8A-4147-A177-3AD203B41FA5}">
                      <a16:colId xmlns:a16="http://schemas.microsoft.com/office/drawing/2014/main" val="20001"/>
                    </a:ext>
                  </a:extLst>
                </a:gridCol>
                <a:gridCol w="1184007">
                  <a:extLst>
                    <a:ext uri="{9D8B030D-6E8A-4147-A177-3AD203B41FA5}">
                      <a16:colId xmlns:a16="http://schemas.microsoft.com/office/drawing/2014/main" val="20002"/>
                    </a:ext>
                  </a:extLst>
                </a:gridCol>
                <a:gridCol w="1204422">
                  <a:extLst>
                    <a:ext uri="{9D8B030D-6E8A-4147-A177-3AD203B41FA5}">
                      <a16:colId xmlns:a16="http://schemas.microsoft.com/office/drawing/2014/main" val="20003"/>
                    </a:ext>
                  </a:extLst>
                </a:gridCol>
                <a:gridCol w="1204422">
                  <a:extLst>
                    <a:ext uri="{9D8B030D-6E8A-4147-A177-3AD203B41FA5}">
                      <a16:colId xmlns:a16="http://schemas.microsoft.com/office/drawing/2014/main" val="20004"/>
                    </a:ext>
                  </a:extLst>
                </a:gridCol>
                <a:gridCol w="1085651">
                  <a:extLst>
                    <a:ext uri="{9D8B030D-6E8A-4147-A177-3AD203B41FA5}">
                      <a16:colId xmlns:a16="http://schemas.microsoft.com/office/drawing/2014/main" val="20005"/>
                    </a:ext>
                  </a:extLst>
                </a:gridCol>
              </a:tblGrid>
              <a:tr h="241689">
                <a:tc rowSpan="2">
                  <a:txBody>
                    <a:bodyPr/>
                    <a:lstStyle/>
                    <a:p>
                      <a:pPr marL="0" marR="0" algn="ctr">
                        <a:lnSpc>
                          <a:spcPct val="115000"/>
                        </a:lnSpc>
                        <a:spcBef>
                          <a:spcPts val="0"/>
                        </a:spcBef>
                        <a:spcAft>
                          <a:spcPts val="0"/>
                        </a:spcAft>
                      </a:pPr>
                      <a:r>
                        <a:rPr lang="id-ID" sz="1400" b="1" dirty="0">
                          <a:latin typeface="Times New Roman"/>
                          <a:ea typeface="Times New Roman"/>
                          <a:cs typeface="Times New Roman"/>
                        </a:rPr>
                        <a:t>No.</a:t>
                      </a:r>
                      <a:endParaRPr lang="en-US" sz="1400" dirty="0">
                        <a:latin typeface="Calibri"/>
                        <a:ea typeface="Times New Roman"/>
                        <a:cs typeface="Times New Roman"/>
                      </a:endParaRPr>
                    </a:p>
                  </a:txBody>
                  <a:tcPr marL="66818" marR="66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rowSpan="2">
                  <a:txBody>
                    <a:bodyPr/>
                    <a:lstStyle/>
                    <a:p>
                      <a:pPr marL="0" marR="0" algn="ctr">
                        <a:lnSpc>
                          <a:spcPct val="115000"/>
                        </a:lnSpc>
                        <a:spcBef>
                          <a:spcPts val="0"/>
                        </a:spcBef>
                        <a:spcAft>
                          <a:spcPts val="0"/>
                        </a:spcAft>
                      </a:pPr>
                      <a:r>
                        <a:rPr lang="id-ID" sz="1400" b="1">
                          <a:latin typeface="Times New Roman"/>
                          <a:ea typeface="Times New Roman"/>
                          <a:cs typeface="Times New Roman"/>
                        </a:rPr>
                        <a:t>Jenis Data</a:t>
                      </a:r>
                      <a:endParaRPr lang="en-US" sz="1400">
                        <a:latin typeface="Calibri"/>
                        <a:ea typeface="Times New Roman"/>
                        <a:cs typeface="Times New Roman"/>
                      </a:endParaRPr>
                    </a:p>
                  </a:txBody>
                  <a:tcPr marL="66818" marR="66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gridSpan="4">
                  <a:txBody>
                    <a:bodyPr/>
                    <a:lstStyle/>
                    <a:p>
                      <a:pPr marL="0" marR="0" algn="ctr">
                        <a:lnSpc>
                          <a:spcPct val="115000"/>
                        </a:lnSpc>
                        <a:spcBef>
                          <a:spcPts val="0"/>
                        </a:spcBef>
                        <a:spcAft>
                          <a:spcPts val="0"/>
                        </a:spcAft>
                      </a:pPr>
                      <a:r>
                        <a:rPr lang="id-ID" sz="1600" b="1" dirty="0">
                          <a:latin typeface="Times New Roman"/>
                          <a:ea typeface="Times New Roman"/>
                          <a:cs typeface="Times New Roman"/>
                        </a:rPr>
                        <a:t>Sistem Pengelolaan Data</a:t>
                      </a:r>
                      <a:endParaRPr lang="en-US" sz="1600" dirty="0">
                        <a:latin typeface="Calibri"/>
                        <a:ea typeface="Times New Roman"/>
                        <a:cs typeface="Times New Roman"/>
                      </a:endParaRPr>
                    </a:p>
                  </a:txBody>
                  <a:tcPr marL="66818" marR="66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230885">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id-ID" sz="1400" b="1">
                          <a:latin typeface="Times New Roman"/>
                          <a:ea typeface="Times New Roman"/>
                          <a:cs typeface="Times New Roman"/>
                        </a:rPr>
                        <a:t>Secara Manual</a:t>
                      </a:r>
                      <a:endParaRPr lang="en-US" sz="1400">
                        <a:latin typeface="Calibri"/>
                        <a:ea typeface="Times New Roman"/>
                        <a:cs typeface="Times New Roman"/>
                      </a:endParaRPr>
                    </a:p>
                  </a:txBody>
                  <a:tcPr marL="66818" marR="66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id-ID" sz="1400" b="1">
                          <a:latin typeface="Times New Roman"/>
                          <a:ea typeface="Times New Roman"/>
                          <a:cs typeface="Times New Roman"/>
                        </a:rPr>
                        <a:t>Dengan Komputer Tanpa Jaringan</a:t>
                      </a:r>
                      <a:endParaRPr lang="en-US" sz="1400">
                        <a:latin typeface="Calibri"/>
                        <a:ea typeface="Times New Roman"/>
                        <a:cs typeface="Times New Roman"/>
                      </a:endParaRPr>
                    </a:p>
                  </a:txBody>
                  <a:tcPr marL="66818" marR="66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id-ID" sz="1400" b="1" dirty="0">
                          <a:latin typeface="Times New Roman"/>
                          <a:ea typeface="Times New Roman"/>
                          <a:cs typeface="Times New Roman"/>
                        </a:rPr>
                        <a:t>Dengan Komputer Jaringan Lokal (Intranet)</a:t>
                      </a:r>
                      <a:endParaRPr lang="en-US" sz="1400" dirty="0">
                        <a:latin typeface="Calibri"/>
                        <a:ea typeface="Times New Roman"/>
                        <a:cs typeface="Times New Roman"/>
                      </a:endParaRPr>
                    </a:p>
                  </a:txBody>
                  <a:tcPr marL="66818" marR="66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id-ID" sz="1400" b="1">
                          <a:latin typeface="Times New Roman"/>
                          <a:ea typeface="Times New Roman"/>
                          <a:cs typeface="Times New Roman"/>
                        </a:rPr>
                        <a:t>Dengan Komputer Jaringan Luas (Internet)</a:t>
                      </a:r>
                      <a:endParaRPr lang="en-US" sz="1400">
                        <a:latin typeface="Calibri"/>
                        <a:ea typeface="Times New Roman"/>
                        <a:cs typeface="Times New Roman"/>
                      </a:endParaRPr>
                    </a:p>
                  </a:txBody>
                  <a:tcPr marL="66818" marR="66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001"/>
                  </a:ext>
                </a:extLst>
              </a:tr>
              <a:tr h="225795">
                <a:tc>
                  <a:txBody>
                    <a:bodyPr/>
                    <a:lstStyle/>
                    <a:p>
                      <a:pPr marL="0" marR="0" algn="ctr">
                        <a:lnSpc>
                          <a:spcPct val="115000"/>
                        </a:lnSpc>
                        <a:spcBef>
                          <a:spcPts val="0"/>
                        </a:spcBef>
                        <a:spcAft>
                          <a:spcPts val="0"/>
                        </a:spcAft>
                      </a:pPr>
                      <a:endParaRPr lang="id-ID" sz="1400" dirty="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2"/>
                  </a:ext>
                </a:extLst>
              </a:tr>
              <a:tr h="225795">
                <a:tc>
                  <a:txBody>
                    <a:bodyPr/>
                    <a:lstStyle/>
                    <a:p>
                      <a:pPr marL="0" marR="0" algn="ctr">
                        <a:lnSpc>
                          <a:spcPct val="115000"/>
                        </a:lnSpc>
                        <a:spcBef>
                          <a:spcPts val="0"/>
                        </a:spcBef>
                        <a:spcAft>
                          <a:spcPts val="0"/>
                        </a:spcAft>
                      </a:pPr>
                      <a:r>
                        <a:rPr lang="id-ID" sz="1400" dirty="0">
                          <a:latin typeface="Times New Roman"/>
                          <a:ea typeface="Times New Roman"/>
                          <a:cs typeface="Times New Roman"/>
                        </a:rPr>
                        <a:t>1</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id-ID" sz="1400">
                          <a:latin typeface="Times New Roman"/>
                          <a:ea typeface="Times New Roman"/>
                          <a:cs typeface="Times New Roman"/>
                        </a:rPr>
                        <a:t>Mahasiswa</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a:latin typeface="Times New Roman"/>
                          <a:ea typeface="Times New Roman"/>
                          <a:cs typeface="Times New Roman"/>
                        </a:rPr>
                        <a:t>√</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25795">
                <a:tc>
                  <a:txBody>
                    <a:bodyPr/>
                    <a:lstStyle/>
                    <a:p>
                      <a:pPr marL="160020" marR="0" indent="-160020" algn="ctr">
                        <a:lnSpc>
                          <a:spcPct val="115000"/>
                        </a:lnSpc>
                        <a:spcBef>
                          <a:spcPts val="0"/>
                        </a:spcBef>
                        <a:spcAft>
                          <a:spcPts val="0"/>
                        </a:spcAft>
                      </a:pPr>
                      <a:r>
                        <a:rPr lang="id-ID" sz="1400" dirty="0">
                          <a:latin typeface="Times New Roman"/>
                          <a:ea typeface="Times New Roman"/>
                          <a:cs typeface="Times New Roman"/>
                        </a:rPr>
                        <a:t>2</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60020" marR="0" indent="-160020">
                        <a:lnSpc>
                          <a:spcPct val="115000"/>
                        </a:lnSpc>
                        <a:spcBef>
                          <a:spcPts val="0"/>
                        </a:spcBef>
                        <a:spcAft>
                          <a:spcPts val="0"/>
                        </a:spcAft>
                      </a:pPr>
                      <a:r>
                        <a:rPr lang="id-ID" sz="1400">
                          <a:latin typeface="Times New Roman"/>
                          <a:ea typeface="Times New Roman"/>
                          <a:cs typeface="Times New Roman"/>
                        </a:rPr>
                        <a:t>Pembayaran SPP</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a:latin typeface="Times New Roman"/>
                          <a:ea typeface="Times New Roman"/>
                          <a:cs typeface="Times New Roman"/>
                        </a:rPr>
                        <a:t>√</a:t>
                      </a:r>
                      <a:endParaRPr lang="en-US" sz="1400">
                        <a:latin typeface="Calibri"/>
                        <a:ea typeface="Times New Roman"/>
                        <a:cs typeface="Times New Roman"/>
                      </a:endParaRPr>
                    </a:p>
                  </a:txBody>
                  <a:tcPr marL="66818" marR="66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65064">
                <a:tc>
                  <a:txBody>
                    <a:bodyPr/>
                    <a:lstStyle/>
                    <a:p>
                      <a:pPr marL="0" marR="0" algn="ctr">
                        <a:lnSpc>
                          <a:spcPct val="115000"/>
                        </a:lnSpc>
                        <a:spcBef>
                          <a:spcPts val="0"/>
                        </a:spcBef>
                        <a:spcAft>
                          <a:spcPts val="0"/>
                        </a:spcAft>
                      </a:pPr>
                      <a:r>
                        <a:rPr lang="id-ID" sz="1400" dirty="0">
                          <a:latin typeface="Times New Roman"/>
                          <a:ea typeface="Times New Roman"/>
                          <a:cs typeface="Times New Roman"/>
                        </a:rPr>
                        <a:t>3</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60020" marR="0" indent="-160020">
                        <a:lnSpc>
                          <a:spcPct val="115000"/>
                        </a:lnSpc>
                        <a:spcBef>
                          <a:spcPts val="0"/>
                        </a:spcBef>
                        <a:spcAft>
                          <a:spcPts val="0"/>
                        </a:spcAft>
                      </a:pPr>
                      <a:r>
                        <a:rPr lang="id-ID" sz="1400">
                          <a:latin typeface="Times New Roman"/>
                          <a:ea typeface="Times New Roman"/>
                          <a:cs typeface="Times New Roman"/>
                        </a:rPr>
                        <a:t>Kartu Rencana Studi (KRS)</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a:latin typeface="Times New Roman"/>
                          <a:ea typeface="Times New Roman"/>
                          <a:cs typeface="Times New Roman"/>
                        </a:rPr>
                        <a:t>√</a:t>
                      </a:r>
                      <a:endParaRPr lang="en-US" sz="1400">
                        <a:latin typeface="Calibri"/>
                        <a:ea typeface="Times New Roman"/>
                        <a:cs typeface="Times New Roman"/>
                      </a:endParaRPr>
                    </a:p>
                  </a:txBody>
                  <a:tcPr marL="66818" marR="66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25795">
                <a:tc>
                  <a:txBody>
                    <a:bodyPr/>
                    <a:lstStyle/>
                    <a:p>
                      <a:pPr marL="0" marR="0" algn="ctr">
                        <a:lnSpc>
                          <a:spcPct val="115000"/>
                        </a:lnSpc>
                        <a:spcBef>
                          <a:spcPts val="0"/>
                        </a:spcBef>
                        <a:spcAft>
                          <a:spcPts val="0"/>
                        </a:spcAft>
                      </a:pPr>
                      <a:r>
                        <a:rPr lang="id-ID" sz="1400" dirty="0">
                          <a:latin typeface="Times New Roman"/>
                          <a:ea typeface="Times New Roman"/>
                          <a:cs typeface="Times New Roman"/>
                        </a:rPr>
                        <a:t>4</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id-ID" sz="1400">
                          <a:latin typeface="Times New Roman"/>
                          <a:ea typeface="Times New Roman"/>
                          <a:cs typeface="Times New Roman"/>
                        </a:rPr>
                        <a:t>Jadwal mata kuliah</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a:latin typeface="Times New Roman"/>
                          <a:ea typeface="Times New Roman"/>
                          <a:cs typeface="Times New Roman"/>
                        </a:rPr>
                        <a:t>√</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25795">
                <a:tc>
                  <a:txBody>
                    <a:bodyPr/>
                    <a:lstStyle/>
                    <a:p>
                      <a:pPr marL="0" marR="0" algn="ctr">
                        <a:lnSpc>
                          <a:spcPct val="115000"/>
                        </a:lnSpc>
                        <a:spcBef>
                          <a:spcPts val="0"/>
                        </a:spcBef>
                        <a:spcAft>
                          <a:spcPts val="0"/>
                        </a:spcAft>
                      </a:pPr>
                      <a:r>
                        <a:rPr lang="id-ID" sz="1400" dirty="0">
                          <a:latin typeface="Times New Roman"/>
                          <a:ea typeface="Times New Roman"/>
                          <a:cs typeface="Times New Roman"/>
                        </a:rPr>
                        <a:t>5</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id-ID" sz="1400">
                          <a:latin typeface="Times New Roman"/>
                          <a:ea typeface="Times New Roman"/>
                          <a:cs typeface="Times New Roman"/>
                        </a:rPr>
                        <a:t>Nilai mata kuliah</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a:latin typeface="Times New Roman"/>
                          <a:ea typeface="Times New Roman"/>
                          <a:cs typeface="Times New Roman"/>
                        </a:rPr>
                        <a:t>√</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25795">
                <a:tc>
                  <a:txBody>
                    <a:bodyPr/>
                    <a:lstStyle/>
                    <a:p>
                      <a:pPr marL="0" marR="0" algn="ctr">
                        <a:lnSpc>
                          <a:spcPct val="115000"/>
                        </a:lnSpc>
                        <a:spcBef>
                          <a:spcPts val="0"/>
                        </a:spcBef>
                        <a:spcAft>
                          <a:spcPts val="0"/>
                        </a:spcAft>
                      </a:pPr>
                      <a:r>
                        <a:rPr lang="id-ID" sz="1400" dirty="0">
                          <a:latin typeface="Times New Roman"/>
                          <a:ea typeface="Times New Roman"/>
                          <a:cs typeface="Times New Roman"/>
                        </a:rPr>
                        <a:t>6</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id-ID" sz="1400">
                          <a:latin typeface="Times New Roman"/>
                          <a:ea typeface="Times New Roman"/>
                          <a:cs typeface="Times New Roman"/>
                        </a:rPr>
                        <a:t>Transkrip akademik</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a:latin typeface="Times New Roman"/>
                          <a:ea typeface="Times New Roman"/>
                          <a:cs typeface="Times New Roman"/>
                        </a:rPr>
                        <a:t>√</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25795">
                <a:tc>
                  <a:txBody>
                    <a:bodyPr/>
                    <a:lstStyle/>
                    <a:p>
                      <a:pPr marL="0" marR="0" algn="ctr">
                        <a:lnSpc>
                          <a:spcPct val="115000"/>
                        </a:lnSpc>
                        <a:spcBef>
                          <a:spcPts val="0"/>
                        </a:spcBef>
                        <a:spcAft>
                          <a:spcPts val="0"/>
                        </a:spcAft>
                      </a:pPr>
                      <a:r>
                        <a:rPr lang="id-ID" sz="1400" dirty="0">
                          <a:latin typeface="Times New Roman"/>
                          <a:ea typeface="Times New Roman"/>
                          <a:cs typeface="Times New Roman"/>
                        </a:rPr>
                        <a:t>7</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id-ID" sz="1400">
                          <a:latin typeface="Times New Roman"/>
                          <a:ea typeface="Times New Roman"/>
                          <a:cs typeface="Times New Roman"/>
                        </a:rPr>
                        <a:t>Lulusan</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a:latin typeface="Times New Roman"/>
                          <a:ea typeface="Times New Roman"/>
                          <a:cs typeface="Times New Roman"/>
                        </a:rPr>
                        <a:t>√</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25795">
                <a:tc>
                  <a:txBody>
                    <a:bodyPr/>
                    <a:lstStyle/>
                    <a:p>
                      <a:pPr marL="0" marR="0" algn="ctr">
                        <a:lnSpc>
                          <a:spcPct val="115000"/>
                        </a:lnSpc>
                        <a:spcBef>
                          <a:spcPts val="0"/>
                        </a:spcBef>
                        <a:spcAft>
                          <a:spcPts val="0"/>
                        </a:spcAft>
                      </a:pPr>
                      <a:r>
                        <a:rPr lang="id-ID" sz="1400" dirty="0">
                          <a:latin typeface="Times New Roman"/>
                          <a:ea typeface="Times New Roman"/>
                          <a:cs typeface="Times New Roman"/>
                        </a:rPr>
                        <a:t>8</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id-ID" sz="1400">
                          <a:latin typeface="Times New Roman"/>
                          <a:ea typeface="Times New Roman"/>
                          <a:cs typeface="Times New Roman"/>
                        </a:rPr>
                        <a:t>Tenaga pendidik</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a:latin typeface="Times New Roman"/>
                          <a:ea typeface="Times New Roman"/>
                          <a:cs typeface="Times New Roman"/>
                        </a:rPr>
                        <a:t>√</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25795">
                <a:tc>
                  <a:txBody>
                    <a:bodyPr/>
                    <a:lstStyle/>
                    <a:p>
                      <a:pPr marL="0" marR="0" algn="ctr">
                        <a:lnSpc>
                          <a:spcPct val="115000"/>
                        </a:lnSpc>
                        <a:spcBef>
                          <a:spcPts val="0"/>
                        </a:spcBef>
                        <a:spcAft>
                          <a:spcPts val="0"/>
                        </a:spcAft>
                      </a:pPr>
                      <a:r>
                        <a:rPr lang="id-ID" sz="1400" dirty="0">
                          <a:latin typeface="Times New Roman"/>
                          <a:ea typeface="Times New Roman"/>
                          <a:cs typeface="Times New Roman"/>
                        </a:rPr>
                        <a:t>9</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id-ID" sz="1400">
                          <a:latin typeface="Times New Roman"/>
                          <a:ea typeface="Times New Roman"/>
                          <a:cs typeface="Times New Roman"/>
                        </a:rPr>
                        <a:t>Tenaga kependidikan</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a:latin typeface="Times New Roman"/>
                          <a:ea typeface="Times New Roman"/>
                          <a:cs typeface="Times New Roman"/>
                        </a:rPr>
                        <a:t>√</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69644">
                <a:tc>
                  <a:txBody>
                    <a:bodyPr/>
                    <a:lstStyle/>
                    <a:p>
                      <a:pPr marL="0" marR="0" algn="ctr">
                        <a:lnSpc>
                          <a:spcPct val="115000"/>
                        </a:lnSpc>
                        <a:spcBef>
                          <a:spcPts val="0"/>
                        </a:spcBef>
                        <a:spcAft>
                          <a:spcPts val="0"/>
                        </a:spcAft>
                      </a:pPr>
                      <a:r>
                        <a:rPr lang="id-ID" sz="1400" dirty="0">
                          <a:latin typeface="Times New Roman"/>
                          <a:ea typeface="Times New Roman"/>
                          <a:cs typeface="Times New Roman"/>
                        </a:rPr>
                        <a:t>10</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id-ID" sz="1400">
                          <a:latin typeface="Times New Roman"/>
                          <a:ea typeface="Times New Roman"/>
                          <a:cs typeface="Times New Roman"/>
                        </a:rPr>
                        <a:t>Tenaga pendukung lainnya</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a:latin typeface="Times New Roman"/>
                          <a:ea typeface="Times New Roman"/>
                          <a:cs typeface="Times New Roman"/>
                        </a:rPr>
                        <a:t>√</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25795">
                <a:tc>
                  <a:txBody>
                    <a:bodyPr/>
                    <a:lstStyle/>
                    <a:p>
                      <a:pPr marL="0" marR="0" algn="ctr">
                        <a:lnSpc>
                          <a:spcPct val="115000"/>
                        </a:lnSpc>
                        <a:spcBef>
                          <a:spcPts val="0"/>
                        </a:spcBef>
                        <a:spcAft>
                          <a:spcPts val="0"/>
                        </a:spcAft>
                      </a:pPr>
                      <a:r>
                        <a:rPr lang="id-ID" sz="1400" dirty="0">
                          <a:latin typeface="Times New Roman"/>
                          <a:ea typeface="Times New Roman"/>
                          <a:cs typeface="Times New Roman"/>
                        </a:rPr>
                        <a:t>11</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id-ID" sz="1400">
                          <a:latin typeface="Times New Roman"/>
                          <a:ea typeface="Times New Roman"/>
                          <a:cs typeface="Times New Roman"/>
                        </a:rPr>
                        <a:t>Keuangan</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a:latin typeface="Times New Roman"/>
                          <a:ea typeface="Times New Roman"/>
                          <a:cs typeface="Times New Roman"/>
                        </a:rPr>
                        <a:t>√</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25795">
                <a:tc>
                  <a:txBody>
                    <a:bodyPr/>
                    <a:lstStyle/>
                    <a:p>
                      <a:pPr marL="0" marR="0" algn="ctr">
                        <a:lnSpc>
                          <a:spcPct val="115000"/>
                        </a:lnSpc>
                        <a:spcBef>
                          <a:spcPts val="0"/>
                        </a:spcBef>
                        <a:spcAft>
                          <a:spcPts val="0"/>
                        </a:spcAft>
                      </a:pPr>
                      <a:r>
                        <a:rPr lang="id-ID" sz="1400" dirty="0">
                          <a:latin typeface="Times New Roman"/>
                          <a:ea typeface="Times New Roman"/>
                          <a:cs typeface="Times New Roman"/>
                        </a:rPr>
                        <a:t>12</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id-ID" sz="1400">
                          <a:latin typeface="Times New Roman"/>
                          <a:ea typeface="Times New Roman"/>
                          <a:cs typeface="Times New Roman"/>
                        </a:rPr>
                        <a:t>Inventaris</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dirty="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a:latin typeface="Times New Roman"/>
                          <a:ea typeface="Times New Roman"/>
                          <a:cs typeface="Times New Roman"/>
                        </a:rPr>
                        <a:t>√</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25795">
                <a:tc>
                  <a:txBody>
                    <a:bodyPr/>
                    <a:lstStyle/>
                    <a:p>
                      <a:pPr marL="0" marR="0" algn="ctr">
                        <a:lnSpc>
                          <a:spcPct val="115000"/>
                        </a:lnSpc>
                        <a:spcBef>
                          <a:spcPts val="0"/>
                        </a:spcBef>
                        <a:spcAft>
                          <a:spcPts val="0"/>
                        </a:spcAft>
                      </a:pPr>
                      <a:r>
                        <a:rPr lang="id-ID" sz="1400" dirty="0">
                          <a:latin typeface="Times New Roman"/>
                          <a:ea typeface="Times New Roman"/>
                          <a:cs typeface="Times New Roman"/>
                        </a:rPr>
                        <a:t>13</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id-ID" sz="1400">
                          <a:latin typeface="Times New Roman"/>
                          <a:ea typeface="Times New Roman"/>
                          <a:cs typeface="Times New Roman"/>
                        </a:rPr>
                        <a:t>Perpustakaan</a:t>
                      </a:r>
                      <a:endParaRPr lang="en-US" sz="140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id-ID" sz="1400">
                        <a:latin typeface="Times New Roman"/>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id-ID" sz="1400" dirty="0">
                          <a:latin typeface="Times New Roman"/>
                          <a:ea typeface="Times New Roman"/>
                          <a:cs typeface="Times New Roman"/>
                        </a:rPr>
                        <a:t>√</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211479">
                <a:tc gridSpan="2">
                  <a:txBody>
                    <a:bodyPr/>
                    <a:lstStyle/>
                    <a:p>
                      <a:pPr marL="0" marR="0" algn="ctr">
                        <a:lnSpc>
                          <a:spcPct val="115000"/>
                        </a:lnSpc>
                        <a:spcBef>
                          <a:spcPts val="0"/>
                        </a:spcBef>
                        <a:spcAft>
                          <a:spcPts val="0"/>
                        </a:spcAft>
                      </a:pPr>
                      <a:r>
                        <a:rPr lang="id-ID" sz="1400" b="1" dirty="0">
                          <a:latin typeface="Times New Roman"/>
                          <a:ea typeface="Times New Roman"/>
                          <a:cs typeface="Times New Roman"/>
                        </a:rPr>
                        <a:t>Jumlah tanda √</a:t>
                      </a:r>
                      <a:endParaRPr lang="en-US" sz="1400" dirty="0">
                        <a:latin typeface="Calibri"/>
                        <a:ea typeface="Times New Roman"/>
                        <a:cs typeface="Times New Roman"/>
                      </a:endParaRPr>
                    </a:p>
                  </a:txBody>
                  <a:tcPr marL="66818" marR="668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just">
                        <a:lnSpc>
                          <a:spcPct val="115000"/>
                        </a:lnSpc>
                        <a:spcBef>
                          <a:spcPts val="0"/>
                        </a:spcBef>
                        <a:spcAft>
                          <a:spcPts val="0"/>
                        </a:spcAft>
                      </a:pPr>
                      <a:r>
                        <a:rPr lang="id-ID" sz="1400" dirty="0">
                          <a:latin typeface="Times New Roman"/>
                          <a:ea typeface="Times New Roman"/>
                          <a:cs typeface="Times New Roman"/>
                        </a:rPr>
                        <a:t>N</a:t>
                      </a:r>
                      <a:r>
                        <a:rPr lang="id-ID" sz="1400" baseline="-25000" dirty="0">
                          <a:latin typeface="Times New Roman"/>
                          <a:ea typeface="Times New Roman"/>
                          <a:cs typeface="Times New Roman"/>
                        </a:rPr>
                        <a:t>A</a:t>
                      </a:r>
                      <a:r>
                        <a:rPr lang="id-ID" sz="1400" dirty="0">
                          <a:latin typeface="Times New Roman"/>
                          <a:ea typeface="Times New Roman"/>
                          <a:cs typeface="Times New Roman"/>
                        </a:rPr>
                        <a:t>=</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id-ID" sz="1400" dirty="0">
                          <a:latin typeface="Times New Roman"/>
                          <a:ea typeface="Times New Roman"/>
                          <a:cs typeface="Times New Roman"/>
                        </a:rPr>
                        <a:t>N</a:t>
                      </a:r>
                      <a:r>
                        <a:rPr lang="id-ID" sz="1400" baseline="-25000" dirty="0">
                          <a:latin typeface="Times New Roman"/>
                          <a:ea typeface="Times New Roman"/>
                          <a:cs typeface="Times New Roman"/>
                        </a:rPr>
                        <a:t>B</a:t>
                      </a:r>
                      <a:r>
                        <a:rPr lang="id-ID" sz="1400" dirty="0">
                          <a:latin typeface="Times New Roman"/>
                          <a:ea typeface="Times New Roman"/>
                          <a:cs typeface="Times New Roman"/>
                        </a:rPr>
                        <a:t>=</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id-ID" sz="1400" dirty="0">
                          <a:latin typeface="Times New Roman"/>
                          <a:ea typeface="Times New Roman"/>
                          <a:cs typeface="Times New Roman"/>
                        </a:rPr>
                        <a:t>N</a:t>
                      </a:r>
                      <a:r>
                        <a:rPr lang="id-ID" sz="1400" baseline="-25000" dirty="0">
                          <a:latin typeface="Times New Roman"/>
                          <a:ea typeface="Times New Roman"/>
                          <a:cs typeface="Times New Roman"/>
                        </a:rPr>
                        <a:t>C</a:t>
                      </a:r>
                      <a:r>
                        <a:rPr lang="id-ID" sz="1400" dirty="0">
                          <a:latin typeface="Times New Roman"/>
                          <a:ea typeface="Times New Roman"/>
                          <a:cs typeface="Times New Roman"/>
                        </a:rPr>
                        <a:t> =</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id-ID" sz="1400" dirty="0">
                          <a:latin typeface="Times New Roman"/>
                          <a:ea typeface="Times New Roman"/>
                          <a:cs typeface="Times New Roman"/>
                        </a:rPr>
                        <a:t>N</a:t>
                      </a:r>
                      <a:r>
                        <a:rPr lang="id-ID" sz="1400" baseline="-25000" dirty="0">
                          <a:latin typeface="Times New Roman"/>
                          <a:ea typeface="Times New Roman"/>
                          <a:cs typeface="Times New Roman"/>
                        </a:rPr>
                        <a:t>D</a:t>
                      </a:r>
                      <a:r>
                        <a:rPr lang="id-ID" sz="1400" dirty="0">
                          <a:latin typeface="Times New Roman"/>
                          <a:ea typeface="Times New Roman"/>
                          <a:cs typeface="Times New Roman"/>
                        </a:rPr>
                        <a:t> = 13</a:t>
                      </a:r>
                      <a:endParaRPr lang="en-US" sz="1400" dirty="0">
                        <a:latin typeface="Calibri"/>
                        <a:ea typeface="Times New Roman"/>
                        <a:cs typeface="Times New Roman"/>
                      </a:endParaRPr>
                    </a:p>
                  </a:txBody>
                  <a:tcPr marL="66818" marR="6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bl>
          </a:graphicData>
        </a:graphic>
      </p:graphicFrame>
      <p:sp>
        <p:nvSpPr>
          <p:cNvPr id="5" name="Rectangle 4"/>
          <p:cNvSpPr/>
          <p:nvPr/>
        </p:nvSpPr>
        <p:spPr>
          <a:xfrm>
            <a:off x="7010400" y="0"/>
            <a:ext cx="2133600" cy="1143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sym typeface="Wingdings" pitchFamily="2" charset="2"/>
              </a:rPr>
              <a:t>Point </a:t>
            </a:r>
            <a:r>
              <a:rPr lang="id-ID" sz="1800" b="1" dirty="0">
                <a:latin typeface="Arial" pitchFamily="34" charset="0"/>
                <a:ea typeface="Times New Roman"/>
                <a:cs typeface="Arial" pitchFamily="34" charset="0"/>
              </a:rPr>
              <a:t>(4)</a:t>
            </a:r>
            <a:endParaRPr lang="en-US" sz="1800" b="1" dirty="0">
              <a:latin typeface="Arial" pitchFamily="34" charset="0"/>
              <a:ea typeface="Times New Roman"/>
              <a:cs typeface="Arial" pitchFamily="34" charset="0"/>
            </a:endParaRPr>
          </a:p>
          <a:p>
            <a:pPr lvl="0">
              <a:spcBef>
                <a:spcPts val="0"/>
              </a:spcBef>
              <a:buClrTx/>
              <a:buSzTx/>
              <a:buNone/>
              <a:defRPr/>
            </a:pPr>
            <a:r>
              <a:rPr lang="en-US" sz="1800" b="1" i="1" dirty="0">
                <a:solidFill>
                  <a:srgbClr val="000000"/>
                </a:solidFill>
                <a:latin typeface="Arial" pitchFamily="34" charset="0"/>
                <a:ea typeface="Times New Roman"/>
                <a:cs typeface="Arial" pitchFamily="34" charset="0"/>
              </a:rPr>
              <a:t>	</a:t>
            </a:r>
            <a:r>
              <a:rPr lang="id-ID" sz="1800" i="1" dirty="0">
                <a:solidFill>
                  <a:srgbClr val="000000"/>
                </a:solidFill>
                <a:latin typeface="Arial" pitchFamily="34" charset="0"/>
                <a:ea typeface="Times New Roman"/>
                <a:cs typeface="Arial" pitchFamily="34" charset="0"/>
              </a:rPr>
              <a:t>Blue print</a:t>
            </a:r>
            <a:r>
              <a:rPr lang="id-ID" sz="1800" dirty="0">
                <a:solidFill>
                  <a:srgbClr val="000000"/>
                </a:solidFill>
                <a:latin typeface="Arial" pitchFamily="34" charset="0"/>
                <a:ea typeface="Times New Roman"/>
                <a:cs typeface="Arial" pitchFamily="34" charset="0"/>
              </a:rPr>
              <a:t> pengembangan, pengelolaan, dan pemanfaatan sistem informasi, yang mencakup: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(1)   </a:t>
            </a:r>
            <a:r>
              <a:rPr lang="id-ID" sz="1800" dirty="0">
                <a:solidFill>
                  <a:srgbClr val="000000"/>
                </a:solidFill>
                <a:latin typeface="Arial" pitchFamily="34" charset="0"/>
                <a:ea typeface="Times New Roman"/>
                <a:cs typeface="Arial" pitchFamily="34" charset="0"/>
              </a:rPr>
              <a:t>prasarana dan sarana yang mencukupi</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id-ID" sz="1800" dirty="0">
                <a:solidFill>
                  <a:srgbClr val="000000"/>
                </a:solidFill>
                <a:latin typeface="Arial" pitchFamily="34" charset="0"/>
                <a:ea typeface="Times New Roman"/>
                <a:cs typeface="Arial" pitchFamily="34" charset="0"/>
              </a:rPr>
              <a:t>unit pengelola di tingkat institusi</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(3)   </a:t>
            </a:r>
            <a:r>
              <a:rPr lang="id-ID" sz="1800" dirty="0">
                <a:solidFill>
                  <a:srgbClr val="000000"/>
                </a:solidFill>
                <a:latin typeface="Arial" pitchFamily="34" charset="0"/>
                <a:ea typeface="Times New Roman"/>
                <a:cs typeface="Arial" pitchFamily="34" charset="0"/>
              </a:rPr>
              <a:t>sistem aliran data dan otorisasi akses data,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(4)   </a:t>
            </a:r>
            <a:r>
              <a:rPr lang="id-ID" sz="1800" dirty="0">
                <a:solidFill>
                  <a:srgbClr val="000000"/>
                </a:solidFill>
                <a:latin typeface="Arial" pitchFamily="34" charset="0"/>
                <a:ea typeface="Times New Roman"/>
                <a:cs typeface="Arial" pitchFamily="34" charset="0"/>
              </a:rPr>
              <a:t>sistem </a:t>
            </a:r>
            <a:r>
              <a:rPr lang="id-ID" sz="1800" i="1" dirty="0">
                <a:solidFill>
                  <a:srgbClr val="000000"/>
                </a:solidFill>
                <a:latin typeface="Arial" pitchFamily="34" charset="0"/>
                <a:ea typeface="Times New Roman"/>
                <a:cs typeface="Arial" pitchFamily="34" charset="0"/>
              </a:rPr>
              <a:t>disaster recovery</a:t>
            </a:r>
            <a:r>
              <a:rPr lang="id-ID" sz="1800" dirty="0">
                <a:solidFill>
                  <a:srgbClr val="000000"/>
                </a:solidFill>
                <a:latin typeface="Arial" pitchFamily="34" charset="0"/>
                <a:ea typeface="Times New Roman"/>
                <a:cs typeface="Arial" pitchFamily="34" charset="0"/>
              </a:rPr>
              <a:t>.</a:t>
            </a:r>
            <a:endParaRPr lang="id-ID" sz="1800" dirty="0">
              <a:latin typeface="Arial" pitchFamily="34" charset="0"/>
              <a:cs typeface="Arial" pitchFamily="34" charset="0"/>
            </a:endParaRPr>
          </a:p>
          <a:p>
            <a:pPr>
              <a:spcBef>
                <a:spcPts val="0"/>
              </a:spcBef>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(3)</a:t>
            </a:r>
            <a:endParaRPr lang="en-US" sz="1800" b="1" dirty="0">
              <a:latin typeface="Arial" pitchFamily="34" charset="0"/>
              <a:ea typeface="Times New Roman"/>
              <a:cs typeface="Arial" pitchFamily="34" charset="0"/>
            </a:endParaRPr>
          </a:p>
          <a:p>
            <a:pPr lvl="0">
              <a:spcBef>
                <a:spcPts val="0"/>
              </a:spcBef>
              <a:buClrTx/>
              <a:buSzTx/>
              <a:buNone/>
              <a:defRPr/>
            </a:pPr>
            <a:r>
              <a:rPr lang="en-US" sz="1800" i="1" dirty="0">
                <a:solidFill>
                  <a:srgbClr val="000000"/>
                </a:solidFill>
                <a:latin typeface="Arial" pitchFamily="34" charset="0"/>
                <a:ea typeface="Times New Roman"/>
                <a:cs typeface="Arial" pitchFamily="34" charset="0"/>
              </a:rPr>
              <a:t>	</a:t>
            </a:r>
            <a:r>
              <a:rPr lang="id-ID" sz="1800" i="1" dirty="0">
                <a:solidFill>
                  <a:srgbClr val="000000"/>
                </a:solidFill>
                <a:latin typeface="Arial" pitchFamily="34" charset="0"/>
                <a:ea typeface="Times New Roman"/>
                <a:cs typeface="Arial" pitchFamily="34" charset="0"/>
              </a:rPr>
              <a:t>Blue print</a:t>
            </a:r>
            <a:r>
              <a:rPr lang="id-ID" sz="1800" dirty="0">
                <a:solidFill>
                  <a:srgbClr val="000000"/>
                </a:solidFill>
                <a:latin typeface="Arial" pitchFamily="34" charset="0"/>
                <a:ea typeface="Times New Roman"/>
                <a:cs typeface="Arial" pitchFamily="34" charset="0"/>
              </a:rPr>
              <a:t> pengembangan, pengelolaan, dan pemanfaatan sistem informasi, yang mencakup:</a:t>
            </a:r>
            <a:endParaRPr lang="id-ID" sz="1800" dirty="0">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(1)   </a:t>
            </a:r>
            <a:r>
              <a:rPr lang="id-ID" sz="1800" dirty="0">
                <a:solidFill>
                  <a:srgbClr val="000000"/>
                </a:solidFill>
                <a:latin typeface="Arial" pitchFamily="34" charset="0"/>
                <a:ea typeface="Times New Roman"/>
                <a:cs typeface="Arial" pitchFamily="34" charset="0"/>
              </a:rPr>
              <a:t>prasarana dan sarana yang mencukupi</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id-ID" sz="1800" dirty="0">
                <a:solidFill>
                  <a:srgbClr val="000000"/>
                </a:solidFill>
                <a:latin typeface="Arial" pitchFamily="34" charset="0"/>
                <a:ea typeface="Times New Roman"/>
                <a:cs typeface="Arial" pitchFamily="34" charset="0"/>
              </a:rPr>
              <a:t>unit pengelola di tingkat institusi</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(3)   </a:t>
            </a:r>
            <a:r>
              <a:rPr lang="id-ID" sz="1800" dirty="0">
                <a:solidFill>
                  <a:srgbClr val="000000"/>
                </a:solidFill>
                <a:latin typeface="Arial" pitchFamily="34" charset="0"/>
                <a:ea typeface="Times New Roman"/>
                <a:cs typeface="Arial" pitchFamily="34" charset="0"/>
              </a:rPr>
              <a:t>sistem aliran data dan otorisasi akses data,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tetapi tidak memilki sistem </a:t>
            </a:r>
            <a:r>
              <a:rPr lang="id-ID" sz="1800" i="1" dirty="0">
                <a:solidFill>
                  <a:srgbClr val="000000"/>
                </a:solidFill>
                <a:latin typeface="Arial" pitchFamily="34" charset="0"/>
                <a:ea typeface="Times New Roman"/>
                <a:cs typeface="Arial" pitchFamily="34" charset="0"/>
              </a:rPr>
              <a:t>disaster recovery</a:t>
            </a:r>
            <a:r>
              <a:rPr lang="id-ID" sz="1800" dirty="0">
                <a:solidFill>
                  <a:srgbClr val="000000"/>
                </a:solidFill>
                <a:latin typeface="Arial" pitchFamily="34" charset="0"/>
                <a:ea typeface="Times New Roman"/>
                <a:cs typeface="Arial" pitchFamily="34" charset="0"/>
              </a:rPr>
              <a:t>.</a:t>
            </a:r>
            <a:endParaRPr lang="id-ID" sz="1800" dirty="0">
              <a:latin typeface="Arial" pitchFamily="34" charset="0"/>
              <a:cs typeface="Arial" pitchFamily="34" charset="0"/>
            </a:endParaRPr>
          </a:p>
          <a:p>
            <a:pPr>
              <a:spcBef>
                <a:spcPts val="0"/>
              </a:spcBef>
              <a:buNone/>
              <a:defRPr/>
            </a:pPr>
            <a:endParaRPr lang="id-ID" sz="1800" b="1" dirty="0">
              <a:latin typeface="Arial" pitchFamily="34" charset="0"/>
              <a:ea typeface="Times New Roman"/>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6.3.8 BLUE PRINT PENGEMBANGAN, PENGELOLAAN, DAN PEMANFAATAN SISTEM INFORMASI YANG LENGKAP</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endParaRPr lang="id-ID" sz="1600" dirty="0">
              <a:solidFill>
                <a:schemeClr val="tx1"/>
              </a:solidFill>
            </a:endParaRPr>
          </a:p>
        </p:txBody>
      </p:sp>
      <p:sp>
        <p:nvSpPr>
          <p:cNvPr id="6" name="Rectangle 5"/>
          <p:cNvSpPr/>
          <p:nvPr/>
        </p:nvSpPr>
        <p:spPr>
          <a:xfrm>
            <a:off x="7086600" y="0"/>
            <a:ext cx="20574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7162800" cy="5334000"/>
          </a:xfrm>
        </p:spPr>
        <p:txBody>
          <a:bodyPr>
            <a:noAutofit/>
          </a:bodyPr>
          <a:lstStyle/>
          <a:p>
            <a:pPr lvl="0">
              <a:spcBef>
                <a:spcPts val="0"/>
              </a:spcBef>
              <a:buClrTx/>
              <a:buSzTx/>
              <a:buFont typeface="Wingdings"/>
              <a:buChar char="à"/>
              <a:defRPr/>
            </a:pPr>
            <a:r>
              <a:rPr lang="id-ID" sz="1800" b="1" dirty="0">
                <a:latin typeface="Arial" pitchFamily="34" charset="0"/>
                <a:ea typeface="Times New Roman"/>
                <a:cs typeface="Arial" pitchFamily="34" charset="0"/>
              </a:rPr>
              <a:t>Point (2)</a:t>
            </a:r>
            <a:endParaRPr lang="en-US" sz="1800" b="1" dirty="0">
              <a:latin typeface="Arial" pitchFamily="34" charset="0"/>
              <a:ea typeface="Times New Roman"/>
              <a:cs typeface="Arial" pitchFamily="34" charset="0"/>
            </a:endParaRPr>
          </a:p>
          <a:p>
            <a:pPr lvl="0">
              <a:spcBef>
                <a:spcPts val="0"/>
              </a:spcBef>
              <a:buClrTx/>
              <a:buSzTx/>
              <a:buNone/>
              <a:defRPr/>
            </a:pPr>
            <a:r>
              <a:rPr lang="en-US" sz="1800" b="1" i="1" dirty="0">
                <a:solidFill>
                  <a:srgbClr val="000000"/>
                </a:solidFill>
                <a:latin typeface="Arial" pitchFamily="34" charset="0"/>
                <a:ea typeface="Times New Roman"/>
                <a:cs typeface="Arial" pitchFamily="34" charset="0"/>
              </a:rPr>
              <a:t>	</a:t>
            </a:r>
            <a:r>
              <a:rPr lang="id-ID" sz="1800" i="1" dirty="0">
                <a:solidFill>
                  <a:srgbClr val="000000"/>
                </a:solidFill>
                <a:latin typeface="Arial" pitchFamily="34" charset="0"/>
                <a:ea typeface="Times New Roman"/>
                <a:cs typeface="Arial" pitchFamily="34" charset="0"/>
              </a:rPr>
              <a:t>Blue print</a:t>
            </a:r>
            <a:r>
              <a:rPr lang="id-ID" sz="1800" dirty="0">
                <a:solidFill>
                  <a:srgbClr val="000000"/>
                </a:solidFill>
                <a:latin typeface="Arial" pitchFamily="34" charset="0"/>
                <a:ea typeface="Times New Roman"/>
                <a:cs typeface="Arial" pitchFamily="34" charset="0"/>
              </a:rPr>
              <a:t> pengembangan, pengelolaan, dan pemanfaatan sistem informasi, yang mencakup:</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(1)  </a:t>
            </a:r>
            <a:r>
              <a:rPr lang="id-ID" sz="1800" dirty="0">
                <a:solidFill>
                  <a:srgbClr val="000000"/>
                </a:solidFill>
                <a:latin typeface="Arial" pitchFamily="34" charset="0"/>
                <a:ea typeface="Times New Roman"/>
                <a:cs typeface="Arial" pitchFamily="34" charset="0"/>
              </a:rPr>
              <a:t>prasarana dan sarana yang mencukupi</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id-ID" sz="1800" dirty="0">
                <a:solidFill>
                  <a:srgbClr val="000000"/>
                </a:solidFill>
                <a:latin typeface="Arial" pitchFamily="34" charset="0"/>
                <a:ea typeface="Times New Roman"/>
                <a:cs typeface="Arial" pitchFamily="34" charset="0"/>
              </a:rPr>
              <a:t>unit pengelola di tingkat institusi</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tetapi tidak memiliki sistem aliran data dan otorisasi akses data, dan sistem </a:t>
            </a:r>
            <a:r>
              <a:rPr lang="id-ID" sz="1800" i="1" dirty="0">
                <a:solidFill>
                  <a:srgbClr val="000000"/>
                </a:solidFill>
                <a:latin typeface="Arial" pitchFamily="34" charset="0"/>
                <a:ea typeface="Times New Roman"/>
                <a:cs typeface="Arial" pitchFamily="34" charset="0"/>
              </a:rPr>
              <a:t>disaster recovery</a:t>
            </a:r>
            <a:r>
              <a:rPr lang="id-ID" sz="1800" dirty="0">
                <a:solidFill>
                  <a:srgbClr val="000000"/>
                </a:solidFill>
                <a:latin typeface="Arial" pitchFamily="34" charset="0"/>
                <a:ea typeface="Times New Roman"/>
                <a:cs typeface="Arial" pitchFamily="34" charset="0"/>
              </a:rPr>
              <a:t>.</a:t>
            </a:r>
            <a:endParaRPr lang="id-ID" sz="1800" dirty="0">
              <a:latin typeface="Arial" pitchFamily="34" charset="0"/>
              <a:cs typeface="Arial" pitchFamily="34" charset="0"/>
            </a:endParaRPr>
          </a:p>
          <a:p>
            <a:pPr lvl="0">
              <a:spcBef>
                <a:spcPts val="0"/>
              </a:spcBef>
              <a:buClrTx/>
              <a:buSzTx/>
              <a:buNone/>
              <a:defRPr/>
            </a:pPr>
            <a:endParaRPr lang="id-ID" sz="1800" b="1" dirty="0">
              <a:latin typeface="Arial" pitchFamily="34" charset="0"/>
              <a:ea typeface="Times New Roman"/>
              <a:cs typeface="Arial" pitchFamily="34" charset="0"/>
            </a:endParaRPr>
          </a:p>
          <a:p>
            <a:pPr lvl="0">
              <a:spcBef>
                <a:spcPts val="0"/>
              </a:spcBef>
              <a:buClrTx/>
              <a:buSzTx/>
              <a:buFont typeface="Wingdings"/>
              <a:buChar char="à"/>
              <a:defRPr/>
            </a:pPr>
            <a:r>
              <a:rPr lang="id-ID" sz="1800" b="1" dirty="0">
                <a:latin typeface="Arial" pitchFamily="34" charset="0"/>
                <a:ea typeface="Times New Roman"/>
                <a:cs typeface="Arial" pitchFamily="34" charset="0"/>
              </a:rPr>
              <a:t>Point (1)</a:t>
            </a:r>
          </a:p>
          <a:p>
            <a:pPr>
              <a:spcBef>
                <a:spcPts val="0"/>
              </a:spcBef>
              <a:buNone/>
              <a:defRPr/>
            </a:pPr>
            <a:r>
              <a:rPr lang="id-ID" sz="1800" b="1" dirty="0">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Tidak memiliki </a:t>
            </a:r>
            <a:r>
              <a:rPr lang="id-ID" sz="1800" i="1" dirty="0">
                <a:solidFill>
                  <a:srgbClr val="000000"/>
                </a:solidFill>
                <a:latin typeface="Arial" pitchFamily="34" charset="0"/>
                <a:ea typeface="Times New Roman"/>
                <a:cs typeface="Arial" pitchFamily="34" charset="0"/>
              </a:rPr>
              <a:t>blue print</a:t>
            </a:r>
            <a:r>
              <a:rPr lang="id-ID" sz="1800" dirty="0">
                <a:solidFill>
                  <a:srgbClr val="000000"/>
                </a:solidFill>
                <a:latin typeface="Arial" pitchFamily="34" charset="0"/>
                <a:ea typeface="Times New Roman"/>
                <a:cs typeface="Arial" pitchFamily="34" charset="0"/>
              </a:rPr>
              <a:t> sistem informasi pengembangan, pengelolaan,dan pemanfaatan sistem informasi.</a:t>
            </a:r>
            <a:endParaRPr lang="id-ID" sz="1800" dirty="0">
              <a:latin typeface="Arial" pitchFamily="34" charset="0"/>
              <a:cs typeface="Arial" pitchFamily="34" charset="0"/>
            </a:endParaRPr>
          </a:p>
          <a:p>
            <a:endParaRPr lang="id-ID" sz="1800" dirty="0">
              <a:latin typeface="Arial" pitchFamily="34" charset="0"/>
              <a:cs typeface="Arial" pitchFamily="34" charset="0"/>
            </a:endParaRPr>
          </a:p>
          <a:p>
            <a:pPr>
              <a:buNone/>
            </a:pPr>
            <a:endParaRPr lang="id-ID" sz="1800" dirty="0">
              <a:latin typeface="Arial" pitchFamily="34" charset="0"/>
              <a:cs typeface="Arial" pitchFamily="34" charset="0"/>
            </a:endParaRPr>
          </a:p>
          <a:p>
            <a:endParaRPr lang="id-ID" sz="18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6.3.8 BLUE PRINT PENGEMBANGAN, PENGELOLAAN, DAN PEMANFAATAN SISTEM INFORMASI YANG LENGKAP</a:t>
            </a:r>
          </a:p>
        </p:txBody>
      </p:sp>
      <p:sp>
        <p:nvSpPr>
          <p:cNvPr id="16" name="Rectangle 15"/>
          <p:cNvSpPr/>
          <p:nvPr/>
        </p:nvSpPr>
        <p:spPr>
          <a:xfrm>
            <a:off x="7162800" y="1524000"/>
            <a:ext cx="1981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defRPr/>
            </a:pPr>
            <a:endParaRPr lang="id-ID" sz="1600" dirty="0">
              <a:solidFill>
                <a:schemeClr val="tx1"/>
              </a:solidFill>
            </a:endParaRPr>
          </a:p>
        </p:txBody>
      </p:sp>
      <p:sp>
        <p:nvSpPr>
          <p:cNvPr id="6" name="Rectangle 5"/>
          <p:cNvSpPr/>
          <p:nvPr/>
        </p:nvSpPr>
        <p:spPr>
          <a:xfrm>
            <a:off x="7162800" y="0"/>
            <a:ext cx="19812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95400"/>
            <a:ext cx="8915400" cy="5257800"/>
          </a:xfrm>
        </p:spPr>
        <p:txBody>
          <a:bodyPr>
            <a:normAutofit/>
          </a:bodyPr>
          <a:lstStyle/>
          <a:p>
            <a:pPr lvl="1">
              <a:buNone/>
            </a:pPr>
            <a:r>
              <a:rPr lang="id-ID" b="1" dirty="0"/>
              <a:t>1. Proses pengelolaan dana institusi perguruan tinggi </a:t>
            </a:r>
          </a:p>
          <a:p>
            <a:pPr lvl="1">
              <a:buNone/>
            </a:pPr>
            <a:r>
              <a:rPr lang="id-ID" b="1" dirty="0"/>
              <a:t>2. Mekanisme penetapan biaya pendidikan (SPP dan    biaya lainnya) serta pihak-pihak yang berperan dalam penetapan tersebut.</a:t>
            </a:r>
          </a:p>
          <a:p>
            <a:pPr lvl="1">
              <a:buNone/>
            </a:pPr>
            <a:r>
              <a:rPr lang="id-ID" b="1" dirty="0"/>
              <a:t>3. Kebijakan pembiayaan mahasiswa yang berpotensi secara akademi dan kurang mampu secara ekonomi.</a:t>
            </a:r>
          </a:p>
          <a:p>
            <a:pPr lvl="1">
              <a:buNone/>
            </a:pPr>
            <a:r>
              <a:rPr lang="id-ID" b="1" dirty="0"/>
              <a:t>4. Realisasi penerimaan dana dari berbagai sumber.</a:t>
            </a:r>
          </a:p>
          <a:p>
            <a:pPr lvl="1">
              <a:buNone/>
            </a:pPr>
            <a:r>
              <a:rPr lang="id-ID" b="1" dirty="0"/>
              <a:t>5. Penggunaan dana untuk penyelenggaraan pendidikan, penelitian, pengabdian kepada masyarakat, serta investasi prasarana, sarana, dan sumber daya manusia.</a:t>
            </a:r>
          </a:p>
        </p:txBody>
      </p:sp>
      <p:sp>
        <p:nvSpPr>
          <p:cNvPr id="4" name="Title 1"/>
          <p:cNvSpPr txBox="1">
            <a:spLocks/>
          </p:cNvSpPr>
          <p:nvPr/>
        </p:nvSpPr>
        <p:spPr>
          <a:xfrm>
            <a:off x="228600" y="152400"/>
            <a:ext cx="8686800" cy="1143000"/>
          </a:xfrm>
          <a:prstGeom prst="rect">
            <a:avLst/>
          </a:prstGeom>
          <a:solidFill>
            <a:schemeClr val="tx2">
              <a:lumMod val="75000"/>
            </a:schemeClr>
          </a:solidFill>
        </p:spPr>
        <p:txBody>
          <a:bodyPr vert="horz" anchor="ctr">
            <a:noAutofit/>
          </a:bodyPr>
          <a:lstStyle/>
          <a:p>
            <a:pPr algn="ctr"/>
            <a:r>
              <a:rPr kumimoji="0" lang="id-ID" sz="2400" b="1" i="0" u="none" strike="noStrike" kern="1200" cap="none" spc="0" normalizeH="0" baseline="0" noProof="0" dirty="0">
                <a:ln>
                  <a:noFill/>
                </a:ln>
                <a:solidFill>
                  <a:schemeClr val="bg1"/>
                </a:solidFill>
                <a:effectLst/>
                <a:uLnTx/>
                <a:uFillTx/>
                <a:latin typeface="Arial Narrow" pitchFamily="34" charset="0"/>
                <a:ea typeface="+mj-ea"/>
                <a:cs typeface="Aharoni" pitchFamily="2" charset="-79"/>
              </a:rPr>
              <a:t>BUKTI YANG DIPERSIAPKAN DALAM  PENILAIAN  </a:t>
            </a:r>
            <a:r>
              <a:rPr lang="id-ID" sz="2400" b="1" dirty="0">
                <a:solidFill>
                  <a:schemeClr val="bg1"/>
                </a:solidFill>
                <a:latin typeface="Arial Narrow" pitchFamily="34" charset="0"/>
                <a:cs typeface="Aharoni" pitchFamily="2" charset="-79"/>
              </a:rPr>
              <a:t>STANDAR 6 :</a:t>
            </a:r>
          </a:p>
          <a:p>
            <a:pPr algn="ctr"/>
            <a:r>
              <a:rPr lang="pt-BR" sz="2400" b="1" dirty="0">
                <a:solidFill>
                  <a:schemeClr val="bg1"/>
                </a:solidFill>
                <a:latin typeface="Arial Narrow" pitchFamily="34" charset="0"/>
              </a:rPr>
              <a:t>Pembiayaan, sarana dan prasarana, serta sistem informasi</a:t>
            </a:r>
            <a:endParaRPr lang="id-ID" sz="2400" dirty="0">
              <a:solidFill>
                <a:schemeClr val="bg1"/>
              </a:solidFill>
              <a:latin typeface="Arial Narrow"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00200"/>
            <a:ext cx="9144000" cy="4953000"/>
          </a:xfrm>
        </p:spPr>
        <p:txBody>
          <a:bodyPr>
            <a:normAutofit fontScale="92500" lnSpcReduction="10000"/>
          </a:bodyPr>
          <a:lstStyle/>
          <a:p>
            <a:pPr lvl="1">
              <a:buNone/>
            </a:pPr>
            <a:r>
              <a:rPr lang="id-ID" b="1" dirty="0"/>
              <a:t>6.Dana kegiatan penelitian dan pengabdian kepada masyarakat dari berbagai sumber.</a:t>
            </a:r>
          </a:p>
          <a:p>
            <a:pPr lvl="1">
              <a:buNone/>
            </a:pPr>
            <a:r>
              <a:rPr lang="id-ID" b="1" dirty="0"/>
              <a:t>7.Sistem monitoring dan evaluasi pendanaan internal.</a:t>
            </a:r>
          </a:p>
          <a:p>
            <a:pPr lvl="1">
              <a:buNone/>
            </a:pPr>
            <a:r>
              <a:rPr lang="id-ID" b="1" dirty="0"/>
              <a:t>8.Audit keuangan yang transparan dan dapat diakses oleh semua pemangku kepentingan.</a:t>
            </a:r>
          </a:p>
          <a:p>
            <a:pPr lvl="1">
              <a:buNone/>
            </a:pPr>
            <a:r>
              <a:rPr lang="id-ID" b="1" dirty="0"/>
              <a:t>9.Sistem pengelolaan saraana dan prasarana.</a:t>
            </a:r>
          </a:p>
          <a:p>
            <a:pPr lvl="1">
              <a:buNone/>
            </a:pPr>
            <a:r>
              <a:rPr lang="id-ID" b="1" dirty="0"/>
              <a:t>10. Lokasi, status, penggunaan, dan luas lahan yang digunakan untuk kegiatan perguruan tinggi.</a:t>
            </a:r>
          </a:p>
          <a:p>
            <a:pPr lvl="1">
              <a:buNone/>
            </a:pPr>
            <a:r>
              <a:rPr lang="id-ID" b="1" dirty="0"/>
              <a:t>11. Data prasarana (kantor, ruang kelas, laboratorium, dan studio, dll).</a:t>
            </a:r>
          </a:p>
          <a:p>
            <a:pPr lvl="1">
              <a:buNone/>
            </a:pPr>
            <a:r>
              <a:rPr lang="id-ID" b="1" dirty="0"/>
              <a:t>12. Bahan pustaka yang digunakan dalam proses pembelajaran.</a:t>
            </a:r>
          </a:p>
        </p:txBody>
      </p:sp>
      <p:sp>
        <p:nvSpPr>
          <p:cNvPr id="4" name="Title 1"/>
          <p:cNvSpPr txBox="1">
            <a:spLocks/>
          </p:cNvSpPr>
          <p:nvPr/>
        </p:nvSpPr>
        <p:spPr>
          <a:xfrm>
            <a:off x="228600" y="152400"/>
            <a:ext cx="8686800" cy="1143000"/>
          </a:xfrm>
          <a:prstGeom prst="rect">
            <a:avLst/>
          </a:prstGeom>
          <a:solidFill>
            <a:schemeClr val="tx2">
              <a:lumMod val="75000"/>
            </a:schemeClr>
          </a:solidFill>
        </p:spPr>
        <p:txBody>
          <a:bodyPr vert="horz" anchor="ctr">
            <a:noAutofit/>
          </a:bodyPr>
          <a:lstStyle/>
          <a:p>
            <a:pPr algn="ctr"/>
            <a:r>
              <a:rPr kumimoji="0" lang="id-ID" sz="2400" b="1" i="0" u="none" strike="noStrike" kern="1200" cap="none" spc="0" normalizeH="0" baseline="0" noProof="0" dirty="0">
                <a:ln>
                  <a:noFill/>
                </a:ln>
                <a:solidFill>
                  <a:schemeClr val="bg1"/>
                </a:solidFill>
                <a:effectLst/>
                <a:uLnTx/>
                <a:uFillTx/>
                <a:latin typeface="Arial Narrow" pitchFamily="34" charset="0"/>
                <a:ea typeface="+mj-ea"/>
                <a:cs typeface="Aharoni" pitchFamily="2" charset="-79"/>
              </a:rPr>
              <a:t>BUKTI YANG DIPERSIAPKAN DALAM  PENILAIAN  </a:t>
            </a:r>
            <a:r>
              <a:rPr lang="id-ID" sz="2400" b="1" dirty="0">
                <a:solidFill>
                  <a:schemeClr val="bg1"/>
                </a:solidFill>
                <a:latin typeface="Arial Narrow" pitchFamily="34" charset="0"/>
                <a:cs typeface="Aharoni" pitchFamily="2" charset="-79"/>
              </a:rPr>
              <a:t>STANDAR 6 :</a:t>
            </a:r>
          </a:p>
          <a:p>
            <a:pPr algn="ctr"/>
            <a:r>
              <a:rPr lang="pt-BR" sz="2400" b="1" dirty="0">
                <a:solidFill>
                  <a:schemeClr val="bg1"/>
                </a:solidFill>
                <a:latin typeface="Arial Narrow" pitchFamily="34" charset="0"/>
              </a:rPr>
              <a:t>Pembiayaan, sarana dan prasarana, serta sistem informasi</a:t>
            </a:r>
            <a:endParaRPr lang="id-ID" sz="2400" dirty="0">
              <a:solidFill>
                <a:schemeClr val="bg1"/>
              </a:solidFill>
              <a:latin typeface="Arial Narrow"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71600"/>
            <a:ext cx="8763000" cy="5257800"/>
          </a:xfrm>
        </p:spPr>
        <p:txBody>
          <a:bodyPr>
            <a:normAutofit fontScale="77500" lnSpcReduction="20000"/>
          </a:bodyPr>
          <a:lstStyle/>
          <a:p>
            <a:pPr marL="514350" indent="-514350">
              <a:buAutoNum type="arabicPeriod" startAt="13"/>
            </a:pPr>
            <a:r>
              <a:rPr lang="id-ID" b="1" dirty="0"/>
              <a:t>Penyediaan sarana dan prasarana pembelajaran tingkat terpusat untuk mendukung interaksi akademik antara mahasiswa, dosen, pakar, dan nara sumber lainnya dalam kegiatan-kegiatan pembelajaran.</a:t>
            </a:r>
          </a:p>
          <a:p>
            <a:pPr marL="514350" indent="-514350">
              <a:buAutoNum type="arabicPeriod" startAt="13"/>
            </a:pPr>
            <a:r>
              <a:rPr lang="id-ID" b="1" dirty="0"/>
              <a:t>Sistem informasi dan fasilitas yang digunakan perguruan tinggi untuk kegiatan pembelajaran, administrasi (akademik, keuangan, dan personel), dan pengelolaan saraana dan prasarana, serta komunikasi internal dan eksternal kampus.</a:t>
            </a:r>
          </a:p>
          <a:p>
            <a:pPr marL="514350" indent="-514350">
              <a:buAutoNum type="arabicPeriod" startAt="13"/>
            </a:pPr>
            <a:r>
              <a:rPr lang="id-ID" b="1" dirty="0"/>
              <a:t>Sistem pendukung pengambilan keputusan </a:t>
            </a:r>
            <a:r>
              <a:rPr lang="id-ID" b="1" i="1" dirty="0"/>
              <a:t>(decision support system)</a:t>
            </a:r>
            <a:r>
              <a:rPr lang="id-ID" b="1" dirty="0"/>
              <a:t> yang lengkap, efektif, dan obyektif.</a:t>
            </a:r>
          </a:p>
          <a:p>
            <a:pPr marL="514350" indent="-514350">
              <a:buAutoNum type="arabicPeriod" startAt="13"/>
            </a:pPr>
            <a:r>
              <a:rPr lang="id-ID" b="1" dirty="0"/>
              <a:t>Perguruan tinggi memiliki kapasitas internet dengan rasio </a:t>
            </a:r>
            <a:r>
              <a:rPr lang="id-ID" b="1" i="1" dirty="0"/>
              <a:t>bandwidth </a:t>
            </a:r>
            <a:r>
              <a:rPr lang="id-ID" b="1" dirty="0"/>
              <a:t>per mahasiswa yang memadai.</a:t>
            </a:r>
          </a:p>
          <a:p>
            <a:pPr marL="514350" indent="-514350">
              <a:buAutoNum type="arabicPeriod" startAt="13"/>
            </a:pPr>
            <a:r>
              <a:rPr lang="id-ID" b="1" dirty="0"/>
              <a:t>Aksesibilitas data.</a:t>
            </a:r>
          </a:p>
          <a:p>
            <a:pPr marL="514350" indent="-514350">
              <a:buAutoNum type="arabicPeriod" startAt="13"/>
            </a:pPr>
            <a:r>
              <a:rPr lang="id-ID" b="1" i="1" dirty="0"/>
              <a:t>B</a:t>
            </a:r>
            <a:r>
              <a:rPr lang="nb-NO" b="1" i="1" dirty="0"/>
              <a:t>lue print</a:t>
            </a:r>
            <a:r>
              <a:rPr lang="nb-NO" b="1" dirty="0"/>
              <a:t> yang jelas tentang pengembangan, pengelolaan dan pemanfaatan sistem informasi yang lengkap</a:t>
            </a:r>
            <a:r>
              <a:rPr lang="id-ID" b="1" dirty="0"/>
              <a:t>.</a:t>
            </a:r>
          </a:p>
        </p:txBody>
      </p:sp>
      <p:sp>
        <p:nvSpPr>
          <p:cNvPr id="4" name="Title 1"/>
          <p:cNvSpPr txBox="1">
            <a:spLocks/>
          </p:cNvSpPr>
          <p:nvPr/>
        </p:nvSpPr>
        <p:spPr>
          <a:xfrm>
            <a:off x="228600" y="152400"/>
            <a:ext cx="8686800" cy="1143000"/>
          </a:xfrm>
          <a:prstGeom prst="rect">
            <a:avLst/>
          </a:prstGeom>
          <a:solidFill>
            <a:schemeClr val="tx2">
              <a:lumMod val="75000"/>
            </a:schemeClr>
          </a:solidFill>
        </p:spPr>
        <p:txBody>
          <a:bodyPr vert="horz" anchor="ctr">
            <a:noAutofit/>
          </a:bodyPr>
          <a:lstStyle/>
          <a:p>
            <a:pPr algn="ctr"/>
            <a:r>
              <a:rPr kumimoji="0" lang="id-ID" sz="2400" b="1" i="0" u="none" strike="noStrike" kern="1200" cap="none" spc="0" normalizeH="0" baseline="0" noProof="0" dirty="0">
                <a:ln>
                  <a:noFill/>
                </a:ln>
                <a:solidFill>
                  <a:schemeClr val="bg1"/>
                </a:solidFill>
                <a:effectLst/>
                <a:uLnTx/>
                <a:uFillTx/>
                <a:latin typeface="Arial Narrow" pitchFamily="34" charset="0"/>
                <a:ea typeface="+mj-ea"/>
                <a:cs typeface="Aharoni" pitchFamily="2" charset="-79"/>
              </a:rPr>
              <a:t>BUKTI YANG DIPERSIAPKAN DALAM  PENILAIAN  </a:t>
            </a:r>
            <a:r>
              <a:rPr lang="id-ID" sz="2400" b="1" dirty="0">
                <a:solidFill>
                  <a:schemeClr val="bg1"/>
                </a:solidFill>
                <a:latin typeface="Arial Narrow" pitchFamily="34" charset="0"/>
                <a:cs typeface="Aharoni" pitchFamily="2" charset="-79"/>
              </a:rPr>
              <a:t>STANDAR 6 :</a:t>
            </a:r>
          </a:p>
          <a:p>
            <a:pPr algn="ctr"/>
            <a:r>
              <a:rPr lang="pt-BR" sz="2400" b="1" dirty="0">
                <a:solidFill>
                  <a:schemeClr val="bg1"/>
                </a:solidFill>
                <a:latin typeface="Arial Narrow" pitchFamily="34" charset="0"/>
              </a:rPr>
              <a:t>Pembiayaan, sarana dan prasarana, serta sistem informasi</a:t>
            </a:r>
            <a:endParaRPr lang="id-ID" sz="2400" dirty="0">
              <a:solidFill>
                <a:schemeClr val="bg1"/>
              </a:solidFill>
              <a:latin typeface="Arial Narrow"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4" name="Content Placeholder 3"/>
          <p:cNvGraphicFramePr>
            <a:graphicFrameLocks noGrp="1"/>
          </p:cNvGraphicFramePr>
          <p:nvPr>
            <p:ph idx="1"/>
          </p:nvPr>
        </p:nvGraphicFramePr>
        <p:xfrm>
          <a:off x="457200" y="1219194"/>
          <a:ext cx="8229600" cy="5375567"/>
        </p:xfrm>
        <a:graphic>
          <a:graphicData uri="http://schemas.openxmlformats.org/drawingml/2006/table">
            <a:tbl>
              <a:tblPr/>
              <a:tblGrid>
                <a:gridCol w="543005">
                  <a:extLst>
                    <a:ext uri="{9D8B030D-6E8A-4147-A177-3AD203B41FA5}">
                      <a16:colId xmlns:a16="http://schemas.microsoft.com/office/drawing/2014/main" val="20000"/>
                    </a:ext>
                  </a:extLst>
                </a:gridCol>
                <a:gridCol w="1214236">
                  <a:extLst>
                    <a:ext uri="{9D8B030D-6E8A-4147-A177-3AD203B41FA5}">
                      <a16:colId xmlns:a16="http://schemas.microsoft.com/office/drawing/2014/main" val="20001"/>
                    </a:ext>
                  </a:extLst>
                </a:gridCol>
                <a:gridCol w="6472359">
                  <a:extLst>
                    <a:ext uri="{9D8B030D-6E8A-4147-A177-3AD203B41FA5}">
                      <a16:colId xmlns:a16="http://schemas.microsoft.com/office/drawing/2014/main" val="20002"/>
                    </a:ext>
                  </a:extLst>
                </a:gridCol>
              </a:tblGrid>
              <a:tr h="443346">
                <a:tc>
                  <a:txBody>
                    <a:bodyPr/>
                    <a:lstStyle/>
                    <a:p>
                      <a:pPr algn="ctr">
                        <a:spcAft>
                          <a:spcPts val="0"/>
                        </a:spcAft>
                      </a:pPr>
                      <a:r>
                        <a:rPr lang="id-ID" sz="2000" b="1" dirty="0">
                          <a:latin typeface="Arial"/>
                          <a:ea typeface="Times New Roman"/>
                          <a:cs typeface="Times New Roman"/>
                        </a:rPr>
                        <a:t>33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2000" b="1">
                          <a:latin typeface="Arial"/>
                          <a:ea typeface="Times New Roman"/>
                          <a:cs typeface="Times New Roman"/>
                        </a:rPr>
                        <a:t>6.1.1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2000" b="1">
                          <a:latin typeface="Arial"/>
                          <a:ea typeface="Times New Roman"/>
                          <a:cs typeface="Times New Roman"/>
                        </a:rPr>
                        <a:t>Dokumen pengelolaan dana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43346">
                <a:tc>
                  <a:txBody>
                    <a:bodyPr/>
                    <a:lstStyle/>
                    <a:p>
                      <a:pPr algn="ctr">
                        <a:spcAft>
                          <a:spcPts val="0"/>
                        </a:spcAft>
                      </a:pPr>
                      <a:r>
                        <a:rPr lang="id-ID" sz="2000" b="1">
                          <a:latin typeface="Arial"/>
                          <a:ea typeface="Times New Roman"/>
                          <a:cs typeface="Times New Roman"/>
                        </a:rPr>
                        <a:t>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2000" b="1">
                          <a:latin typeface="Arial"/>
                          <a:ea typeface="Times New Roman"/>
                          <a:cs typeface="Times New Roman"/>
                        </a:rPr>
                        <a:t>6.1.8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2000" b="1">
                          <a:latin typeface="Arial"/>
                          <a:ea typeface="Times New Roman"/>
                          <a:cs typeface="Times New Roman"/>
                        </a:rPr>
                        <a:t>Laporan monitoring dan evaluasi keuangan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43346">
                <a:tc>
                  <a:txBody>
                    <a:bodyPr/>
                    <a:lstStyle/>
                    <a:p>
                      <a:pPr algn="ctr">
                        <a:spcAft>
                          <a:spcPts val="0"/>
                        </a:spcAft>
                      </a:pPr>
                      <a:r>
                        <a:rPr lang="id-ID" sz="2000" b="1">
                          <a:latin typeface="Arial"/>
                          <a:ea typeface="Times New Roman"/>
                          <a:cs typeface="Times New Roman"/>
                        </a:rPr>
                        <a:t>35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2000" b="1">
                          <a:latin typeface="Arial"/>
                          <a:ea typeface="Times New Roman"/>
                          <a:cs typeface="Times New Roman"/>
                        </a:rPr>
                        <a:t>6.1.9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2000" b="1">
                          <a:latin typeface="Arial"/>
                          <a:ea typeface="Times New Roman"/>
                          <a:cs typeface="Times New Roman"/>
                        </a:rPr>
                        <a:t>Laporan audit keuangan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43346">
                <a:tc>
                  <a:txBody>
                    <a:bodyPr/>
                    <a:lstStyle/>
                    <a:p>
                      <a:pPr algn="ctr">
                        <a:spcAft>
                          <a:spcPts val="0"/>
                        </a:spcAft>
                      </a:pPr>
                      <a:r>
                        <a:rPr lang="id-ID" sz="2000" b="1">
                          <a:latin typeface="Arial"/>
                          <a:ea typeface="Times New Roman"/>
                          <a:cs typeface="Times New Roman"/>
                        </a:rPr>
                        <a:t>36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2000" b="1">
                          <a:latin typeface="Arial"/>
                          <a:ea typeface="Times New Roman"/>
                          <a:cs typeface="Times New Roman"/>
                        </a:rPr>
                        <a:t>6.2.1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2000" b="1">
                          <a:latin typeface="Arial"/>
                          <a:ea typeface="Times New Roman"/>
                          <a:cs typeface="Times New Roman"/>
                        </a:rPr>
                        <a:t>Dokumen pengelolaan prasarana dan sarana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43346">
                <a:tc>
                  <a:txBody>
                    <a:bodyPr/>
                    <a:lstStyle/>
                    <a:p>
                      <a:pPr algn="ctr">
                        <a:spcAft>
                          <a:spcPts val="0"/>
                        </a:spcAft>
                      </a:pPr>
                      <a:r>
                        <a:rPr lang="id-ID" sz="2000" b="1">
                          <a:latin typeface="Arial"/>
                          <a:ea typeface="Times New Roman"/>
                          <a:cs typeface="Times New Roman"/>
                        </a:rPr>
                        <a:t>37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2000" b="1">
                          <a:latin typeface="Arial"/>
                          <a:ea typeface="Times New Roman"/>
                          <a:cs typeface="Times New Roman"/>
                        </a:rPr>
                        <a:t>6.2.2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2000" b="1">
                          <a:latin typeface="Arial"/>
                          <a:ea typeface="Times New Roman"/>
                          <a:cs typeface="Times New Roman"/>
                        </a:rPr>
                        <a:t>Dokumen pemilikan tanah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43346">
                <a:tc>
                  <a:txBody>
                    <a:bodyPr/>
                    <a:lstStyle/>
                    <a:p>
                      <a:pPr algn="ctr">
                        <a:spcAft>
                          <a:spcPts val="0"/>
                        </a:spcAft>
                      </a:pPr>
                      <a:r>
                        <a:rPr lang="id-ID" sz="2000" b="1">
                          <a:latin typeface="Arial"/>
                          <a:ea typeface="Times New Roman"/>
                          <a:cs typeface="Times New Roman"/>
                        </a:rPr>
                        <a:t>38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2000" b="1">
                          <a:latin typeface="Arial"/>
                          <a:ea typeface="Times New Roman"/>
                          <a:cs typeface="Times New Roman"/>
                        </a:rPr>
                        <a:t>6.2.7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2000" b="1">
                          <a:latin typeface="Arial"/>
                          <a:ea typeface="Times New Roman"/>
                          <a:cs typeface="Times New Roman"/>
                        </a:rPr>
                        <a:t>Daftar prasarana dan sarana pembelajaran terpusat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43346">
                <a:tc>
                  <a:txBody>
                    <a:bodyPr/>
                    <a:lstStyle/>
                    <a:p>
                      <a:pPr algn="ctr">
                        <a:spcAft>
                          <a:spcPts val="0"/>
                        </a:spcAft>
                      </a:pPr>
                      <a:r>
                        <a:rPr lang="id-ID" sz="2000" b="1">
                          <a:latin typeface="Arial"/>
                          <a:ea typeface="Times New Roman"/>
                          <a:cs typeface="Times New Roman"/>
                        </a:rPr>
                        <a:t>39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2000" b="1">
                          <a:latin typeface="Arial"/>
                          <a:ea typeface="Times New Roman"/>
                          <a:cs typeface="Times New Roman"/>
                        </a:rPr>
                        <a:t>6.3.1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2000" b="1">
                          <a:latin typeface="Arial"/>
                          <a:ea typeface="Times New Roman"/>
                          <a:cs typeface="Times New Roman"/>
                        </a:rPr>
                        <a:t>Dokumen sistem informasi pengelolaan proses pembelajaran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43346">
                <a:tc>
                  <a:txBody>
                    <a:bodyPr/>
                    <a:lstStyle/>
                    <a:p>
                      <a:pPr algn="ctr">
                        <a:spcAft>
                          <a:spcPts val="0"/>
                        </a:spcAft>
                      </a:pPr>
                      <a:r>
                        <a:rPr lang="id-ID" sz="2000" b="1">
                          <a:latin typeface="Arial"/>
                          <a:ea typeface="Times New Roman"/>
                          <a:cs typeface="Times New Roman"/>
                        </a:rPr>
                        <a:t>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2000" b="1">
                          <a:latin typeface="Arial"/>
                          <a:ea typeface="Times New Roman"/>
                          <a:cs typeface="Times New Roman"/>
                        </a:rPr>
                        <a:t>6.3.2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2000" b="1">
                          <a:latin typeface="Arial"/>
                          <a:ea typeface="Times New Roman"/>
                          <a:cs typeface="Times New Roman"/>
                        </a:rPr>
                        <a:t>Dokumen sistem informasi pengelolaan administrasi umum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43346">
                <a:tc>
                  <a:txBody>
                    <a:bodyPr/>
                    <a:lstStyle/>
                    <a:p>
                      <a:pPr algn="ctr">
                        <a:spcAft>
                          <a:spcPts val="0"/>
                        </a:spcAft>
                      </a:pPr>
                      <a:r>
                        <a:rPr lang="id-ID" sz="2000" b="1">
                          <a:latin typeface="Arial"/>
                          <a:ea typeface="Times New Roman"/>
                          <a:cs typeface="Times New Roman"/>
                        </a:rPr>
                        <a:t>41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2000" b="1">
                          <a:latin typeface="Arial"/>
                          <a:ea typeface="Times New Roman"/>
                          <a:cs typeface="Times New Roman"/>
                        </a:rPr>
                        <a:t>6.3.3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2000" b="1">
                          <a:latin typeface="Arial"/>
                          <a:ea typeface="Times New Roman"/>
                          <a:cs typeface="Times New Roman"/>
                        </a:rPr>
                        <a:t>Dokumen sistem informasi pengelolaan prasarana dan sarana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886691">
                <a:tc>
                  <a:txBody>
                    <a:bodyPr/>
                    <a:lstStyle/>
                    <a:p>
                      <a:pPr algn="ctr">
                        <a:spcAft>
                          <a:spcPts val="0"/>
                        </a:spcAft>
                      </a:pPr>
                      <a:r>
                        <a:rPr lang="id-ID" sz="2000" b="1">
                          <a:latin typeface="Arial"/>
                          <a:ea typeface="Times New Roman"/>
                          <a:cs typeface="Times New Roman"/>
                        </a:rPr>
                        <a:t>42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2000" b="1">
                          <a:latin typeface="Arial"/>
                          <a:ea typeface="Times New Roman"/>
                          <a:cs typeface="Times New Roman"/>
                        </a:rPr>
                        <a:t>6.3.8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2000" b="1" i="1" dirty="0">
                          <a:latin typeface="Arial"/>
                          <a:ea typeface="Times New Roman"/>
                          <a:cs typeface="Times New Roman"/>
                        </a:rPr>
                        <a:t>Blue print</a:t>
                      </a:r>
                      <a:r>
                        <a:rPr lang="id-ID" sz="2000" b="1" dirty="0">
                          <a:latin typeface="Arial"/>
                          <a:ea typeface="Times New Roman"/>
                          <a:cs typeface="Times New Roman"/>
                        </a:rPr>
                        <a:t> pengembangan, pengelolaan, dan pemanfaatan sistem informasi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
        <p:nvSpPr>
          <p:cNvPr id="5" name="Title 1"/>
          <p:cNvSpPr txBox="1">
            <a:spLocks/>
          </p:cNvSpPr>
          <p:nvPr/>
        </p:nvSpPr>
        <p:spPr>
          <a:xfrm>
            <a:off x="612648" y="457200"/>
            <a:ext cx="8153400" cy="9906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2000" b="1" i="0" u="none" strike="noStrike" kern="1200" cap="none" spc="0" normalizeH="0" baseline="0" noProof="0" dirty="0">
                <a:ln>
                  <a:noFill/>
                </a:ln>
                <a:solidFill>
                  <a:srgbClr val="FF0000"/>
                </a:solidFill>
                <a:effectLst/>
                <a:uLnTx/>
                <a:uFillTx/>
                <a:latin typeface="+mj-lt"/>
                <a:ea typeface="+mj-ea"/>
                <a:cs typeface="+mj-cs"/>
              </a:rPr>
              <a:t> DOKUMEN</a:t>
            </a:r>
            <a:r>
              <a:rPr kumimoji="0" lang="fi-FI" sz="2000" b="1" i="0" u="none" strike="noStrike" kern="1200" cap="none" spc="0" normalizeH="0" baseline="0" noProof="0" dirty="0">
                <a:ln>
                  <a:noFill/>
                </a:ln>
                <a:solidFill>
                  <a:srgbClr val="FF0000"/>
                </a:solidFill>
                <a:effectLst/>
                <a:uLnTx/>
                <a:uFillTx/>
                <a:latin typeface="+mj-lt"/>
                <a:ea typeface="+mj-ea"/>
                <a:cs typeface="+mj-cs"/>
              </a:rPr>
              <a:t> </a:t>
            </a:r>
            <a:r>
              <a:rPr kumimoji="0" lang="id-ID" sz="2000" b="1" i="0" u="none" strike="noStrike" kern="1200" cap="none" spc="0" normalizeH="0" baseline="0" noProof="0" dirty="0">
                <a:ln>
                  <a:noFill/>
                </a:ln>
                <a:solidFill>
                  <a:srgbClr val="FF0000"/>
                </a:solidFill>
                <a:effectLst/>
                <a:uLnTx/>
                <a:uFillTx/>
                <a:latin typeface="+mj-lt"/>
                <a:ea typeface="+mj-ea"/>
                <a:cs typeface="+mj-cs"/>
              </a:rPr>
              <a:t> MINIMAL </a:t>
            </a:r>
            <a:r>
              <a:rPr kumimoji="0" lang="fi-FI" sz="2000" b="1" i="0" u="none" strike="noStrike" kern="1200" cap="none" spc="0" normalizeH="0" baseline="0" noProof="0" dirty="0">
                <a:ln>
                  <a:noFill/>
                </a:ln>
                <a:solidFill>
                  <a:srgbClr val="FF0000"/>
                </a:solidFill>
                <a:effectLst/>
                <a:uLnTx/>
                <a:uFillTx/>
                <a:latin typeface="+mj-lt"/>
                <a:ea typeface="+mj-ea"/>
                <a:cs typeface="+mj-cs"/>
              </a:rPr>
              <a:t>YANG HARUS DISEDIAKAN INSTITUSI PERGURUAN TINGGI PADA SAAT ASESMEN LAPANGAN</a:t>
            </a:r>
            <a:br>
              <a:rPr kumimoji="0" lang="id-ID" sz="2000" b="1" i="0" u="none" strike="noStrike" kern="1200" cap="none" spc="0" normalizeH="0" baseline="0" noProof="0" dirty="0">
                <a:ln>
                  <a:noFill/>
                </a:ln>
                <a:solidFill>
                  <a:srgbClr val="FF0000"/>
                </a:solidFill>
                <a:effectLst/>
                <a:uLnTx/>
                <a:uFillTx/>
                <a:latin typeface="+mj-lt"/>
                <a:ea typeface="+mj-ea"/>
                <a:cs typeface="+mj-cs"/>
              </a:rPr>
            </a:br>
            <a:endParaRPr kumimoji="0" lang="id-ID" sz="2000" b="1" i="0" u="none" strike="noStrike" kern="1200" cap="none" spc="0" normalizeH="0" baseline="0" noProof="0" dirty="0">
              <a:ln>
                <a:noFill/>
              </a:ln>
              <a:solidFill>
                <a:srgbClr val="FF0000"/>
              </a:solidFill>
              <a:effectLst/>
              <a:uLnTx/>
              <a:uFillTx/>
              <a:latin typeface="+mj-lt"/>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77500" lnSpcReduction="20000"/>
          </a:bodyPr>
          <a:lstStyle/>
          <a:p>
            <a:pPr>
              <a:buNone/>
            </a:pPr>
            <a:r>
              <a:rPr lang="id-ID" sz="2800" b="1" dirty="0"/>
              <a:t>4.   Pengelolaan sarana dan prasarana perguruan tinggi meliputi perencanaan, pengadaan, penggunaan, pemeliharaan, pemutakhiran, inventarisasi,  dan penghapusan aset yang dilakukan secara baik sehingga efektif mendukung kegiatan penyelenggaraan akademik di perguruan tinggi. Kepemilikan dan aksesibilitas sarana dan prasarana  sangat penting untuk menjamin mutu penyelenggaraan akademik secara berkelanjutan. </a:t>
            </a:r>
          </a:p>
          <a:p>
            <a:pPr>
              <a:buNone/>
            </a:pPr>
            <a:r>
              <a:rPr lang="id-ID" sz="2800" b="1" dirty="0"/>
              <a:t>5.   Sistem pengelolaan informasi mencakup pengelolaan masukan, proses, dan keluaran informasi dengan memanfaatkan teknologi informasi dan pengetahuan untuk mendukung penjaminan mutu  penyelenggaraan akademik perguruan tinggi.</a:t>
            </a:r>
          </a:p>
        </p:txBody>
      </p:sp>
      <p:sp>
        <p:nvSpPr>
          <p:cNvPr id="4" name="TextBox 3"/>
          <p:cNvSpPr txBox="1"/>
          <p:nvPr/>
        </p:nvSpPr>
        <p:spPr>
          <a:xfrm>
            <a:off x="457200" y="76200"/>
            <a:ext cx="8229600" cy="830997"/>
          </a:xfrm>
          <a:prstGeom prst="rect">
            <a:avLst/>
          </a:prstGeom>
          <a:solidFill>
            <a:schemeClr val="accent2"/>
          </a:solidFill>
        </p:spPr>
        <p:txBody>
          <a:bodyPr wrap="square" rtlCol="0">
            <a:spAutoFit/>
          </a:bodyPr>
          <a:lstStyle/>
          <a:p>
            <a:pPr algn="ctr"/>
            <a:r>
              <a:rPr lang="id-ID" sz="2400" b="1" dirty="0">
                <a:latin typeface="Arial Narrow" pitchFamily="34" charset="0"/>
                <a:cs typeface="Aharoni" pitchFamily="2" charset="-79"/>
              </a:rPr>
              <a:t>KRITERIA PENILAIAN STANDAR 6 :</a:t>
            </a:r>
          </a:p>
          <a:p>
            <a:pPr algn="ctr"/>
            <a:r>
              <a:rPr lang="pt-BR" sz="2400" b="1" dirty="0">
                <a:latin typeface="Arial Narrow" pitchFamily="34" charset="0"/>
              </a:rPr>
              <a:t>Pembiayaan, sarana dan prasarana, serta sistem informasi</a:t>
            </a:r>
            <a:endParaRPr lang="id-ID" sz="2400" dirty="0">
              <a:latin typeface="Arial Narrow"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nvGraphicFramePr>
        <p:xfrm>
          <a:off x="381000" y="-73771"/>
          <a:ext cx="8763000" cy="6703171"/>
        </p:xfrm>
        <a:graphic>
          <a:graphicData uri="http://schemas.openxmlformats.org/presentationml/2006/ole">
            <mc:AlternateContent xmlns:mc="http://schemas.openxmlformats.org/markup-compatibility/2006">
              <mc:Choice xmlns:v="urn:schemas-microsoft-com:vml" Requires="v">
                <p:oleObj spid="_x0000_s2058" name="Document" r:id="rId3" imgW="7048272" imgH="8781451" progId="Word.Document.12">
                  <p:embed/>
                </p:oleObj>
              </mc:Choice>
              <mc:Fallback>
                <p:oleObj name="Document" r:id="rId3" imgW="7048272" imgH="8781451" progId="Word.Document.1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73771"/>
                        <a:ext cx="8763000" cy="6703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629400" cy="5334000"/>
          </a:xfrm>
        </p:spPr>
        <p:txBody>
          <a:bodyPr>
            <a:noAutofit/>
          </a:bodyPr>
          <a:lstStyle/>
          <a:p>
            <a:pPr lvl="0">
              <a:spcBef>
                <a:spcPts val="0"/>
              </a:spcBef>
              <a:buClrTx/>
              <a:buSzTx/>
              <a:buFont typeface="Wingdings"/>
              <a:buChar char="à"/>
              <a:defRPr/>
            </a:pPr>
            <a:r>
              <a:rPr lang="fi-FI" sz="1800" b="1" dirty="0">
                <a:latin typeface="Arial" pitchFamily="34" charset="0"/>
                <a:ea typeface="Times New Roman"/>
                <a:cs typeface="Arial" pitchFamily="34" charset="0"/>
                <a:sym typeface="Wingdings" pitchFamily="2" charset="2"/>
              </a:rPr>
              <a:t>Point </a:t>
            </a:r>
            <a:r>
              <a:rPr lang="fi-FI" sz="1800" b="1" dirty="0">
                <a:latin typeface="Arial" pitchFamily="34" charset="0"/>
                <a:ea typeface="Times New Roman"/>
                <a:cs typeface="Arial" pitchFamily="34" charset="0"/>
              </a:rPr>
              <a:t>(4)</a:t>
            </a:r>
          </a:p>
          <a:p>
            <a:pPr lvl="0">
              <a:spcBef>
                <a:spcPts val="0"/>
              </a:spcBef>
              <a:buClrTx/>
              <a:buSzTx/>
              <a:buNone/>
              <a:defRPr/>
            </a:pPr>
            <a:r>
              <a:rPr lang="fi-FI" sz="1800" b="1" dirty="0">
                <a:solidFill>
                  <a:srgbClr val="000000"/>
                </a:solidFill>
                <a:latin typeface="Arial" pitchFamily="34" charset="0"/>
                <a:ea typeface="Times New Roman"/>
                <a:cs typeface="Arial" pitchFamily="34" charset="0"/>
              </a:rPr>
              <a:t>	</a:t>
            </a:r>
            <a:r>
              <a:rPr lang="en-US" sz="1800" dirty="0">
                <a:solidFill>
                  <a:srgbClr val="000000"/>
                </a:solidFill>
                <a:latin typeface="Arial"/>
                <a:ea typeface="Times New Roman"/>
              </a:rPr>
              <a:t>D</a:t>
            </a:r>
            <a:r>
              <a:rPr lang="id-ID" sz="1800" dirty="0">
                <a:solidFill>
                  <a:srgbClr val="000000"/>
                </a:solidFill>
                <a:latin typeface="Arial"/>
                <a:ea typeface="Times New Roman"/>
              </a:rPr>
              <a:t>okumen yang lengkap yang mencakup:</a:t>
            </a:r>
            <a:endParaRPr lang="en-US" sz="1800" dirty="0">
              <a:solidFill>
                <a:srgbClr val="000000"/>
              </a:solidFill>
              <a:latin typeface="Times New Roman"/>
              <a:ea typeface="Times New Roman"/>
            </a:endParaRPr>
          </a:p>
          <a:p>
            <a:pPr lvl="0">
              <a:spcBef>
                <a:spcPts val="0"/>
              </a:spcBef>
              <a:buClrTx/>
              <a:buSzTx/>
              <a:buNone/>
              <a:defRPr/>
            </a:pPr>
            <a:r>
              <a:rPr lang="en-US" sz="1800" dirty="0">
                <a:solidFill>
                  <a:srgbClr val="000000"/>
                </a:solidFill>
                <a:latin typeface="Times New Roman"/>
                <a:ea typeface="Calibri"/>
                <a:cs typeface="Times New Roman"/>
              </a:rPr>
              <a:t>	(1)   </a:t>
            </a:r>
            <a:r>
              <a:rPr lang="id-ID" sz="1800" dirty="0">
                <a:solidFill>
                  <a:srgbClr val="000000"/>
                </a:solidFill>
                <a:latin typeface="Arial"/>
                <a:ea typeface="Calibri"/>
                <a:cs typeface="Times New Roman"/>
              </a:rPr>
              <a:t>perencanaan penerimaan dan pengalokasian dana</a:t>
            </a:r>
            <a:endParaRPr lang="en-US" sz="1800" dirty="0">
              <a:solidFill>
                <a:srgbClr val="000000"/>
              </a:solidFill>
              <a:latin typeface="Arial"/>
              <a:ea typeface="Calibri"/>
              <a:cs typeface="Times New Roman"/>
            </a:endParaRPr>
          </a:p>
          <a:p>
            <a:pPr lvl="0">
              <a:spcBef>
                <a:spcPts val="0"/>
              </a:spcBef>
              <a:buClrTx/>
              <a:buSzTx/>
              <a:buNone/>
              <a:defRPr/>
            </a:pPr>
            <a:r>
              <a:rPr lang="en-US" sz="1800" dirty="0">
                <a:solidFill>
                  <a:srgbClr val="000000"/>
                </a:solidFill>
                <a:latin typeface="Arial"/>
                <a:ea typeface="Calibri"/>
                <a:cs typeface="Times New Roman"/>
              </a:rPr>
              <a:t>	(2)   </a:t>
            </a:r>
            <a:r>
              <a:rPr lang="id-ID" sz="1800" dirty="0">
                <a:solidFill>
                  <a:srgbClr val="000000"/>
                </a:solidFill>
                <a:latin typeface="Arial"/>
                <a:ea typeface="Calibri"/>
                <a:cs typeface="Times New Roman"/>
              </a:rPr>
              <a:t>pelaporan</a:t>
            </a:r>
            <a:endParaRPr lang="en-US" sz="1800" dirty="0">
              <a:solidFill>
                <a:srgbClr val="000000"/>
              </a:solidFill>
              <a:latin typeface="Arial"/>
              <a:ea typeface="Calibri"/>
              <a:cs typeface="Times New Roman"/>
            </a:endParaRPr>
          </a:p>
          <a:p>
            <a:pPr lvl="0">
              <a:spcBef>
                <a:spcPts val="0"/>
              </a:spcBef>
              <a:buClrTx/>
              <a:buSzTx/>
              <a:buNone/>
              <a:defRPr/>
            </a:pPr>
            <a:r>
              <a:rPr lang="en-US" sz="1800" dirty="0">
                <a:solidFill>
                  <a:srgbClr val="000000"/>
                </a:solidFill>
                <a:latin typeface="Arial"/>
                <a:ea typeface="Calibri"/>
                <a:cs typeface="Times New Roman"/>
              </a:rPr>
              <a:t>	(3)   </a:t>
            </a:r>
            <a:r>
              <a:rPr lang="id-ID" sz="1800" dirty="0">
                <a:solidFill>
                  <a:srgbClr val="000000"/>
                </a:solidFill>
                <a:latin typeface="Arial"/>
                <a:ea typeface="Calibri"/>
                <a:cs typeface="Times New Roman"/>
              </a:rPr>
              <a:t>audit</a:t>
            </a:r>
            <a:endParaRPr lang="en-US" sz="1800" dirty="0">
              <a:solidFill>
                <a:srgbClr val="000000"/>
              </a:solidFill>
              <a:latin typeface="Arial"/>
              <a:ea typeface="Calibri"/>
              <a:cs typeface="Times New Roman"/>
            </a:endParaRPr>
          </a:p>
          <a:p>
            <a:pPr lvl="0">
              <a:spcBef>
                <a:spcPts val="0"/>
              </a:spcBef>
              <a:buClrTx/>
              <a:buSzTx/>
              <a:buNone/>
              <a:defRPr/>
            </a:pPr>
            <a:r>
              <a:rPr lang="en-US" sz="1800" dirty="0">
                <a:solidFill>
                  <a:srgbClr val="000000"/>
                </a:solidFill>
                <a:latin typeface="Arial"/>
                <a:ea typeface="Calibri"/>
                <a:cs typeface="Times New Roman"/>
              </a:rPr>
              <a:t>	(4)   </a:t>
            </a:r>
            <a:r>
              <a:rPr lang="id-ID" sz="1800" dirty="0">
                <a:solidFill>
                  <a:srgbClr val="000000"/>
                </a:solidFill>
                <a:latin typeface="Arial"/>
                <a:ea typeface="Calibri"/>
                <a:cs typeface="Times New Roman"/>
              </a:rPr>
              <a:t>monitoring dan evaluasi</a:t>
            </a:r>
            <a:endParaRPr lang="en-US" sz="1800" dirty="0">
              <a:solidFill>
                <a:srgbClr val="000000"/>
              </a:solidFill>
              <a:latin typeface="Arial"/>
              <a:ea typeface="Calibri"/>
              <a:cs typeface="Times New Roman"/>
            </a:endParaRPr>
          </a:p>
          <a:p>
            <a:pPr lvl="0">
              <a:spcBef>
                <a:spcPts val="0"/>
              </a:spcBef>
              <a:buClrTx/>
              <a:buSzTx/>
              <a:buNone/>
              <a:defRPr/>
            </a:pPr>
            <a:r>
              <a:rPr lang="en-US" sz="1800" dirty="0">
                <a:solidFill>
                  <a:srgbClr val="000000"/>
                </a:solidFill>
                <a:latin typeface="Arial"/>
                <a:ea typeface="Calibri"/>
                <a:cs typeface="Times New Roman"/>
              </a:rPr>
              <a:t>	(5)   </a:t>
            </a:r>
            <a:r>
              <a:rPr lang="id-ID" sz="1800" dirty="0">
                <a:solidFill>
                  <a:srgbClr val="000000"/>
                </a:solidFill>
                <a:latin typeface="Arial"/>
                <a:ea typeface="Calibri"/>
                <a:cs typeface="Times New Roman"/>
              </a:rPr>
              <a:t>pertanggung jawaban kepada pemangku kepentingan</a:t>
            </a:r>
            <a:endParaRPr lang="id-ID" sz="1800" dirty="0">
              <a:ea typeface="Calibri"/>
              <a:cs typeface="Times New Roman"/>
            </a:endParaRPr>
          </a:p>
          <a:p>
            <a:pPr>
              <a:spcBef>
                <a:spcPts val="0"/>
              </a:spcBef>
              <a:buNone/>
              <a:defRPr/>
            </a:pPr>
            <a:endParaRPr lang="fi-FI" sz="1800" b="1" dirty="0">
              <a:latin typeface="Arial" pitchFamily="34" charset="0"/>
              <a:ea typeface="Times New Roman"/>
              <a:cs typeface="Arial" pitchFamily="34" charset="0"/>
            </a:endParaRPr>
          </a:p>
          <a:p>
            <a:pPr lvl="0">
              <a:spcBef>
                <a:spcPts val="0"/>
              </a:spcBef>
              <a:buClrTx/>
              <a:buSzTx/>
              <a:buFont typeface="Wingdings"/>
              <a:buChar char="à"/>
              <a:defRPr/>
            </a:pPr>
            <a:r>
              <a:rPr lang="fi-FI" sz="1800" b="1" dirty="0">
                <a:latin typeface="Arial" pitchFamily="34" charset="0"/>
                <a:ea typeface="Times New Roman"/>
                <a:cs typeface="Arial" pitchFamily="34" charset="0"/>
              </a:rPr>
              <a:t>Point (3)</a:t>
            </a:r>
          </a:p>
          <a:p>
            <a:pPr lvl="0">
              <a:spcBef>
                <a:spcPts val="0"/>
              </a:spcBef>
              <a:buClrTx/>
              <a:buSzTx/>
              <a:buNone/>
              <a:defRPr/>
            </a:pPr>
            <a:r>
              <a:rPr lang="fi-FI" sz="1800" b="1" dirty="0">
                <a:solidFill>
                  <a:srgbClr val="000000"/>
                </a:solidFill>
                <a:latin typeface="Arial" pitchFamily="34" charset="0"/>
                <a:ea typeface="Times New Roman"/>
                <a:cs typeface="Arial" pitchFamily="34" charset="0"/>
              </a:rPr>
              <a:t>	</a:t>
            </a:r>
            <a:r>
              <a:rPr lang="en-US" sz="1800" dirty="0">
                <a:solidFill>
                  <a:srgbClr val="000000"/>
                </a:solidFill>
                <a:latin typeface="Arial"/>
                <a:ea typeface="Times New Roman"/>
              </a:rPr>
              <a:t>D</a:t>
            </a:r>
            <a:r>
              <a:rPr lang="id-ID" sz="1800" dirty="0">
                <a:solidFill>
                  <a:srgbClr val="000000"/>
                </a:solidFill>
                <a:latin typeface="Arial"/>
                <a:ea typeface="Times New Roman"/>
              </a:rPr>
              <a:t>okumen yang mencakup empat dari hal berikut:</a:t>
            </a:r>
            <a:endParaRPr lang="id-ID" sz="1800" dirty="0">
              <a:latin typeface="Times New Roman"/>
              <a:ea typeface="Times New Roman"/>
            </a:endParaRPr>
          </a:p>
          <a:p>
            <a:pPr lvl="0">
              <a:spcBef>
                <a:spcPts val="0"/>
              </a:spcBef>
              <a:buClrTx/>
              <a:buSzTx/>
              <a:buNone/>
              <a:defRPr/>
            </a:pPr>
            <a:r>
              <a:rPr lang="en-US" sz="1800" dirty="0">
                <a:solidFill>
                  <a:srgbClr val="000000"/>
                </a:solidFill>
                <a:latin typeface="Times New Roman"/>
                <a:ea typeface="Calibri"/>
                <a:cs typeface="Times New Roman"/>
              </a:rPr>
              <a:t>	(1)   </a:t>
            </a:r>
            <a:r>
              <a:rPr lang="id-ID" sz="1800" dirty="0">
                <a:solidFill>
                  <a:srgbClr val="000000"/>
                </a:solidFill>
                <a:latin typeface="Arial"/>
                <a:ea typeface="Calibri"/>
                <a:cs typeface="Times New Roman"/>
              </a:rPr>
              <a:t>perencanaan penerimaan dan pengalokasian dana</a:t>
            </a:r>
            <a:endParaRPr lang="en-US" sz="1800" dirty="0">
              <a:solidFill>
                <a:srgbClr val="000000"/>
              </a:solidFill>
              <a:latin typeface="Arial"/>
              <a:ea typeface="Calibri"/>
              <a:cs typeface="Times New Roman"/>
            </a:endParaRPr>
          </a:p>
          <a:p>
            <a:pPr lvl="0">
              <a:spcBef>
                <a:spcPts val="0"/>
              </a:spcBef>
              <a:buClrTx/>
              <a:buSzTx/>
              <a:buNone/>
              <a:defRPr/>
            </a:pPr>
            <a:r>
              <a:rPr lang="en-US" sz="1800" dirty="0">
                <a:solidFill>
                  <a:srgbClr val="000000"/>
                </a:solidFill>
                <a:latin typeface="Arial"/>
                <a:ea typeface="Calibri"/>
                <a:cs typeface="Times New Roman"/>
              </a:rPr>
              <a:t>	(2)   </a:t>
            </a:r>
            <a:r>
              <a:rPr lang="id-ID" sz="1800" dirty="0">
                <a:solidFill>
                  <a:srgbClr val="000000"/>
                </a:solidFill>
                <a:latin typeface="Arial"/>
                <a:ea typeface="Calibri"/>
                <a:cs typeface="Times New Roman"/>
              </a:rPr>
              <a:t>pelaporan</a:t>
            </a:r>
            <a:endParaRPr lang="en-US" sz="1800" dirty="0">
              <a:solidFill>
                <a:srgbClr val="000000"/>
              </a:solidFill>
              <a:latin typeface="Arial"/>
              <a:ea typeface="Calibri"/>
              <a:cs typeface="Times New Roman"/>
            </a:endParaRPr>
          </a:p>
          <a:p>
            <a:pPr lvl="0">
              <a:spcBef>
                <a:spcPts val="0"/>
              </a:spcBef>
              <a:buClrTx/>
              <a:buSzTx/>
              <a:buNone/>
              <a:defRPr/>
            </a:pPr>
            <a:r>
              <a:rPr lang="en-US" sz="1800" dirty="0">
                <a:solidFill>
                  <a:srgbClr val="000000"/>
                </a:solidFill>
                <a:latin typeface="Arial"/>
                <a:ea typeface="Calibri"/>
                <a:cs typeface="Times New Roman"/>
              </a:rPr>
              <a:t>	(3)   </a:t>
            </a:r>
            <a:r>
              <a:rPr lang="id-ID" sz="1800" dirty="0">
                <a:solidFill>
                  <a:srgbClr val="000000"/>
                </a:solidFill>
                <a:latin typeface="Arial"/>
                <a:ea typeface="Calibri"/>
                <a:cs typeface="Times New Roman"/>
              </a:rPr>
              <a:t>audit</a:t>
            </a:r>
            <a:endParaRPr lang="en-US" sz="1800" dirty="0">
              <a:solidFill>
                <a:srgbClr val="000000"/>
              </a:solidFill>
              <a:latin typeface="Arial"/>
              <a:ea typeface="Calibri"/>
              <a:cs typeface="Times New Roman"/>
            </a:endParaRPr>
          </a:p>
          <a:p>
            <a:pPr lvl="0">
              <a:spcBef>
                <a:spcPts val="0"/>
              </a:spcBef>
              <a:buClrTx/>
              <a:buSzTx/>
              <a:buNone/>
              <a:defRPr/>
            </a:pPr>
            <a:r>
              <a:rPr lang="en-US" sz="1800" dirty="0">
                <a:solidFill>
                  <a:srgbClr val="000000"/>
                </a:solidFill>
                <a:latin typeface="Arial"/>
                <a:ea typeface="Calibri"/>
                <a:cs typeface="Times New Roman"/>
              </a:rPr>
              <a:t>	(4)   </a:t>
            </a:r>
            <a:r>
              <a:rPr lang="id-ID" sz="1800" dirty="0">
                <a:solidFill>
                  <a:srgbClr val="000000"/>
                </a:solidFill>
                <a:latin typeface="Arial"/>
                <a:ea typeface="Calibri"/>
                <a:cs typeface="Times New Roman"/>
              </a:rPr>
              <a:t>monitoring dan evaluasi</a:t>
            </a:r>
            <a:endParaRPr lang="en-US" sz="1800" dirty="0">
              <a:solidFill>
                <a:srgbClr val="000000"/>
              </a:solidFill>
              <a:latin typeface="Arial"/>
              <a:ea typeface="Calibri"/>
              <a:cs typeface="Times New Roman"/>
            </a:endParaRPr>
          </a:p>
          <a:p>
            <a:pPr lvl="0">
              <a:spcBef>
                <a:spcPts val="0"/>
              </a:spcBef>
              <a:buClrTx/>
              <a:buSzTx/>
              <a:buNone/>
              <a:defRPr/>
            </a:pPr>
            <a:r>
              <a:rPr lang="en-US" sz="1800" dirty="0">
                <a:solidFill>
                  <a:srgbClr val="000000"/>
                </a:solidFill>
                <a:latin typeface="Arial"/>
                <a:ea typeface="Calibri"/>
                <a:cs typeface="Times New Roman"/>
              </a:rPr>
              <a:t>	(5)   </a:t>
            </a:r>
            <a:r>
              <a:rPr lang="id-ID" sz="1800" dirty="0">
                <a:solidFill>
                  <a:srgbClr val="000000"/>
                </a:solidFill>
                <a:latin typeface="Arial"/>
                <a:ea typeface="Calibri"/>
                <a:cs typeface="Times New Roman"/>
              </a:rPr>
              <a:t>pertanggung jawaban kepada pemangku kepentingan</a:t>
            </a:r>
            <a:endParaRPr lang="en-US" sz="1800" dirty="0">
              <a:solidFill>
                <a:srgbClr val="000000"/>
              </a:solidFill>
              <a:latin typeface="Arial"/>
              <a:ea typeface="Calibri"/>
              <a:cs typeface="Times New Roman"/>
            </a:endParaRPr>
          </a:p>
          <a:p>
            <a:pPr lvl="0">
              <a:spcBef>
                <a:spcPts val="0"/>
              </a:spcBef>
              <a:buClrTx/>
              <a:buSzTx/>
              <a:buNone/>
              <a:defRPr/>
            </a:pPr>
            <a:endParaRPr lang="fi-FI" sz="1800" b="1" dirty="0">
              <a:latin typeface="Arial" pitchFamily="34" charset="0"/>
              <a:ea typeface="Times New Roman"/>
              <a:cs typeface="Arial" pitchFamily="34" charset="0"/>
            </a:endParaRPr>
          </a:p>
        </p:txBody>
      </p:sp>
      <p:sp>
        <p:nvSpPr>
          <p:cNvPr id="14" name="Rectangle 13"/>
          <p:cNvSpPr/>
          <p:nvPr/>
        </p:nvSpPr>
        <p:spPr>
          <a:xfrm>
            <a:off x="0" y="0"/>
            <a:ext cx="66294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69913" indent="-569913"/>
            <a:r>
              <a:rPr lang="en-US" b="1" dirty="0">
                <a:solidFill>
                  <a:schemeClr val="tx1"/>
                </a:solidFill>
                <a:latin typeface="Cambria" pitchFamily="18" charset="0"/>
              </a:rPr>
              <a:t>6.1.1 DOKUMEN PENGELOLAAN DANA YANG MENCAKUP PERENCANAAN PENERIMAAN, PENGALOKASIAN, PELAPORAN, AUDIT, MONITORING DAN EVALUASI, SERTA PERTANGGUNGJAWABAN KEPADA PEMANGKU KEPENTINGAN</a:t>
            </a:r>
          </a:p>
        </p:txBody>
      </p:sp>
      <p:sp>
        <p:nvSpPr>
          <p:cNvPr id="16" name="Rectangle 15"/>
          <p:cNvSpPr/>
          <p:nvPr/>
        </p:nvSpPr>
        <p:spPr>
          <a:xfrm>
            <a:off x="6629400" y="1524000"/>
            <a:ext cx="25146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400" dirty="0">
                <a:solidFill>
                  <a:schemeClr val="tx1"/>
                </a:solidFill>
                <a:latin typeface="Book Antiqua" pitchFamily="18" charset="0"/>
              </a:rPr>
              <a:t>Rencana Anggaran Pendapatan dan Belanja (RAPB) disusun oleh program studi dan fakultas sesuai dengan prediksi penerimaan dan program. </a:t>
            </a:r>
          </a:p>
          <a:p>
            <a:endParaRPr lang="en-US" sz="1400" dirty="0">
              <a:solidFill>
                <a:schemeClr val="tx1"/>
              </a:solidFill>
              <a:latin typeface="Book Antiqua" pitchFamily="18" charset="0"/>
            </a:endParaRPr>
          </a:p>
          <a:p>
            <a:r>
              <a:rPr lang="id-ID" sz="1400" dirty="0">
                <a:solidFill>
                  <a:schemeClr val="tx1"/>
                </a:solidFill>
                <a:latin typeface="Book Antiqua" pitchFamily="18" charset="0"/>
              </a:rPr>
              <a:t>RAPB rektorat disesuaikan dengan RAPB program studi  Program Studi</a:t>
            </a:r>
          </a:p>
          <a:p>
            <a:endParaRPr lang="en-US" sz="1400" dirty="0">
              <a:solidFill>
                <a:schemeClr val="tx1"/>
              </a:solidFill>
              <a:latin typeface="Book Antiqua" pitchFamily="18" charset="0"/>
            </a:endParaRPr>
          </a:p>
          <a:p>
            <a:r>
              <a:rPr lang="id-ID" sz="1400" dirty="0">
                <a:solidFill>
                  <a:schemeClr val="tx1"/>
                </a:solidFill>
                <a:latin typeface="Book Antiqua" pitchFamily="18" charset="0"/>
              </a:rPr>
              <a:t>RAPB  disahkan senat universitas diajukan ke Yayasan.</a:t>
            </a:r>
            <a:endParaRPr lang="en-US" sz="1400" dirty="0">
              <a:solidFill>
                <a:schemeClr val="tx1"/>
              </a:solidFill>
              <a:latin typeface="Book Antiqua" pitchFamily="18" charset="0"/>
            </a:endParaRPr>
          </a:p>
          <a:p>
            <a:endParaRPr lang="id-ID" sz="1400" dirty="0">
              <a:solidFill>
                <a:schemeClr val="tx1"/>
              </a:solidFill>
              <a:latin typeface="Book Antiqua" pitchFamily="18" charset="0"/>
            </a:endParaRPr>
          </a:p>
          <a:p>
            <a:r>
              <a:rPr lang="id-ID" sz="1400" dirty="0">
                <a:solidFill>
                  <a:schemeClr val="tx1"/>
                </a:solidFill>
                <a:latin typeface="Book Antiqua" pitchFamily="18" charset="0"/>
              </a:rPr>
              <a:t>Pelaporan keuangan di dokumentasikan dengan baik dan dapat dilihat secara </a:t>
            </a:r>
            <a:r>
              <a:rPr lang="id-ID" sz="1400" i="1" dirty="0">
                <a:solidFill>
                  <a:schemeClr val="tx1"/>
                </a:solidFill>
                <a:latin typeface="Book Antiqua" pitchFamily="18" charset="0"/>
              </a:rPr>
              <a:t>real time </a:t>
            </a:r>
            <a:r>
              <a:rPr lang="id-ID" sz="1400" dirty="0">
                <a:solidFill>
                  <a:schemeClr val="tx1"/>
                </a:solidFill>
                <a:latin typeface="Book Antiqua" pitchFamily="18" charset="0"/>
              </a:rPr>
              <a:t>melalui sistem</a:t>
            </a:r>
          </a:p>
          <a:p>
            <a:endParaRPr lang="en-US" sz="1400" dirty="0">
              <a:solidFill>
                <a:schemeClr val="tx1"/>
              </a:solidFill>
              <a:latin typeface="Book Antiqua" pitchFamily="18" charset="0"/>
            </a:endParaRPr>
          </a:p>
          <a:p>
            <a:r>
              <a:rPr lang="id-ID" sz="1400" dirty="0">
                <a:solidFill>
                  <a:schemeClr val="tx1"/>
                </a:solidFill>
                <a:latin typeface="Book Antiqua" pitchFamily="18" charset="0"/>
              </a:rPr>
              <a:t>Audit dilakukan oleh Yayasan dan eksternal</a:t>
            </a:r>
          </a:p>
          <a:p>
            <a:endParaRPr lang="id-ID" sz="1100" dirty="0">
              <a:solidFill>
                <a:schemeClr val="tx1"/>
              </a:solidFill>
              <a:latin typeface="Book Antiqua" pitchFamily="18" charset="0"/>
            </a:endParaRPr>
          </a:p>
        </p:txBody>
      </p:sp>
      <p:sp>
        <p:nvSpPr>
          <p:cNvPr id="6" name="Rectangle 5"/>
          <p:cNvSpPr/>
          <p:nvPr/>
        </p:nvSpPr>
        <p:spPr>
          <a:xfrm>
            <a:off x="6629400" y="0"/>
            <a:ext cx="25146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705600" cy="5334000"/>
          </a:xfrm>
        </p:spPr>
        <p:txBody>
          <a:bodyPr>
            <a:noAutofit/>
          </a:bodyPr>
          <a:lstStyle/>
          <a:p>
            <a:pPr lvl="0">
              <a:spcBef>
                <a:spcPts val="0"/>
              </a:spcBef>
              <a:buClrTx/>
              <a:buSzTx/>
              <a:buFont typeface="Wingdings"/>
              <a:buChar char="à"/>
              <a:defRPr/>
            </a:pPr>
            <a:r>
              <a:rPr lang="fi-FI" sz="1800" b="1" dirty="0">
                <a:latin typeface="Arial" pitchFamily="34" charset="0"/>
                <a:ea typeface="Times New Roman"/>
                <a:cs typeface="Arial" pitchFamily="34" charset="0"/>
              </a:rPr>
              <a:t>Point (2)</a:t>
            </a:r>
            <a:endParaRPr lang="en-US" sz="1800" dirty="0"/>
          </a:p>
          <a:p>
            <a:pPr lvl="0" indent="11430">
              <a:buNone/>
              <a:defRPr/>
            </a:pPr>
            <a:r>
              <a:rPr lang="en-US" sz="1800" dirty="0">
                <a:solidFill>
                  <a:srgbClr val="000000"/>
                </a:solidFill>
                <a:latin typeface="Arial"/>
                <a:ea typeface="Times New Roman"/>
              </a:rPr>
              <a:t>D</a:t>
            </a:r>
            <a:r>
              <a:rPr lang="id-ID" sz="1800" dirty="0">
                <a:solidFill>
                  <a:srgbClr val="000000"/>
                </a:solidFill>
                <a:latin typeface="Arial"/>
                <a:ea typeface="Times New Roman"/>
              </a:rPr>
              <a:t>okumen yang mencakup dua s.d. tiga dari hal berikut:</a:t>
            </a:r>
            <a:endParaRPr lang="id-ID" sz="1800" dirty="0">
              <a:latin typeface="Times New Roman"/>
              <a:ea typeface="Times New Roman"/>
            </a:endParaRPr>
          </a:p>
          <a:p>
            <a:pPr lvl="0">
              <a:spcBef>
                <a:spcPts val="0"/>
              </a:spcBef>
              <a:buClrTx/>
              <a:buSzTx/>
              <a:buNone/>
              <a:defRPr/>
            </a:pPr>
            <a:r>
              <a:rPr lang="en-US" sz="1800" dirty="0">
                <a:solidFill>
                  <a:srgbClr val="000000"/>
                </a:solidFill>
                <a:latin typeface="Times New Roman"/>
                <a:ea typeface="Calibri"/>
                <a:cs typeface="Times New Roman"/>
              </a:rPr>
              <a:t>	(1)   </a:t>
            </a:r>
            <a:r>
              <a:rPr lang="id-ID" sz="1800" dirty="0">
                <a:solidFill>
                  <a:srgbClr val="000000"/>
                </a:solidFill>
                <a:latin typeface="Arial"/>
                <a:ea typeface="Calibri"/>
                <a:cs typeface="Times New Roman"/>
              </a:rPr>
              <a:t>perencanaan penerimaan dan pengalokasian dana</a:t>
            </a:r>
            <a:endParaRPr lang="en-US" sz="1800" dirty="0">
              <a:solidFill>
                <a:srgbClr val="000000"/>
              </a:solidFill>
              <a:latin typeface="Arial"/>
              <a:ea typeface="Calibri"/>
              <a:cs typeface="Times New Roman"/>
            </a:endParaRPr>
          </a:p>
          <a:p>
            <a:pPr lvl="0">
              <a:spcBef>
                <a:spcPts val="0"/>
              </a:spcBef>
              <a:buClrTx/>
              <a:buSzTx/>
              <a:buNone/>
              <a:defRPr/>
            </a:pPr>
            <a:r>
              <a:rPr lang="en-US" sz="1800" dirty="0">
                <a:solidFill>
                  <a:srgbClr val="000000"/>
                </a:solidFill>
                <a:latin typeface="Arial"/>
                <a:ea typeface="Calibri"/>
                <a:cs typeface="Times New Roman"/>
              </a:rPr>
              <a:t>	(2)   </a:t>
            </a:r>
            <a:r>
              <a:rPr lang="id-ID" sz="1800" dirty="0">
                <a:solidFill>
                  <a:srgbClr val="000000"/>
                </a:solidFill>
                <a:latin typeface="Arial"/>
                <a:ea typeface="Calibri"/>
                <a:cs typeface="Times New Roman"/>
              </a:rPr>
              <a:t>pelaporan</a:t>
            </a:r>
            <a:endParaRPr lang="en-US" sz="1800" dirty="0">
              <a:solidFill>
                <a:srgbClr val="000000"/>
              </a:solidFill>
              <a:latin typeface="Arial"/>
              <a:ea typeface="Calibri"/>
              <a:cs typeface="Times New Roman"/>
            </a:endParaRPr>
          </a:p>
          <a:p>
            <a:pPr lvl="0">
              <a:spcBef>
                <a:spcPts val="0"/>
              </a:spcBef>
              <a:buClrTx/>
              <a:buSzTx/>
              <a:buNone/>
              <a:defRPr/>
            </a:pPr>
            <a:r>
              <a:rPr lang="en-US" sz="1800" dirty="0">
                <a:solidFill>
                  <a:srgbClr val="000000"/>
                </a:solidFill>
                <a:latin typeface="Arial"/>
                <a:ea typeface="Calibri"/>
                <a:cs typeface="Times New Roman"/>
              </a:rPr>
              <a:t>	(3)   </a:t>
            </a:r>
            <a:r>
              <a:rPr lang="id-ID" sz="1800" dirty="0">
                <a:solidFill>
                  <a:srgbClr val="000000"/>
                </a:solidFill>
                <a:latin typeface="Arial"/>
                <a:ea typeface="Calibri"/>
                <a:cs typeface="Times New Roman"/>
              </a:rPr>
              <a:t>audit</a:t>
            </a:r>
            <a:endParaRPr lang="en-US" sz="1800" dirty="0">
              <a:solidFill>
                <a:srgbClr val="000000"/>
              </a:solidFill>
              <a:latin typeface="Arial"/>
              <a:ea typeface="Calibri"/>
              <a:cs typeface="Times New Roman"/>
            </a:endParaRPr>
          </a:p>
          <a:p>
            <a:pPr lvl="0">
              <a:spcBef>
                <a:spcPts val="0"/>
              </a:spcBef>
              <a:buClrTx/>
              <a:buSzTx/>
              <a:buNone/>
              <a:defRPr/>
            </a:pPr>
            <a:r>
              <a:rPr lang="en-US" sz="1800" dirty="0">
                <a:solidFill>
                  <a:srgbClr val="000000"/>
                </a:solidFill>
                <a:latin typeface="Arial"/>
                <a:ea typeface="Calibri"/>
                <a:cs typeface="Times New Roman"/>
              </a:rPr>
              <a:t>	(4)   </a:t>
            </a:r>
            <a:r>
              <a:rPr lang="id-ID" sz="1800" dirty="0">
                <a:solidFill>
                  <a:srgbClr val="000000"/>
                </a:solidFill>
                <a:latin typeface="Arial"/>
                <a:ea typeface="Calibri"/>
                <a:cs typeface="Times New Roman"/>
              </a:rPr>
              <a:t>monitoring dan evaluasi</a:t>
            </a:r>
            <a:endParaRPr lang="en-US" sz="1800" dirty="0">
              <a:solidFill>
                <a:srgbClr val="000000"/>
              </a:solidFill>
              <a:latin typeface="Arial"/>
              <a:ea typeface="Calibri"/>
              <a:cs typeface="Times New Roman"/>
            </a:endParaRPr>
          </a:p>
          <a:p>
            <a:pPr lvl="0">
              <a:spcBef>
                <a:spcPts val="0"/>
              </a:spcBef>
              <a:buClrTx/>
              <a:buSzTx/>
              <a:buNone/>
              <a:defRPr/>
            </a:pPr>
            <a:r>
              <a:rPr lang="en-US" sz="1800" dirty="0">
                <a:solidFill>
                  <a:srgbClr val="000000"/>
                </a:solidFill>
                <a:latin typeface="Arial"/>
                <a:ea typeface="Calibri"/>
                <a:cs typeface="Times New Roman"/>
              </a:rPr>
              <a:t>	(5)   </a:t>
            </a:r>
            <a:r>
              <a:rPr lang="id-ID" sz="1800" dirty="0">
                <a:solidFill>
                  <a:srgbClr val="000000"/>
                </a:solidFill>
                <a:latin typeface="Arial"/>
                <a:ea typeface="Calibri"/>
                <a:cs typeface="Times New Roman"/>
              </a:rPr>
              <a:t>pertanggung jawaban kepada pemangku kepentingan</a:t>
            </a:r>
            <a:endParaRPr lang="en-US" sz="1800" dirty="0">
              <a:solidFill>
                <a:srgbClr val="000000"/>
              </a:solidFill>
              <a:latin typeface="Arial"/>
              <a:ea typeface="Calibri"/>
              <a:cs typeface="Times New Roman"/>
            </a:endParaRPr>
          </a:p>
          <a:p>
            <a:pPr lvl="0">
              <a:spcBef>
                <a:spcPts val="0"/>
              </a:spcBef>
              <a:buClrTx/>
              <a:buSzTx/>
              <a:buNone/>
              <a:defRPr/>
            </a:pPr>
            <a:endParaRPr lang="fi-FI" sz="1800" b="1" dirty="0">
              <a:latin typeface="Arial" pitchFamily="34" charset="0"/>
              <a:ea typeface="Times New Roman"/>
              <a:cs typeface="Arial" pitchFamily="34" charset="0"/>
            </a:endParaRPr>
          </a:p>
          <a:p>
            <a:pPr lvl="0">
              <a:spcBef>
                <a:spcPts val="0"/>
              </a:spcBef>
              <a:buClrTx/>
              <a:buSzTx/>
              <a:buFont typeface="Wingdings"/>
              <a:buChar char="à"/>
              <a:defRPr/>
            </a:pPr>
            <a:r>
              <a:rPr lang="fi-FI" sz="1800" b="1" dirty="0">
                <a:latin typeface="Arial" pitchFamily="34" charset="0"/>
                <a:ea typeface="Times New Roman"/>
                <a:cs typeface="Arial" pitchFamily="34" charset="0"/>
              </a:rPr>
              <a:t>Point (1)</a:t>
            </a:r>
            <a:endParaRPr lang="en-US" sz="1800" dirty="0">
              <a:latin typeface="Arial" pitchFamily="34" charset="0"/>
              <a:cs typeface="Arial" pitchFamily="34" charset="0"/>
            </a:endParaRPr>
          </a:p>
          <a:p>
            <a:pPr lvl="0" indent="11430">
              <a:buNone/>
              <a:defRPr/>
            </a:pPr>
            <a:r>
              <a:rPr lang="en-US" sz="1800" dirty="0">
                <a:solidFill>
                  <a:srgbClr val="000000"/>
                </a:solidFill>
                <a:latin typeface="Arial"/>
                <a:ea typeface="Times New Roman"/>
              </a:rPr>
              <a:t>D</a:t>
            </a:r>
            <a:r>
              <a:rPr lang="id-ID" sz="1800" dirty="0">
                <a:solidFill>
                  <a:srgbClr val="000000"/>
                </a:solidFill>
                <a:latin typeface="Arial"/>
                <a:ea typeface="Times New Roman"/>
              </a:rPr>
              <a:t>okumen yang mencakup hanya satu dari hal berikut:</a:t>
            </a:r>
            <a:endParaRPr lang="id-ID" sz="1800" dirty="0">
              <a:latin typeface="Times New Roman"/>
              <a:ea typeface="Times New Roman"/>
            </a:endParaRPr>
          </a:p>
          <a:p>
            <a:pPr lvl="0">
              <a:spcBef>
                <a:spcPts val="0"/>
              </a:spcBef>
              <a:buClrTx/>
              <a:buSzTx/>
              <a:buNone/>
              <a:defRPr/>
            </a:pPr>
            <a:r>
              <a:rPr lang="en-US" sz="1800" dirty="0">
                <a:solidFill>
                  <a:srgbClr val="000000"/>
                </a:solidFill>
                <a:latin typeface="Times New Roman"/>
                <a:ea typeface="Calibri"/>
                <a:cs typeface="Times New Roman"/>
              </a:rPr>
              <a:t>	(1)   </a:t>
            </a:r>
            <a:r>
              <a:rPr lang="id-ID" sz="1800" dirty="0">
                <a:solidFill>
                  <a:srgbClr val="000000"/>
                </a:solidFill>
                <a:latin typeface="Arial"/>
                <a:ea typeface="Calibri"/>
                <a:cs typeface="Times New Roman"/>
              </a:rPr>
              <a:t>perencanaan penerimaan dan pengalokasian dana</a:t>
            </a:r>
            <a:endParaRPr lang="en-US" sz="1800" dirty="0">
              <a:solidFill>
                <a:srgbClr val="000000"/>
              </a:solidFill>
              <a:latin typeface="Arial"/>
              <a:ea typeface="Calibri"/>
              <a:cs typeface="Times New Roman"/>
            </a:endParaRPr>
          </a:p>
          <a:p>
            <a:pPr lvl="0">
              <a:spcBef>
                <a:spcPts val="0"/>
              </a:spcBef>
              <a:buClrTx/>
              <a:buSzTx/>
              <a:buNone/>
              <a:defRPr/>
            </a:pPr>
            <a:r>
              <a:rPr lang="en-US" sz="1800" dirty="0">
                <a:solidFill>
                  <a:srgbClr val="000000"/>
                </a:solidFill>
                <a:latin typeface="Arial"/>
                <a:ea typeface="Calibri"/>
                <a:cs typeface="Times New Roman"/>
              </a:rPr>
              <a:t>	(2)   </a:t>
            </a:r>
            <a:r>
              <a:rPr lang="id-ID" sz="1800" dirty="0">
                <a:solidFill>
                  <a:srgbClr val="000000"/>
                </a:solidFill>
                <a:latin typeface="Arial"/>
                <a:ea typeface="Calibri"/>
                <a:cs typeface="Times New Roman"/>
              </a:rPr>
              <a:t>pelaporan</a:t>
            </a:r>
            <a:endParaRPr lang="en-US" sz="1800" dirty="0">
              <a:solidFill>
                <a:srgbClr val="000000"/>
              </a:solidFill>
              <a:latin typeface="Arial"/>
              <a:ea typeface="Calibri"/>
              <a:cs typeface="Times New Roman"/>
            </a:endParaRPr>
          </a:p>
          <a:p>
            <a:pPr lvl="0">
              <a:spcBef>
                <a:spcPts val="0"/>
              </a:spcBef>
              <a:buClrTx/>
              <a:buSzTx/>
              <a:buNone/>
              <a:defRPr/>
            </a:pPr>
            <a:r>
              <a:rPr lang="en-US" sz="1800" dirty="0">
                <a:solidFill>
                  <a:srgbClr val="000000"/>
                </a:solidFill>
                <a:latin typeface="Arial"/>
                <a:ea typeface="Calibri"/>
                <a:cs typeface="Times New Roman"/>
              </a:rPr>
              <a:t>	(3)   </a:t>
            </a:r>
            <a:r>
              <a:rPr lang="id-ID" sz="1800" dirty="0">
                <a:solidFill>
                  <a:srgbClr val="000000"/>
                </a:solidFill>
                <a:latin typeface="Arial"/>
                <a:ea typeface="Calibri"/>
                <a:cs typeface="Times New Roman"/>
              </a:rPr>
              <a:t>audit</a:t>
            </a:r>
            <a:endParaRPr lang="en-US" sz="1800" dirty="0">
              <a:solidFill>
                <a:srgbClr val="000000"/>
              </a:solidFill>
              <a:latin typeface="Arial"/>
              <a:ea typeface="Calibri"/>
              <a:cs typeface="Times New Roman"/>
            </a:endParaRPr>
          </a:p>
          <a:p>
            <a:pPr lvl="0">
              <a:spcBef>
                <a:spcPts val="0"/>
              </a:spcBef>
              <a:buClrTx/>
              <a:buSzTx/>
              <a:buNone/>
              <a:defRPr/>
            </a:pPr>
            <a:r>
              <a:rPr lang="en-US" sz="1800" dirty="0">
                <a:solidFill>
                  <a:srgbClr val="000000"/>
                </a:solidFill>
                <a:latin typeface="Arial"/>
                <a:ea typeface="Calibri"/>
                <a:cs typeface="Times New Roman"/>
              </a:rPr>
              <a:t>	(4)   </a:t>
            </a:r>
            <a:r>
              <a:rPr lang="id-ID" sz="1800" dirty="0">
                <a:solidFill>
                  <a:srgbClr val="000000"/>
                </a:solidFill>
                <a:latin typeface="Arial"/>
                <a:ea typeface="Calibri"/>
                <a:cs typeface="Times New Roman"/>
              </a:rPr>
              <a:t>monitoring dan evaluasi</a:t>
            </a:r>
            <a:endParaRPr lang="en-US" sz="1800" dirty="0">
              <a:solidFill>
                <a:srgbClr val="000000"/>
              </a:solidFill>
              <a:latin typeface="Arial"/>
              <a:ea typeface="Calibri"/>
              <a:cs typeface="Times New Roman"/>
            </a:endParaRPr>
          </a:p>
          <a:p>
            <a:pPr lvl="0">
              <a:spcBef>
                <a:spcPts val="0"/>
              </a:spcBef>
              <a:buClrTx/>
              <a:buSzTx/>
              <a:buNone/>
              <a:defRPr/>
            </a:pPr>
            <a:r>
              <a:rPr lang="en-US" sz="1800" dirty="0">
                <a:solidFill>
                  <a:srgbClr val="000000"/>
                </a:solidFill>
                <a:latin typeface="Arial"/>
                <a:ea typeface="Calibri"/>
                <a:cs typeface="Times New Roman"/>
              </a:rPr>
              <a:t>	(5)   </a:t>
            </a:r>
            <a:r>
              <a:rPr lang="id-ID" sz="1800" dirty="0">
                <a:solidFill>
                  <a:srgbClr val="000000"/>
                </a:solidFill>
                <a:latin typeface="Arial"/>
                <a:ea typeface="Calibri"/>
                <a:cs typeface="Times New Roman"/>
              </a:rPr>
              <a:t>pertanggung jawaban kepada pemangku kepentingan</a:t>
            </a:r>
            <a:endParaRPr lang="en-US" sz="1800" dirty="0"/>
          </a:p>
          <a:p>
            <a:endParaRPr lang="en-US" sz="1800" dirty="0">
              <a:latin typeface="Arial" pitchFamily="34" charset="0"/>
              <a:cs typeface="Arial" pitchFamily="34" charset="0"/>
            </a:endParaRPr>
          </a:p>
          <a:p>
            <a:pPr>
              <a:buNone/>
            </a:pPr>
            <a:endParaRPr lang="en-US" sz="1800" dirty="0"/>
          </a:p>
        </p:txBody>
      </p:sp>
      <p:sp>
        <p:nvSpPr>
          <p:cNvPr id="14" name="Rectangle 13"/>
          <p:cNvSpPr/>
          <p:nvPr/>
        </p:nvSpPr>
        <p:spPr>
          <a:xfrm>
            <a:off x="0" y="0"/>
            <a:ext cx="68580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69913" indent="-569913"/>
            <a:r>
              <a:rPr lang="en-US" b="1" dirty="0">
                <a:solidFill>
                  <a:schemeClr val="tx1"/>
                </a:solidFill>
                <a:latin typeface="Cambria" pitchFamily="18" charset="0"/>
              </a:rPr>
              <a:t>6.1.1 DOKUMEN PENGELOLAAN DANA YANG MENCAKUP PERENCANAAN PENERIMAAN, PENGALOKASIAN, PELAPORAN, AUDIT, MONITORING DAN EVALUASI, SERTA PERTANGGUNGJAWABAN KEPADA PEMANGKU KEPENTINGAN</a:t>
            </a:r>
          </a:p>
        </p:txBody>
      </p:sp>
      <p:sp>
        <p:nvSpPr>
          <p:cNvPr id="16" name="Rectangle 15"/>
          <p:cNvSpPr/>
          <p:nvPr/>
        </p:nvSpPr>
        <p:spPr>
          <a:xfrm>
            <a:off x="6629400" y="1524000"/>
            <a:ext cx="25146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400" dirty="0">
                <a:solidFill>
                  <a:schemeClr val="tx1"/>
                </a:solidFill>
                <a:latin typeface="Book Antiqua" pitchFamily="18" charset="0"/>
              </a:rPr>
              <a:t>Rencana Anggaran Pendapatan dan Belanja (RAPB) disusun oleh program studi dan fakultas sesuai dengan prediksi penerimaan dan program. </a:t>
            </a:r>
          </a:p>
          <a:p>
            <a:endParaRPr lang="en-US" sz="1400" dirty="0">
              <a:solidFill>
                <a:schemeClr val="tx1"/>
              </a:solidFill>
              <a:latin typeface="Book Antiqua" pitchFamily="18" charset="0"/>
            </a:endParaRPr>
          </a:p>
          <a:p>
            <a:r>
              <a:rPr lang="id-ID" sz="1400" dirty="0">
                <a:solidFill>
                  <a:schemeClr val="tx1"/>
                </a:solidFill>
                <a:latin typeface="Book Antiqua" pitchFamily="18" charset="0"/>
              </a:rPr>
              <a:t>RAPB rektorat disesuaikan dengan RAPB program studi  Program Studi</a:t>
            </a:r>
          </a:p>
          <a:p>
            <a:endParaRPr lang="en-US" sz="1400" dirty="0">
              <a:solidFill>
                <a:schemeClr val="tx1"/>
              </a:solidFill>
              <a:latin typeface="Book Antiqua" pitchFamily="18" charset="0"/>
            </a:endParaRPr>
          </a:p>
          <a:p>
            <a:r>
              <a:rPr lang="id-ID" sz="1400" dirty="0">
                <a:solidFill>
                  <a:schemeClr val="tx1"/>
                </a:solidFill>
                <a:latin typeface="Book Antiqua" pitchFamily="18" charset="0"/>
              </a:rPr>
              <a:t>RAPB  disahkan senat universitas diajukan ke Yayasan.</a:t>
            </a:r>
            <a:endParaRPr lang="en-US" sz="1400" dirty="0">
              <a:solidFill>
                <a:schemeClr val="tx1"/>
              </a:solidFill>
              <a:latin typeface="Book Antiqua" pitchFamily="18" charset="0"/>
            </a:endParaRPr>
          </a:p>
          <a:p>
            <a:endParaRPr lang="id-ID" sz="1400" dirty="0">
              <a:solidFill>
                <a:schemeClr val="tx1"/>
              </a:solidFill>
              <a:latin typeface="Book Antiqua" pitchFamily="18" charset="0"/>
            </a:endParaRPr>
          </a:p>
          <a:p>
            <a:r>
              <a:rPr lang="id-ID" sz="1400" dirty="0">
                <a:solidFill>
                  <a:schemeClr val="tx1"/>
                </a:solidFill>
                <a:latin typeface="Book Antiqua" pitchFamily="18" charset="0"/>
              </a:rPr>
              <a:t>Pelaporan keuangan di dokumentasikan dengan baik dan dapat dilihat secara </a:t>
            </a:r>
            <a:r>
              <a:rPr lang="id-ID" sz="1400" i="1" dirty="0">
                <a:solidFill>
                  <a:schemeClr val="tx1"/>
                </a:solidFill>
                <a:latin typeface="Book Antiqua" pitchFamily="18" charset="0"/>
              </a:rPr>
              <a:t>real time </a:t>
            </a:r>
            <a:r>
              <a:rPr lang="id-ID" sz="1400" dirty="0">
                <a:solidFill>
                  <a:schemeClr val="tx1"/>
                </a:solidFill>
                <a:latin typeface="Book Antiqua" pitchFamily="18" charset="0"/>
              </a:rPr>
              <a:t>melalui sistem</a:t>
            </a:r>
          </a:p>
          <a:p>
            <a:endParaRPr lang="en-US" sz="1400" dirty="0">
              <a:solidFill>
                <a:schemeClr val="tx1"/>
              </a:solidFill>
              <a:latin typeface="Book Antiqua" pitchFamily="18" charset="0"/>
            </a:endParaRPr>
          </a:p>
          <a:p>
            <a:r>
              <a:rPr lang="id-ID" sz="1400" dirty="0">
                <a:solidFill>
                  <a:schemeClr val="tx1"/>
                </a:solidFill>
                <a:latin typeface="Book Antiqua" pitchFamily="18" charset="0"/>
              </a:rPr>
              <a:t>Audit dilakukan oleh Yayasan dan eksternal</a:t>
            </a:r>
          </a:p>
          <a:p>
            <a:endParaRPr lang="id-ID" sz="1400" dirty="0">
              <a:solidFill>
                <a:schemeClr val="tx1"/>
              </a:solidFill>
              <a:latin typeface="Book Antiqua" pitchFamily="18" charset="0"/>
            </a:endParaRPr>
          </a:p>
        </p:txBody>
      </p:sp>
      <p:sp>
        <p:nvSpPr>
          <p:cNvPr id="6" name="Rectangle 5"/>
          <p:cNvSpPr/>
          <p:nvPr/>
        </p:nvSpPr>
        <p:spPr>
          <a:xfrm>
            <a:off x="6629400" y="0"/>
            <a:ext cx="25146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2"/>
          </p:nvPr>
        </p:nvSpPr>
        <p:spPr>
          <a:xfrm>
            <a:off x="0" y="1524000"/>
            <a:ext cx="6781800" cy="5334000"/>
          </a:xfrm>
        </p:spPr>
        <p:txBody>
          <a:bodyPr>
            <a:normAutofit/>
          </a:bodyPr>
          <a:lstStyle/>
          <a:p>
            <a:pPr lvl="0">
              <a:spcBef>
                <a:spcPts val="0"/>
              </a:spcBef>
              <a:buClrTx/>
              <a:buSzTx/>
              <a:buFont typeface="Wingdings"/>
              <a:buChar char="à"/>
              <a:defRPr/>
            </a:pPr>
            <a:r>
              <a:rPr lang="fi-FI" sz="1800" b="1" dirty="0">
                <a:latin typeface="Arial" pitchFamily="34" charset="0"/>
                <a:ea typeface="Times New Roman"/>
                <a:cs typeface="Arial" pitchFamily="34" charset="0"/>
                <a:sym typeface="Wingdings" pitchFamily="2" charset="2"/>
              </a:rPr>
              <a:t>Point </a:t>
            </a:r>
            <a:r>
              <a:rPr lang="fi-FI" sz="1800" b="1" dirty="0">
                <a:latin typeface="Arial" pitchFamily="34" charset="0"/>
                <a:ea typeface="Times New Roman"/>
                <a:cs typeface="Arial" pitchFamily="34" charset="0"/>
              </a:rPr>
              <a:t>(4)</a:t>
            </a:r>
          </a:p>
          <a:p>
            <a:pPr>
              <a:spcBef>
                <a:spcPts val="0"/>
              </a:spcBef>
              <a:buNone/>
              <a:defRPr/>
            </a:pPr>
            <a:r>
              <a:rPr lang="en-US" sz="1800" dirty="0">
                <a:latin typeface="Arial" pitchFamily="34" charset="0"/>
                <a:ea typeface="Times New Roman"/>
                <a:cs typeface="Arial" pitchFamily="34" charset="0"/>
              </a:rPr>
              <a:t>	</a:t>
            </a:r>
            <a:r>
              <a:rPr lang="fi-FI" sz="1800" dirty="0">
                <a:solidFill>
                  <a:srgbClr val="000000"/>
                </a:solidFill>
                <a:latin typeface="Arial" pitchFamily="34" charset="0"/>
                <a:ea typeface="Times New Roman"/>
                <a:cs typeface="Arial" pitchFamily="34" charset="0"/>
              </a:rPr>
              <a:t>Mekanisme yang terdokumentasi tentang penetapan biaya pendidikan yang dibebankan pada mahasiswa berdasarkan hasil analisis kebutuhan yang mengikutsertakan semua pemangku kepentingan internal</a:t>
            </a:r>
            <a:endParaRPr lang="en-US" sz="1800" dirty="0">
              <a:latin typeface="Arial" pitchFamily="34" charset="0"/>
              <a:cs typeface="Arial" pitchFamily="34" charset="0"/>
            </a:endParaRPr>
          </a:p>
          <a:p>
            <a:pPr>
              <a:spcBef>
                <a:spcPts val="0"/>
              </a:spcBef>
              <a:buNone/>
              <a:defRPr/>
            </a:pPr>
            <a:endParaRPr lang="fi-FI" sz="1800" b="1" dirty="0">
              <a:latin typeface="Arial" pitchFamily="34" charset="0"/>
              <a:ea typeface="Times New Roman"/>
              <a:cs typeface="Arial" pitchFamily="34" charset="0"/>
            </a:endParaRPr>
          </a:p>
          <a:p>
            <a:pPr lvl="0">
              <a:spcBef>
                <a:spcPts val="0"/>
              </a:spcBef>
              <a:buClrTx/>
              <a:buSzTx/>
              <a:buFont typeface="Wingdings"/>
              <a:buChar char="à"/>
              <a:defRPr/>
            </a:pPr>
            <a:r>
              <a:rPr lang="fi-FI" sz="1800" b="1" dirty="0">
                <a:latin typeface="Arial" pitchFamily="34" charset="0"/>
                <a:ea typeface="Times New Roman"/>
                <a:cs typeface="Arial" pitchFamily="34" charset="0"/>
              </a:rPr>
              <a:t>Point (3)</a:t>
            </a:r>
          </a:p>
          <a:p>
            <a:pPr>
              <a:spcBef>
                <a:spcPts val="0"/>
              </a:spcBef>
              <a:buNone/>
              <a:defRPr/>
            </a:pPr>
            <a:r>
              <a:rPr lang="en-US" sz="1800" dirty="0">
                <a:latin typeface="Arial" pitchFamily="34" charset="0"/>
                <a:ea typeface="Times New Roman"/>
                <a:cs typeface="Arial" pitchFamily="34" charset="0"/>
              </a:rPr>
              <a:t>	</a:t>
            </a:r>
            <a:r>
              <a:rPr lang="fi-FI" sz="1800" dirty="0">
                <a:solidFill>
                  <a:srgbClr val="000000"/>
                </a:solidFill>
                <a:latin typeface="Arial" pitchFamily="34" charset="0"/>
                <a:ea typeface="Times New Roman"/>
                <a:cs typeface="Arial" pitchFamily="34" charset="0"/>
              </a:rPr>
              <a:t>Mekanisme yang terdokumentasi tentang penetapan biaya pendidikan yang dibebankan pada mahasiswa, tetapi tidak berdasarkan hasil analisis kebutuhan yang mengikutsertakan semua pemangku kepentingan internal</a:t>
            </a:r>
            <a:endParaRPr lang="en-US" sz="1800" dirty="0">
              <a:latin typeface="Arial" pitchFamily="34" charset="0"/>
              <a:cs typeface="Arial" pitchFamily="34" charset="0"/>
            </a:endParaRPr>
          </a:p>
          <a:p>
            <a:pPr>
              <a:spcBef>
                <a:spcPts val="0"/>
              </a:spcBef>
              <a:buNone/>
              <a:defRPr/>
            </a:pPr>
            <a:endParaRPr lang="fi-FI" sz="1800" b="1" dirty="0">
              <a:latin typeface="Arial" pitchFamily="34" charset="0"/>
              <a:ea typeface="Times New Roman"/>
              <a:cs typeface="Arial" pitchFamily="34" charset="0"/>
            </a:endParaRPr>
          </a:p>
          <a:p>
            <a:pPr lvl="0">
              <a:spcBef>
                <a:spcPts val="0"/>
              </a:spcBef>
              <a:buClrTx/>
              <a:buSzTx/>
              <a:buFont typeface="Wingdings"/>
              <a:buChar char="à"/>
              <a:defRPr/>
            </a:pPr>
            <a:r>
              <a:rPr lang="fi-FI" sz="1800" b="1" dirty="0">
                <a:latin typeface="Arial" pitchFamily="34" charset="0"/>
                <a:ea typeface="Times New Roman"/>
                <a:cs typeface="Arial" pitchFamily="34" charset="0"/>
              </a:rPr>
              <a:t>Point (2)</a:t>
            </a:r>
            <a:endParaRPr lang="en-US" sz="1800" dirty="0">
              <a:latin typeface="Arial" pitchFamily="34" charset="0"/>
              <a:cs typeface="Arial" pitchFamily="34" charset="0"/>
            </a:endParaRPr>
          </a:p>
          <a:p>
            <a:pPr>
              <a:spcBef>
                <a:spcPts val="0"/>
              </a:spcBef>
              <a:buNone/>
              <a:defRPr/>
            </a:pPr>
            <a:r>
              <a:rPr lang="fi-FI" sz="1800" dirty="0">
                <a:solidFill>
                  <a:srgbClr val="000000"/>
                </a:solidFill>
                <a:latin typeface="Arial" pitchFamily="34" charset="0"/>
                <a:ea typeface="Times New Roman"/>
                <a:cs typeface="Arial" pitchFamily="34" charset="0"/>
              </a:rPr>
              <a:t>	Ada mekanisme tentang penetapan biaya pendidikan yang dibebankan pada mahasiswa, tetapi tidak terdokumentasi</a:t>
            </a:r>
            <a:r>
              <a:rPr lang="id-ID" sz="1800" dirty="0">
                <a:solidFill>
                  <a:srgbClr val="000000"/>
                </a:solidFill>
                <a:latin typeface="Arial" pitchFamily="34" charset="0"/>
                <a:ea typeface="Times New Roman"/>
                <a:cs typeface="Arial" pitchFamily="34" charset="0"/>
              </a:rPr>
              <a:t>.</a:t>
            </a:r>
            <a:endParaRPr lang="en-US" sz="1800" dirty="0">
              <a:latin typeface="Arial" pitchFamily="34" charset="0"/>
              <a:cs typeface="Arial" pitchFamily="34" charset="0"/>
            </a:endParaRPr>
          </a:p>
          <a:p>
            <a:pPr lvl="0">
              <a:spcBef>
                <a:spcPts val="0"/>
              </a:spcBef>
              <a:buClrTx/>
              <a:buSzTx/>
              <a:buNone/>
              <a:defRPr/>
            </a:pPr>
            <a:endParaRPr lang="fi-FI" sz="1800" b="1" dirty="0">
              <a:latin typeface="Arial" pitchFamily="34" charset="0"/>
              <a:ea typeface="Times New Roman"/>
              <a:cs typeface="Arial" pitchFamily="34" charset="0"/>
            </a:endParaRPr>
          </a:p>
          <a:p>
            <a:pPr lvl="0">
              <a:spcBef>
                <a:spcPts val="0"/>
              </a:spcBef>
              <a:buClrTx/>
              <a:buSzTx/>
              <a:buFont typeface="Wingdings"/>
              <a:buChar char="à"/>
              <a:defRPr/>
            </a:pPr>
            <a:r>
              <a:rPr lang="fi-FI" sz="1800" b="1" dirty="0">
                <a:latin typeface="Arial" pitchFamily="34" charset="0"/>
                <a:ea typeface="Times New Roman"/>
                <a:cs typeface="Arial" pitchFamily="34" charset="0"/>
              </a:rPr>
              <a:t>Point (1)</a:t>
            </a:r>
          </a:p>
          <a:p>
            <a:pPr>
              <a:spcBef>
                <a:spcPts val="0"/>
              </a:spcBef>
              <a:buNone/>
              <a:defRPr/>
            </a:pPr>
            <a:r>
              <a:rPr lang="fi-FI" sz="1800" b="1" dirty="0">
                <a:latin typeface="Arial" pitchFamily="34" charset="0"/>
                <a:ea typeface="Times New Roman"/>
                <a:cs typeface="Arial" pitchFamily="34" charset="0"/>
              </a:rPr>
              <a:t>	</a:t>
            </a:r>
            <a:r>
              <a:rPr lang="fi-FI" sz="1800" dirty="0">
                <a:solidFill>
                  <a:srgbClr val="000000"/>
                </a:solidFill>
                <a:latin typeface="Arial" pitchFamily="34" charset="0"/>
                <a:ea typeface="Times New Roman"/>
                <a:cs typeface="Arial" pitchFamily="34" charset="0"/>
              </a:rPr>
              <a:t>Tidak ada mekanisme tentang penetapan biaya pendidikan yang dibebankan pada mahasiswa.</a:t>
            </a:r>
            <a:endParaRPr lang="en-US" sz="1800" dirty="0">
              <a:latin typeface="Arial" pitchFamily="34" charset="0"/>
              <a:cs typeface="Arial" pitchFamily="34" charset="0"/>
            </a:endParaRPr>
          </a:p>
          <a:p>
            <a:pPr lvl="0">
              <a:spcBef>
                <a:spcPts val="0"/>
              </a:spcBef>
              <a:buClrTx/>
              <a:buSzTx/>
              <a:buNone/>
              <a:defRPr/>
            </a:pPr>
            <a:endParaRPr lang="en-US" sz="1800" dirty="0">
              <a:latin typeface="Arial" pitchFamily="34" charset="0"/>
              <a:cs typeface="Arial" pitchFamily="34" charset="0"/>
            </a:endParaRPr>
          </a:p>
          <a:p>
            <a:pPr>
              <a:spcBef>
                <a:spcPts val="0"/>
              </a:spcBef>
            </a:pPr>
            <a:endParaRPr lang="en-US" sz="1800" dirty="0">
              <a:latin typeface="Arial" pitchFamily="34" charset="0"/>
              <a:cs typeface="Arial" pitchFamily="34" charset="0"/>
            </a:endParaRPr>
          </a:p>
          <a:p>
            <a:pPr>
              <a:spcBef>
                <a:spcPts val="0"/>
              </a:spcBef>
              <a:buNone/>
            </a:pPr>
            <a:endParaRPr lang="en-US" sz="1800" dirty="0">
              <a:latin typeface="Arial" pitchFamily="34" charset="0"/>
              <a:cs typeface="Arial" pitchFamily="34" charset="0"/>
            </a:endParaRPr>
          </a:p>
          <a:p>
            <a:pPr>
              <a:spcBef>
                <a:spcPts val="0"/>
              </a:spcBef>
            </a:pPr>
            <a:endParaRPr lang="en-US" sz="1800" dirty="0">
              <a:latin typeface="Arial" pitchFamily="34" charset="0"/>
              <a:cs typeface="Arial" pitchFamily="34" charset="0"/>
            </a:endParaRPr>
          </a:p>
        </p:txBody>
      </p:sp>
      <p:sp>
        <p:nvSpPr>
          <p:cNvPr id="14" name="Rectangle 13"/>
          <p:cNvSpPr/>
          <p:nvPr/>
        </p:nvSpPr>
        <p:spPr>
          <a:xfrm>
            <a:off x="0" y="0"/>
            <a:ext cx="7162800" cy="152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6.1.2 MEKANISME PENETAPAN BIAYA PENDIDIKAN MAHASISWA DENGAN MENGIKUTSERTAKAN SEMUA PEMANGKU KEPENTINGAN INTERNAL</a:t>
            </a:r>
          </a:p>
        </p:txBody>
      </p:sp>
      <p:sp>
        <p:nvSpPr>
          <p:cNvPr id="16" name="Rectangle 15"/>
          <p:cNvSpPr/>
          <p:nvPr/>
        </p:nvSpPr>
        <p:spPr>
          <a:xfrm>
            <a:off x="6781800" y="1524000"/>
            <a:ext cx="2362200" cy="5334000"/>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5425" indent="-225425">
              <a:buFont typeface="+mj-lt"/>
              <a:buAutoNum type="arabicPeriod"/>
            </a:pPr>
            <a:r>
              <a:rPr lang="id-ID" dirty="0">
                <a:solidFill>
                  <a:schemeClr val="tx1"/>
                </a:solidFill>
                <a:latin typeface="Book Antiqua" pitchFamily="18" charset="0"/>
              </a:rPr>
              <a:t>Rapat dewan dosen</a:t>
            </a:r>
          </a:p>
          <a:p>
            <a:pPr marL="225425" indent="-225425">
              <a:buFont typeface="+mj-lt"/>
              <a:buAutoNum type="arabicPeriod"/>
            </a:pPr>
            <a:r>
              <a:rPr lang="id-ID" dirty="0">
                <a:solidFill>
                  <a:schemeClr val="tx1"/>
                </a:solidFill>
                <a:latin typeface="Book Antiqua" pitchFamily="18" charset="0"/>
              </a:rPr>
              <a:t>Rapat tingkat fakultas dengan mempertimbangkan rencana pengembangan fisik </a:t>
            </a:r>
          </a:p>
          <a:p>
            <a:pPr marL="225425" indent="-225425">
              <a:buFont typeface="+mj-lt"/>
              <a:buAutoNum type="arabicPeriod"/>
            </a:pPr>
            <a:r>
              <a:rPr lang="id-ID" dirty="0">
                <a:solidFill>
                  <a:schemeClr val="tx1"/>
                </a:solidFill>
                <a:latin typeface="Book Antiqua" pitchFamily="18" charset="0"/>
              </a:rPr>
              <a:t>Ditetapkan  dalam rapat fakultas, universitas dan yayasan</a:t>
            </a:r>
          </a:p>
          <a:p>
            <a:pPr marL="342900" indent="-342900"/>
            <a:endParaRPr lang="id-ID" sz="1600" dirty="0">
              <a:solidFill>
                <a:schemeClr val="tx1"/>
              </a:solidFill>
              <a:latin typeface="Book Antiqua" pitchFamily="18" charset="0"/>
            </a:endParaRPr>
          </a:p>
        </p:txBody>
      </p:sp>
      <p:sp>
        <p:nvSpPr>
          <p:cNvPr id="6" name="Rectangle 5"/>
          <p:cNvSpPr/>
          <p:nvPr/>
        </p:nvSpPr>
        <p:spPr>
          <a:xfrm>
            <a:off x="6858000" y="0"/>
            <a:ext cx="2286000" cy="1524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en-US" b="1" dirty="0">
                <a:solidFill>
                  <a:srgbClr val="FFFF00"/>
                </a:solidFill>
              </a:rPr>
              <a:t>0.</a:t>
            </a:r>
            <a:r>
              <a:rPr lang="id-ID" b="1" dirty="0">
                <a:solidFill>
                  <a:srgbClr val="FFFF00"/>
                </a:solidFill>
              </a:rPr>
              <a:t>61</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1612</TotalTime>
  <Words>2821</Words>
  <Application>Microsoft Office PowerPoint</Application>
  <PresentationFormat>On-screen Show (4:3)</PresentationFormat>
  <Paragraphs>909</Paragraphs>
  <Slides>46</Slides>
  <Notes>0</Notes>
  <HiddenSlides>0</HiddenSlides>
  <MMClips>0</MMClips>
  <ScaleCrop>false</ScaleCrop>
  <HeadingPairs>
    <vt:vector size="8" baseType="variant">
      <vt:variant>
        <vt:lpstr>Fonts Used</vt:lpstr>
      </vt:variant>
      <vt:variant>
        <vt:i4>10</vt:i4>
      </vt:variant>
      <vt:variant>
        <vt:lpstr>Theme</vt:lpstr>
      </vt:variant>
      <vt:variant>
        <vt:i4>2</vt:i4>
      </vt:variant>
      <vt:variant>
        <vt:lpstr>Embedded OLE Servers</vt:lpstr>
      </vt:variant>
      <vt:variant>
        <vt:i4>1</vt:i4>
      </vt:variant>
      <vt:variant>
        <vt:lpstr>Slide Titles</vt:lpstr>
      </vt:variant>
      <vt:variant>
        <vt:i4>46</vt:i4>
      </vt:variant>
    </vt:vector>
  </HeadingPairs>
  <TitlesOfParts>
    <vt:vector size="59" baseType="lpstr">
      <vt:lpstr>Aharoni</vt:lpstr>
      <vt:lpstr>Arial</vt:lpstr>
      <vt:lpstr>Arial Narrow</vt:lpstr>
      <vt:lpstr>Bauhaus 93</vt:lpstr>
      <vt:lpstr>Book Antiqua</vt:lpstr>
      <vt:lpstr>Calibri</vt:lpstr>
      <vt:lpstr>Cambria</vt:lpstr>
      <vt:lpstr>Gill Sans MT</vt:lpstr>
      <vt:lpstr>Times New Roman</vt:lpstr>
      <vt:lpstr>Wingdings</vt:lpstr>
      <vt:lpstr>Office Theme</vt:lpstr>
      <vt:lpstr>Gallery</vt:lpstr>
      <vt:lpstr>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Kejelasan,  kerealistikan, dan keterkaitan antar visi, misi, tujuan dan sasaran perguruan tinggi, dan pemangku kepentingan yang terlibat.</dc:title>
  <dc:creator>BP UII</dc:creator>
  <cp:lastModifiedBy>Pupung</cp:lastModifiedBy>
  <cp:revision>217</cp:revision>
  <dcterms:created xsi:type="dcterms:W3CDTF">2013-04-29T02:58:39Z</dcterms:created>
  <dcterms:modified xsi:type="dcterms:W3CDTF">2017-08-13T22:35:17Z</dcterms:modified>
</cp:coreProperties>
</file>