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68" r:id="rId2"/>
  </p:sldMasterIdLst>
  <p:handoutMasterIdLst>
    <p:handoutMasterId r:id="rId29"/>
  </p:handoutMasterIdLst>
  <p:sldIdLst>
    <p:sldId id="590" r:id="rId3"/>
    <p:sldId id="591" r:id="rId4"/>
    <p:sldId id="605" r:id="rId5"/>
    <p:sldId id="572" r:id="rId6"/>
    <p:sldId id="587" r:id="rId7"/>
    <p:sldId id="574" r:id="rId8"/>
    <p:sldId id="575" r:id="rId9"/>
    <p:sldId id="576" r:id="rId10"/>
    <p:sldId id="577" r:id="rId11"/>
    <p:sldId id="578" r:id="rId12"/>
    <p:sldId id="579" r:id="rId13"/>
    <p:sldId id="580" r:id="rId14"/>
    <p:sldId id="581" r:id="rId15"/>
    <p:sldId id="582" r:id="rId16"/>
    <p:sldId id="583" r:id="rId17"/>
    <p:sldId id="584" r:id="rId18"/>
    <p:sldId id="585" r:id="rId19"/>
    <p:sldId id="586" r:id="rId20"/>
    <p:sldId id="602" r:id="rId21"/>
    <p:sldId id="603" r:id="rId22"/>
    <p:sldId id="604" r:id="rId23"/>
    <p:sldId id="613" r:id="rId24"/>
    <p:sldId id="614" r:id="rId25"/>
    <p:sldId id="608" r:id="rId26"/>
    <p:sldId id="609" r:id="rId27"/>
    <p:sldId id="610" r:id="rId28"/>
  </p:sldIdLst>
  <p:sldSz cx="9144000" cy="6858000" type="screen4x3"/>
  <p:notesSz cx="67611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59B98-2424-40D6-8092-4DF7684ABFB6}" type="datetimeFigureOut">
              <a:rPr lang="id-ID" smtClean="0"/>
              <a:pPr/>
              <a:t>09/11/2016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2D0F05-B43C-4B32-8D92-1CB47807B2B2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647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1149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376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2891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2393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4269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5341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9389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1726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1422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07703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945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54434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6645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088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665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C4D39-074C-42DD-A250-CE7BE05C200E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AD13EC7-88C5-4D3E-A5CE-CA4AF2A7EA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800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70"/>
          <p:cNvGrpSpPr>
            <a:grpSpLocks/>
          </p:cNvGrpSpPr>
          <p:nvPr/>
        </p:nvGrpSpPr>
        <p:grpSpPr bwMode="auto">
          <a:xfrm>
            <a:off x="3962400" y="3002279"/>
            <a:ext cx="1219199" cy="1295400"/>
            <a:chOff x="3379" y="1026"/>
            <a:chExt cx="709" cy="660"/>
          </a:xfrm>
        </p:grpSpPr>
        <p:grpSp>
          <p:nvGrpSpPr>
            <p:cNvPr id="3" name="Group 264"/>
            <p:cNvGrpSpPr>
              <a:grpSpLocks/>
            </p:cNvGrpSpPr>
            <p:nvPr/>
          </p:nvGrpSpPr>
          <p:grpSpPr bwMode="auto">
            <a:xfrm>
              <a:off x="3379" y="1026"/>
              <a:ext cx="709" cy="455"/>
              <a:chOff x="3243" y="845"/>
              <a:chExt cx="709" cy="455"/>
            </a:xfrm>
          </p:grpSpPr>
          <p:grpSp>
            <p:nvGrpSpPr>
              <p:cNvPr id="4" name="Group 205"/>
              <p:cNvGrpSpPr>
                <a:grpSpLocks/>
              </p:cNvGrpSpPr>
              <p:nvPr/>
            </p:nvGrpSpPr>
            <p:grpSpPr bwMode="auto">
              <a:xfrm>
                <a:off x="3243" y="890"/>
                <a:ext cx="709" cy="410"/>
                <a:chOff x="885" y="698"/>
                <a:chExt cx="3990" cy="2376"/>
              </a:xfrm>
            </p:grpSpPr>
            <p:sp>
              <p:nvSpPr>
                <p:cNvPr id="55" name="Freeform 206"/>
                <p:cNvSpPr>
                  <a:spLocks/>
                </p:cNvSpPr>
                <p:nvPr/>
              </p:nvSpPr>
              <p:spPr bwMode="auto">
                <a:xfrm>
                  <a:off x="885" y="698"/>
                  <a:ext cx="3990" cy="2260"/>
                </a:xfrm>
                <a:custGeom>
                  <a:avLst/>
                  <a:gdLst/>
                  <a:ahLst/>
                  <a:cxnLst>
                    <a:cxn ang="0">
                      <a:pos x="1178" y="2379"/>
                    </a:cxn>
                    <a:cxn ang="0">
                      <a:pos x="1336" y="2347"/>
                    </a:cxn>
                    <a:cxn ang="0">
                      <a:pos x="1484" y="2292"/>
                    </a:cxn>
                    <a:cxn ang="0">
                      <a:pos x="1622" y="2213"/>
                    </a:cxn>
                    <a:cxn ang="0">
                      <a:pos x="1747" y="2113"/>
                    </a:cxn>
                    <a:cxn ang="0">
                      <a:pos x="1859" y="1994"/>
                    </a:cxn>
                    <a:cxn ang="0">
                      <a:pos x="1953" y="1860"/>
                    </a:cxn>
                    <a:cxn ang="0">
                      <a:pos x="2030" y="1710"/>
                    </a:cxn>
                    <a:cxn ang="0">
                      <a:pos x="2088" y="1548"/>
                    </a:cxn>
                    <a:cxn ang="0">
                      <a:pos x="2124" y="1376"/>
                    </a:cxn>
                    <a:cxn ang="0">
                      <a:pos x="2136" y="1194"/>
                    </a:cxn>
                    <a:cxn ang="0">
                      <a:pos x="2124" y="1012"/>
                    </a:cxn>
                    <a:cxn ang="0">
                      <a:pos x="2088" y="838"/>
                    </a:cxn>
                    <a:cxn ang="0">
                      <a:pos x="2030" y="676"/>
                    </a:cxn>
                    <a:cxn ang="0">
                      <a:pos x="1953" y="526"/>
                    </a:cxn>
                    <a:cxn ang="0">
                      <a:pos x="1859" y="391"/>
                    </a:cxn>
                    <a:cxn ang="0">
                      <a:pos x="1747" y="273"/>
                    </a:cxn>
                    <a:cxn ang="0">
                      <a:pos x="1622" y="173"/>
                    </a:cxn>
                    <a:cxn ang="0">
                      <a:pos x="1484" y="93"/>
                    </a:cxn>
                    <a:cxn ang="0">
                      <a:pos x="1336" y="38"/>
                    </a:cxn>
                    <a:cxn ang="0">
                      <a:pos x="1178" y="6"/>
                    </a:cxn>
                    <a:cxn ang="0">
                      <a:pos x="1014" y="1"/>
                    </a:cxn>
                    <a:cxn ang="0">
                      <a:pos x="853" y="25"/>
                    </a:cxn>
                    <a:cxn ang="0">
                      <a:pos x="701" y="73"/>
                    </a:cxn>
                    <a:cxn ang="0">
                      <a:pos x="559" y="144"/>
                    </a:cxn>
                    <a:cxn ang="0">
                      <a:pos x="429" y="237"/>
                    </a:cxn>
                    <a:cxn ang="0">
                      <a:pos x="314" y="349"/>
                    </a:cxn>
                    <a:cxn ang="0">
                      <a:pos x="212" y="479"/>
                    </a:cxn>
                    <a:cxn ang="0">
                      <a:pos x="129" y="625"/>
                    </a:cxn>
                    <a:cxn ang="0">
                      <a:pos x="65" y="783"/>
                    </a:cxn>
                    <a:cxn ang="0">
                      <a:pos x="22" y="953"/>
                    </a:cxn>
                    <a:cxn ang="0">
                      <a:pos x="1" y="1132"/>
                    </a:cxn>
                    <a:cxn ang="0">
                      <a:pos x="6" y="1315"/>
                    </a:cxn>
                    <a:cxn ang="0">
                      <a:pos x="34" y="1491"/>
                    </a:cxn>
                    <a:cxn ang="0">
                      <a:pos x="84" y="1657"/>
                    </a:cxn>
                    <a:cxn ang="0">
                      <a:pos x="155" y="1811"/>
                    </a:cxn>
                    <a:cxn ang="0">
                      <a:pos x="244" y="1951"/>
                    </a:cxn>
                    <a:cxn ang="0">
                      <a:pos x="350" y="2075"/>
                    </a:cxn>
                    <a:cxn ang="0">
                      <a:pos x="471" y="2181"/>
                    </a:cxn>
                    <a:cxn ang="0">
                      <a:pos x="606" y="2267"/>
                    </a:cxn>
                    <a:cxn ang="0">
                      <a:pos x="751" y="2331"/>
                    </a:cxn>
                    <a:cxn ang="0">
                      <a:pos x="906" y="2371"/>
                    </a:cxn>
                    <a:cxn ang="0">
                      <a:pos x="1069" y="2385"/>
                    </a:cxn>
                  </a:cxnLst>
                  <a:rect l="0" t="0" r="r" b="b"/>
                  <a:pathLst>
                    <a:path w="2136" h="2385">
                      <a:moveTo>
                        <a:pt x="1069" y="2385"/>
                      </a:moveTo>
                      <a:lnTo>
                        <a:pt x="1124" y="2384"/>
                      </a:lnTo>
                      <a:lnTo>
                        <a:pt x="1178" y="2379"/>
                      </a:lnTo>
                      <a:lnTo>
                        <a:pt x="1232" y="2371"/>
                      </a:lnTo>
                      <a:lnTo>
                        <a:pt x="1284" y="2360"/>
                      </a:lnTo>
                      <a:lnTo>
                        <a:pt x="1336" y="2347"/>
                      </a:lnTo>
                      <a:lnTo>
                        <a:pt x="1386" y="2331"/>
                      </a:lnTo>
                      <a:lnTo>
                        <a:pt x="1436" y="2312"/>
                      </a:lnTo>
                      <a:lnTo>
                        <a:pt x="1484" y="2292"/>
                      </a:lnTo>
                      <a:lnTo>
                        <a:pt x="1532" y="2267"/>
                      </a:lnTo>
                      <a:lnTo>
                        <a:pt x="1578" y="2241"/>
                      </a:lnTo>
                      <a:lnTo>
                        <a:pt x="1622" y="2213"/>
                      </a:lnTo>
                      <a:lnTo>
                        <a:pt x="1666" y="2181"/>
                      </a:lnTo>
                      <a:lnTo>
                        <a:pt x="1708" y="2148"/>
                      </a:lnTo>
                      <a:lnTo>
                        <a:pt x="1747" y="2113"/>
                      </a:lnTo>
                      <a:lnTo>
                        <a:pt x="1786" y="2075"/>
                      </a:lnTo>
                      <a:lnTo>
                        <a:pt x="1823" y="2036"/>
                      </a:lnTo>
                      <a:lnTo>
                        <a:pt x="1859" y="1994"/>
                      </a:lnTo>
                      <a:lnTo>
                        <a:pt x="1893" y="1951"/>
                      </a:lnTo>
                      <a:lnTo>
                        <a:pt x="1924" y="1907"/>
                      </a:lnTo>
                      <a:lnTo>
                        <a:pt x="1953" y="1860"/>
                      </a:lnTo>
                      <a:lnTo>
                        <a:pt x="1982" y="1811"/>
                      </a:lnTo>
                      <a:lnTo>
                        <a:pt x="2007" y="1762"/>
                      </a:lnTo>
                      <a:lnTo>
                        <a:pt x="2030" y="1710"/>
                      </a:lnTo>
                      <a:lnTo>
                        <a:pt x="2052" y="1657"/>
                      </a:lnTo>
                      <a:lnTo>
                        <a:pt x="2071" y="1603"/>
                      </a:lnTo>
                      <a:lnTo>
                        <a:pt x="2088" y="1548"/>
                      </a:lnTo>
                      <a:lnTo>
                        <a:pt x="2102" y="1491"/>
                      </a:lnTo>
                      <a:lnTo>
                        <a:pt x="2114" y="1433"/>
                      </a:lnTo>
                      <a:lnTo>
                        <a:pt x="2124" y="1376"/>
                      </a:lnTo>
                      <a:lnTo>
                        <a:pt x="2130" y="1315"/>
                      </a:lnTo>
                      <a:lnTo>
                        <a:pt x="2135" y="1255"/>
                      </a:lnTo>
                      <a:lnTo>
                        <a:pt x="2136" y="1194"/>
                      </a:lnTo>
                      <a:lnTo>
                        <a:pt x="2135" y="1132"/>
                      </a:lnTo>
                      <a:lnTo>
                        <a:pt x="2130" y="1072"/>
                      </a:lnTo>
                      <a:lnTo>
                        <a:pt x="2124" y="1012"/>
                      </a:lnTo>
                      <a:lnTo>
                        <a:pt x="2114" y="953"/>
                      </a:lnTo>
                      <a:lnTo>
                        <a:pt x="2102" y="895"/>
                      </a:lnTo>
                      <a:lnTo>
                        <a:pt x="2088" y="838"/>
                      </a:lnTo>
                      <a:lnTo>
                        <a:pt x="2071" y="783"/>
                      </a:lnTo>
                      <a:lnTo>
                        <a:pt x="2052" y="729"/>
                      </a:lnTo>
                      <a:lnTo>
                        <a:pt x="2030" y="676"/>
                      </a:lnTo>
                      <a:lnTo>
                        <a:pt x="2007" y="625"/>
                      </a:lnTo>
                      <a:lnTo>
                        <a:pt x="1982" y="575"/>
                      </a:lnTo>
                      <a:lnTo>
                        <a:pt x="1953" y="526"/>
                      </a:lnTo>
                      <a:lnTo>
                        <a:pt x="1924" y="479"/>
                      </a:lnTo>
                      <a:lnTo>
                        <a:pt x="1893" y="434"/>
                      </a:lnTo>
                      <a:lnTo>
                        <a:pt x="1859" y="391"/>
                      </a:lnTo>
                      <a:lnTo>
                        <a:pt x="1823" y="349"/>
                      </a:lnTo>
                      <a:lnTo>
                        <a:pt x="1786" y="310"/>
                      </a:lnTo>
                      <a:lnTo>
                        <a:pt x="1747" y="273"/>
                      </a:lnTo>
                      <a:lnTo>
                        <a:pt x="1708" y="237"/>
                      </a:lnTo>
                      <a:lnTo>
                        <a:pt x="1666" y="204"/>
                      </a:lnTo>
                      <a:lnTo>
                        <a:pt x="1622" y="173"/>
                      </a:lnTo>
                      <a:lnTo>
                        <a:pt x="1578" y="144"/>
                      </a:lnTo>
                      <a:lnTo>
                        <a:pt x="1532" y="118"/>
                      </a:lnTo>
                      <a:lnTo>
                        <a:pt x="1484" y="93"/>
                      </a:lnTo>
                      <a:lnTo>
                        <a:pt x="1436" y="73"/>
                      </a:lnTo>
                      <a:lnTo>
                        <a:pt x="1386" y="54"/>
                      </a:lnTo>
                      <a:lnTo>
                        <a:pt x="1336" y="38"/>
                      </a:lnTo>
                      <a:lnTo>
                        <a:pt x="1284" y="25"/>
                      </a:lnTo>
                      <a:lnTo>
                        <a:pt x="1232" y="14"/>
                      </a:lnTo>
                      <a:lnTo>
                        <a:pt x="1178" y="6"/>
                      </a:lnTo>
                      <a:lnTo>
                        <a:pt x="1124" y="1"/>
                      </a:lnTo>
                      <a:lnTo>
                        <a:pt x="1069" y="0"/>
                      </a:lnTo>
                      <a:lnTo>
                        <a:pt x="1014" y="1"/>
                      </a:lnTo>
                      <a:lnTo>
                        <a:pt x="960" y="6"/>
                      </a:lnTo>
                      <a:lnTo>
                        <a:pt x="906" y="14"/>
                      </a:lnTo>
                      <a:lnTo>
                        <a:pt x="853" y="25"/>
                      </a:lnTo>
                      <a:lnTo>
                        <a:pt x="802" y="38"/>
                      </a:lnTo>
                      <a:lnTo>
                        <a:pt x="751" y="54"/>
                      </a:lnTo>
                      <a:lnTo>
                        <a:pt x="701" y="73"/>
                      </a:lnTo>
                      <a:lnTo>
                        <a:pt x="653" y="93"/>
                      </a:lnTo>
                      <a:lnTo>
                        <a:pt x="606" y="118"/>
                      </a:lnTo>
                      <a:lnTo>
                        <a:pt x="559" y="144"/>
                      </a:lnTo>
                      <a:lnTo>
                        <a:pt x="515" y="173"/>
                      </a:lnTo>
                      <a:lnTo>
                        <a:pt x="471" y="204"/>
                      </a:lnTo>
                      <a:lnTo>
                        <a:pt x="429" y="237"/>
                      </a:lnTo>
                      <a:lnTo>
                        <a:pt x="389" y="273"/>
                      </a:lnTo>
                      <a:lnTo>
                        <a:pt x="350" y="310"/>
                      </a:lnTo>
                      <a:lnTo>
                        <a:pt x="314" y="349"/>
                      </a:lnTo>
                      <a:lnTo>
                        <a:pt x="277" y="391"/>
                      </a:lnTo>
                      <a:lnTo>
                        <a:pt x="244" y="434"/>
                      </a:lnTo>
                      <a:lnTo>
                        <a:pt x="212" y="479"/>
                      </a:lnTo>
                      <a:lnTo>
                        <a:pt x="183" y="526"/>
                      </a:lnTo>
                      <a:lnTo>
                        <a:pt x="155" y="575"/>
                      </a:lnTo>
                      <a:lnTo>
                        <a:pt x="129" y="625"/>
                      </a:lnTo>
                      <a:lnTo>
                        <a:pt x="106" y="676"/>
                      </a:lnTo>
                      <a:lnTo>
                        <a:pt x="84" y="729"/>
                      </a:lnTo>
                      <a:lnTo>
                        <a:pt x="65" y="783"/>
                      </a:lnTo>
                      <a:lnTo>
                        <a:pt x="48" y="838"/>
                      </a:lnTo>
                      <a:lnTo>
                        <a:pt x="34" y="895"/>
                      </a:lnTo>
                      <a:lnTo>
                        <a:pt x="22" y="953"/>
                      </a:lnTo>
                      <a:lnTo>
                        <a:pt x="12" y="1012"/>
                      </a:lnTo>
                      <a:lnTo>
                        <a:pt x="6" y="1072"/>
                      </a:lnTo>
                      <a:lnTo>
                        <a:pt x="1" y="1132"/>
                      </a:lnTo>
                      <a:lnTo>
                        <a:pt x="0" y="1194"/>
                      </a:lnTo>
                      <a:lnTo>
                        <a:pt x="1" y="1255"/>
                      </a:lnTo>
                      <a:lnTo>
                        <a:pt x="6" y="1315"/>
                      </a:lnTo>
                      <a:lnTo>
                        <a:pt x="12" y="1376"/>
                      </a:lnTo>
                      <a:lnTo>
                        <a:pt x="22" y="1433"/>
                      </a:lnTo>
                      <a:lnTo>
                        <a:pt x="34" y="1491"/>
                      </a:lnTo>
                      <a:lnTo>
                        <a:pt x="48" y="1548"/>
                      </a:lnTo>
                      <a:lnTo>
                        <a:pt x="65" y="1603"/>
                      </a:lnTo>
                      <a:lnTo>
                        <a:pt x="84" y="1657"/>
                      </a:lnTo>
                      <a:lnTo>
                        <a:pt x="106" y="1710"/>
                      </a:lnTo>
                      <a:lnTo>
                        <a:pt x="129" y="1762"/>
                      </a:lnTo>
                      <a:lnTo>
                        <a:pt x="155" y="1811"/>
                      </a:lnTo>
                      <a:lnTo>
                        <a:pt x="183" y="1860"/>
                      </a:lnTo>
                      <a:lnTo>
                        <a:pt x="212" y="1907"/>
                      </a:lnTo>
                      <a:lnTo>
                        <a:pt x="244" y="1951"/>
                      </a:lnTo>
                      <a:lnTo>
                        <a:pt x="277" y="1994"/>
                      </a:lnTo>
                      <a:lnTo>
                        <a:pt x="314" y="2036"/>
                      </a:lnTo>
                      <a:lnTo>
                        <a:pt x="350" y="2075"/>
                      </a:lnTo>
                      <a:lnTo>
                        <a:pt x="389" y="2113"/>
                      </a:lnTo>
                      <a:lnTo>
                        <a:pt x="429" y="2148"/>
                      </a:lnTo>
                      <a:lnTo>
                        <a:pt x="471" y="2181"/>
                      </a:lnTo>
                      <a:lnTo>
                        <a:pt x="515" y="2213"/>
                      </a:lnTo>
                      <a:lnTo>
                        <a:pt x="559" y="2241"/>
                      </a:lnTo>
                      <a:lnTo>
                        <a:pt x="606" y="2267"/>
                      </a:lnTo>
                      <a:lnTo>
                        <a:pt x="653" y="2292"/>
                      </a:lnTo>
                      <a:lnTo>
                        <a:pt x="701" y="2312"/>
                      </a:lnTo>
                      <a:lnTo>
                        <a:pt x="751" y="2331"/>
                      </a:lnTo>
                      <a:lnTo>
                        <a:pt x="802" y="2347"/>
                      </a:lnTo>
                      <a:lnTo>
                        <a:pt x="853" y="2360"/>
                      </a:lnTo>
                      <a:lnTo>
                        <a:pt x="906" y="2371"/>
                      </a:lnTo>
                      <a:lnTo>
                        <a:pt x="960" y="2379"/>
                      </a:lnTo>
                      <a:lnTo>
                        <a:pt x="1014" y="2384"/>
                      </a:lnTo>
                      <a:lnTo>
                        <a:pt x="1069" y="2385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56" name="Freeform 207"/>
                <p:cNvSpPr>
                  <a:spLocks/>
                </p:cNvSpPr>
                <p:nvPr/>
              </p:nvSpPr>
              <p:spPr bwMode="auto">
                <a:xfrm>
                  <a:off x="1004" y="830"/>
                  <a:ext cx="3755" cy="1979"/>
                </a:xfrm>
                <a:custGeom>
                  <a:avLst/>
                  <a:gdLst/>
                  <a:ahLst/>
                  <a:cxnLst>
                    <a:cxn ang="0">
                      <a:pos x="1178" y="2379"/>
                    </a:cxn>
                    <a:cxn ang="0">
                      <a:pos x="1336" y="2347"/>
                    </a:cxn>
                    <a:cxn ang="0">
                      <a:pos x="1484" y="2292"/>
                    </a:cxn>
                    <a:cxn ang="0">
                      <a:pos x="1622" y="2213"/>
                    </a:cxn>
                    <a:cxn ang="0">
                      <a:pos x="1747" y="2113"/>
                    </a:cxn>
                    <a:cxn ang="0">
                      <a:pos x="1859" y="1994"/>
                    </a:cxn>
                    <a:cxn ang="0">
                      <a:pos x="1953" y="1860"/>
                    </a:cxn>
                    <a:cxn ang="0">
                      <a:pos x="2030" y="1710"/>
                    </a:cxn>
                    <a:cxn ang="0">
                      <a:pos x="2088" y="1548"/>
                    </a:cxn>
                    <a:cxn ang="0">
                      <a:pos x="2124" y="1376"/>
                    </a:cxn>
                    <a:cxn ang="0">
                      <a:pos x="2136" y="1194"/>
                    </a:cxn>
                    <a:cxn ang="0">
                      <a:pos x="2124" y="1012"/>
                    </a:cxn>
                    <a:cxn ang="0">
                      <a:pos x="2088" y="838"/>
                    </a:cxn>
                    <a:cxn ang="0">
                      <a:pos x="2030" y="676"/>
                    </a:cxn>
                    <a:cxn ang="0">
                      <a:pos x="1953" y="526"/>
                    </a:cxn>
                    <a:cxn ang="0">
                      <a:pos x="1859" y="391"/>
                    </a:cxn>
                    <a:cxn ang="0">
                      <a:pos x="1747" y="273"/>
                    </a:cxn>
                    <a:cxn ang="0">
                      <a:pos x="1622" y="173"/>
                    </a:cxn>
                    <a:cxn ang="0">
                      <a:pos x="1484" y="93"/>
                    </a:cxn>
                    <a:cxn ang="0">
                      <a:pos x="1336" y="38"/>
                    </a:cxn>
                    <a:cxn ang="0">
                      <a:pos x="1178" y="6"/>
                    </a:cxn>
                    <a:cxn ang="0">
                      <a:pos x="1014" y="1"/>
                    </a:cxn>
                    <a:cxn ang="0">
                      <a:pos x="853" y="25"/>
                    </a:cxn>
                    <a:cxn ang="0">
                      <a:pos x="701" y="73"/>
                    </a:cxn>
                    <a:cxn ang="0">
                      <a:pos x="559" y="144"/>
                    </a:cxn>
                    <a:cxn ang="0">
                      <a:pos x="429" y="237"/>
                    </a:cxn>
                    <a:cxn ang="0">
                      <a:pos x="314" y="349"/>
                    </a:cxn>
                    <a:cxn ang="0">
                      <a:pos x="212" y="479"/>
                    </a:cxn>
                    <a:cxn ang="0">
                      <a:pos x="129" y="625"/>
                    </a:cxn>
                    <a:cxn ang="0">
                      <a:pos x="65" y="783"/>
                    </a:cxn>
                    <a:cxn ang="0">
                      <a:pos x="22" y="953"/>
                    </a:cxn>
                    <a:cxn ang="0">
                      <a:pos x="1" y="1132"/>
                    </a:cxn>
                    <a:cxn ang="0">
                      <a:pos x="6" y="1315"/>
                    </a:cxn>
                    <a:cxn ang="0">
                      <a:pos x="34" y="1491"/>
                    </a:cxn>
                    <a:cxn ang="0">
                      <a:pos x="84" y="1657"/>
                    </a:cxn>
                    <a:cxn ang="0">
                      <a:pos x="155" y="1811"/>
                    </a:cxn>
                    <a:cxn ang="0">
                      <a:pos x="244" y="1951"/>
                    </a:cxn>
                    <a:cxn ang="0">
                      <a:pos x="350" y="2075"/>
                    </a:cxn>
                    <a:cxn ang="0">
                      <a:pos x="471" y="2181"/>
                    </a:cxn>
                    <a:cxn ang="0">
                      <a:pos x="606" y="2267"/>
                    </a:cxn>
                    <a:cxn ang="0">
                      <a:pos x="751" y="2331"/>
                    </a:cxn>
                    <a:cxn ang="0">
                      <a:pos x="906" y="2371"/>
                    </a:cxn>
                    <a:cxn ang="0">
                      <a:pos x="1069" y="2385"/>
                    </a:cxn>
                  </a:cxnLst>
                  <a:rect l="0" t="0" r="r" b="b"/>
                  <a:pathLst>
                    <a:path w="2136" h="2385">
                      <a:moveTo>
                        <a:pt x="1069" y="2385"/>
                      </a:moveTo>
                      <a:lnTo>
                        <a:pt x="1124" y="2384"/>
                      </a:lnTo>
                      <a:lnTo>
                        <a:pt x="1178" y="2379"/>
                      </a:lnTo>
                      <a:lnTo>
                        <a:pt x="1232" y="2371"/>
                      </a:lnTo>
                      <a:lnTo>
                        <a:pt x="1284" y="2360"/>
                      </a:lnTo>
                      <a:lnTo>
                        <a:pt x="1336" y="2347"/>
                      </a:lnTo>
                      <a:lnTo>
                        <a:pt x="1386" y="2331"/>
                      </a:lnTo>
                      <a:lnTo>
                        <a:pt x="1436" y="2312"/>
                      </a:lnTo>
                      <a:lnTo>
                        <a:pt x="1484" y="2292"/>
                      </a:lnTo>
                      <a:lnTo>
                        <a:pt x="1532" y="2267"/>
                      </a:lnTo>
                      <a:lnTo>
                        <a:pt x="1578" y="2241"/>
                      </a:lnTo>
                      <a:lnTo>
                        <a:pt x="1622" y="2213"/>
                      </a:lnTo>
                      <a:lnTo>
                        <a:pt x="1666" y="2181"/>
                      </a:lnTo>
                      <a:lnTo>
                        <a:pt x="1708" y="2148"/>
                      </a:lnTo>
                      <a:lnTo>
                        <a:pt x="1747" y="2113"/>
                      </a:lnTo>
                      <a:lnTo>
                        <a:pt x="1786" y="2075"/>
                      </a:lnTo>
                      <a:lnTo>
                        <a:pt x="1823" y="2036"/>
                      </a:lnTo>
                      <a:lnTo>
                        <a:pt x="1859" y="1994"/>
                      </a:lnTo>
                      <a:lnTo>
                        <a:pt x="1893" y="1951"/>
                      </a:lnTo>
                      <a:lnTo>
                        <a:pt x="1924" y="1907"/>
                      </a:lnTo>
                      <a:lnTo>
                        <a:pt x="1953" y="1860"/>
                      </a:lnTo>
                      <a:lnTo>
                        <a:pt x="1982" y="1811"/>
                      </a:lnTo>
                      <a:lnTo>
                        <a:pt x="2007" y="1762"/>
                      </a:lnTo>
                      <a:lnTo>
                        <a:pt x="2030" y="1710"/>
                      </a:lnTo>
                      <a:lnTo>
                        <a:pt x="2052" y="1657"/>
                      </a:lnTo>
                      <a:lnTo>
                        <a:pt x="2071" y="1603"/>
                      </a:lnTo>
                      <a:lnTo>
                        <a:pt x="2088" y="1548"/>
                      </a:lnTo>
                      <a:lnTo>
                        <a:pt x="2102" y="1491"/>
                      </a:lnTo>
                      <a:lnTo>
                        <a:pt x="2114" y="1433"/>
                      </a:lnTo>
                      <a:lnTo>
                        <a:pt x="2124" y="1376"/>
                      </a:lnTo>
                      <a:lnTo>
                        <a:pt x="2130" y="1315"/>
                      </a:lnTo>
                      <a:lnTo>
                        <a:pt x="2135" y="1255"/>
                      </a:lnTo>
                      <a:lnTo>
                        <a:pt x="2136" y="1194"/>
                      </a:lnTo>
                      <a:lnTo>
                        <a:pt x="2135" y="1132"/>
                      </a:lnTo>
                      <a:lnTo>
                        <a:pt x="2130" y="1072"/>
                      </a:lnTo>
                      <a:lnTo>
                        <a:pt x="2124" y="1012"/>
                      </a:lnTo>
                      <a:lnTo>
                        <a:pt x="2114" y="953"/>
                      </a:lnTo>
                      <a:lnTo>
                        <a:pt x="2102" y="895"/>
                      </a:lnTo>
                      <a:lnTo>
                        <a:pt x="2088" y="838"/>
                      </a:lnTo>
                      <a:lnTo>
                        <a:pt x="2071" y="783"/>
                      </a:lnTo>
                      <a:lnTo>
                        <a:pt x="2052" y="729"/>
                      </a:lnTo>
                      <a:lnTo>
                        <a:pt x="2030" y="676"/>
                      </a:lnTo>
                      <a:lnTo>
                        <a:pt x="2007" y="625"/>
                      </a:lnTo>
                      <a:lnTo>
                        <a:pt x="1982" y="575"/>
                      </a:lnTo>
                      <a:lnTo>
                        <a:pt x="1953" y="526"/>
                      </a:lnTo>
                      <a:lnTo>
                        <a:pt x="1924" y="479"/>
                      </a:lnTo>
                      <a:lnTo>
                        <a:pt x="1893" y="434"/>
                      </a:lnTo>
                      <a:lnTo>
                        <a:pt x="1859" y="391"/>
                      </a:lnTo>
                      <a:lnTo>
                        <a:pt x="1823" y="349"/>
                      </a:lnTo>
                      <a:lnTo>
                        <a:pt x="1786" y="310"/>
                      </a:lnTo>
                      <a:lnTo>
                        <a:pt x="1747" y="273"/>
                      </a:lnTo>
                      <a:lnTo>
                        <a:pt x="1708" y="237"/>
                      </a:lnTo>
                      <a:lnTo>
                        <a:pt x="1666" y="204"/>
                      </a:lnTo>
                      <a:lnTo>
                        <a:pt x="1622" y="173"/>
                      </a:lnTo>
                      <a:lnTo>
                        <a:pt x="1578" y="144"/>
                      </a:lnTo>
                      <a:lnTo>
                        <a:pt x="1532" y="118"/>
                      </a:lnTo>
                      <a:lnTo>
                        <a:pt x="1484" y="93"/>
                      </a:lnTo>
                      <a:lnTo>
                        <a:pt x="1436" y="73"/>
                      </a:lnTo>
                      <a:lnTo>
                        <a:pt x="1386" y="54"/>
                      </a:lnTo>
                      <a:lnTo>
                        <a:pt x="1336" y="38"/>
                      </a:lnTo>
                      <a:lnTo>
                        <a:pt x="1284" y="25"/>
                      </a:lnTo>
                      <a:lnTo>
                        <a:pt x="1232" y="14"/>
                      </a:lnTo>
                      <a:lnTo>
                        <a:pt x="1178" y="6"/>
                      </a:lnTo>
                      <a:lnTo>
                        <a:pt x="1124" y="1"/>
                      </a:lnTo>
                      <a:lnTo>
                        <a:pt x="1069" y="0"/>
                      </a:lnTo>
                      <a:lnTo>
                        <a:pt x="1014" y="1"/>
                      </a:lnTo>
                      <a:lnTo>
                        <a:pt x="960" y="6"/>
                      </a:lnTo>
                      <a:lnTo>
                        <a:pt x="906" y="14"/>
                      </a:lnTo>
                      <a:lnTo>
                        <a:pt x="853" y="25"/>
                      </a:lnTo>
                      <a:lnTo>
                        <a:pt x="802" y="38"/>
                      </a:lnTo>
                      <a:lnTo>
                        <a:pt x="751" y="54"/>
                      </a:lnTo>
                      <a:lnTo>
                        <a:pt x="701" y="73"/>
                      </a:lnTo>
                      <a:lnTo>
                        <a:pt x="653" y="93"/>
                      </a:lnTo>
                      <a:lnTo>
                        <a:pt x="606" y="118"/>
                      </a:lnTo>
                      <a:lnTo>
                        <a:pt x="559" y="144"/>
                      </a:lnTo>
                      <a:lnTo>
                        <a:pt x="515" y="173"/>
                      </a:lnTo>
                      <a:lnTo>
                        <a:pt x="471" y="204"/>
                      </a:lnTo>
                      <a:lnTo>
                        <a:pt x="429" y="237"/>
                      </a:lnTo>
                      <a:lnTo>
                        <a:pt x="389" y="273"/>
                      </a:lnTo>
                      <a:lnTo>
                        <a:pt x="350" y="310"/>
                      </a:lnTo>
                      <a:lnTo>
                        <a:pt x="314" y="349"/>
                      </a:lnTo>
                      <a:lnTo>
                        <a:pt x="277" y="391"/>
                      </a:lnTo>
                      <a:lnTo>
                        <a:pt x="244" y="434"/>
                      </a:lnTo>
                      <a:lnTo>
                        <a:pt x="212" y="479"/>
                      </a:lnTo>
                      <a:lnTo>
                        <a:pt x="183" y="526"/>
                      </a:lnTo>
                      <a:lnTo>
                        <a:pt x="155" y="575"/>
                      </a:lnTo>
                      <a:lnTo>
                        <a:pt x="129" y="625"/>
                      </a:lnTo>
                      <a:lnTo>
                        <a:pt x="106" y="676"/>
                      </a:lnTo>
                      <a:lnTo>
                        <a:pt x="84" y="729"/>
                      </a:lnTo>
                      <a:lnTo>
                        <a:pt x="65" y="783"/>
                      </a:lnTo>
                      <a:lnTo>
                        <a:pt x="48" y="838"/>
                      </a:lnTo>
                      <a:lnTo>
                        <a:pt x="34" y="895"/>
                      </a:lnTo>
                      <a:lnTo>
                        <a:pt x="22" y="953"/>
                      </a:lnTo>
                      <a:lnTo>
                        <a:pt x="12" y="1012"/>
                      </a:lnTo>
                      <a:lnTo>
                        <a:pt x="6" y="1072"/>
                      </a:lnTo>
                      <a:lnTo>
                        <a:pt x="1" y="1132"/>
                      </a:lnTo>
                      <a:lnTo>
                        <a:pt x="0" y="1194"/>
                      </a:lnTo>
                      <a:lnTo>
                        <a:pt x="1" y="1255"/>
                      </a:lnTo>
                      <a:lnTo>
                        <a:pt x="6" y="1315"/>
                      </a:lnTo>
                      <a:lnTo>
                        <a:pt x="12" y="1376"/>
                      </a:lnTo>
                      <a:lnTo>
                        <a:pt x="22" y="1433"/>
                      </a:lnTo>
                      <a:lnTo>
                        <a:pt x="34" y="1491"/>
                      </a:lnTo>
                      <a:lnTo>
                        <a:pt x="48" y="1548"/>
                      </a:lnTo>
                      <a:lnTo>
                        <a:pt x="65" y="1603"/>
                      </a:lnTo>
                      <a:lnTo>
                        <a:pt x="84" y="1657"/>
                      </a:lnTo>
                      <a:lnTo>
                        <a:pt x="106" y="1710"/>
                      </a:lnTo>
                      <a:lnTo>
                        <a:pt x="129" y="1762"/>
                      </a:lnTo>
                      <a:lnTo>
                        <a:pt x="155" y="1811"/>
                      </a:lnTo>
                      <a:lnTo>
                        <a:pt x="183" y="1860"/>
                      </a:lnTo>
                      <a:lnTo>
                        <a:pt x="212" y="1907"/>
                      </a:lnTo>
                      <a:lnTo>
                        <a:pt x="244" y="1951"/>
                      </a:lnTo>
                      <a:lnTo>
                        <a:pt x="277" y="1994"/>
                      </a:lnTo>
                      <a:lnTo>
                        <a:pt x="314" y="2036"/>
                      </a:lnTo>
                      <a:lnTo>
                        <a:pt x="350" y="2075"/>
                      </a:lnTo>
                      <a:lnTo>
                        <a:pt x="389" y="2113"/>
                      </a:lnTo>
                      <a:lnTo>
                        <a:pt x="429" y="2148"/>
                      </a:lnTo>
                      <a:lnTo>
                        <a:pt x="471" y="2181"/>
                      </a:lnTo>
                      <a:lnTo>
                        <a:pt x="515" y="2213"/>
                      </a:lnTo>
                      <a:lnTo>
                        <a:pt x="559" y="2241"/>
                      </a:lnTo>
                      <a:lnTo>
                        <a:pt x="606" y="2267"/>
                      </a:lnTo>
                      <a:lnTo>
                        <a:pt x="653" y="2292"/>
                      </a:lnTo>
                      <a:lnTo>
                        <a:pt x="701" y="2312"/>
                      </a:lnTo>
                      <a:lnTo>
                        <a:pt x="751" y="2331"/>
                      </a:lnTo>
                      <a:lnTo>
                        <a:pt x="802" y="2347"/>
                      </a:lnTo>
                      <a:lnTo>
                        <a:pt x="853" y="2360"/>
                      </a:lnTo>
                      <a:lnTo>
                        <a:pt x="906" y="2371"/>
                      </a:lnTo>
                      <a:lnTo>
                        <a:pt x="960" y="2379"/>
                      </a:lnTo>
                      <a:lnTo>
                        <a:pt x="1014" y="2384"/>
                      </a:lnTo>
                      <a:lnTo>
                        <a:pt x="1069" y="2385"/>
                      </a:lnTo>
                      <a:close/>
                    </a:path>
                  </a:pathLst>
                </a:custGeom>
                <a:solidFill>
                  <a:srgbClr val="3FD6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grpSp>
              <p:nvGrpSpPr>
                <p:cNvPr id="5" name="Group 208"/>
                <p:cNvGrpSpPr>
                  <a:grpSpLocks/>
                </p:cNvGrpSpPr>
                <p:nvPr/>
              </p:nvGrpSpPr>
              <p:grpSpPr bwMode="auto">
                <a:xfrm>
                  <a:off x="1115" y="934"/>
                  <a:ext cx="3444" cy="1760"/>
                  <a:chOff x="4141" y="2949"/>
                  <a:chExt cx="980" cy="424"/>
                </a:xfrm>
              </p:grpSpPr>
              <p:grpSp>
                <p:nvGrpSpPr>
                  <p:cNvPr id="6" name="Group 209"/>
                  <p:cNvGrpSpPr>
                    <a:grpSpLocks/>
                  </p:cNvGrpSpPr>
                  <p:nvPr/>
                </p:nvGrpSpPr>
                <p:grpSpPr bwMode="auto">
                  <a:xfrm>
                    <a:off x="4141" y="2962"/>
                    <a:ext cx="350" cy="399"/>
                    <a:chOff x="4132" y="2962"/>
                    <a:chExt cx="350" cy="399"/>
                  </a:xfrm>
                </p:grpSpPr>
                <p:sp>
                  <p:nvSpPr>
                    <p:cNvPr id="70" name="Freeform 210"/>
                    <p:cNvSpPr>
                      <a:spLocks/>
                    </p:cNvSpPr>
                    <p:nvPr/>
                  </p:nvSpPr>
                  <p:spPr bwMode="auto">
                    <a:xfrm>
                      <a:off x="4132" y="3050"/>
                      <a:ext cx="265" cy="96"/>
                    </a:xfrm>
                    <a:custGeom>
                      <a:avLst/>
                      <a:gdLst/>
                      <a:ahLst/>
                      <a:cxnLst>
                        <a:cxn ang="0">
                          <a:pos x="483" y="56"/>
                        </a:cxn>
                        <a:cxn ang="0">
                          <a:pos x="461" y="54"/>
                        </a:cxn>
                        <a:cxn ang="0">
                          <a:pos x="439" y="51"/>
                        </a:cxn>
                        <a:cxn ang="0">
                          <a:pos x="417" y="47"/>
                        </a:cxn>
                        <a:cxn ang="0">
                          <a:pos x="395" y="45"/>
                        </a:cxn>
                        <a:cxn ang="0">
                          <a:pos x="374" y="41"/>
                        </a:cxn>
                        <a:cxn ang="0">
                          <a:pos x="352" y="39"/>
                        </a:cxn>
                        <a:cxn ang="0">
                          <a:pos x="330" y="35"/>
                        </a:cxn>
                        <a:cxn ang="0">
                          <a:pos x="309" y="31"/>
                        </a:cxn>
                        <a:cxn ang="0">
                          <a:pos x="288" y="28"/>
                        </a:cxn>
                        <a:cxn ang="0">
                          <a:pos x="266" y="24"/>
                        </a:cxn>
                        <a:cxn ang="0">
                          <a:pos x="245" y="20"/>
                        </a:cxn>
                        <a:cxn ang="0">
                          <a:pos x="225" y="17"/>
                        </a:cxn>
                        <a:cxn ang="0">
                          <a:pos x="204" y="13"/>
                        </a:cxn>
                        <a:cxn ang="0">
                          <a:pos x="183" y="8"/>
                        </a:cxn>
                        <a:cxn ang="0">
                          <a:pos x="163" y="4"/>
                        </a:cxn>
                        <a:cxn ang="0">
                          <a:pos x="142" y="0"/>
                        </a:cxn>
                        <a:cxn ang="0">
                          <a:pos x="113" y="54"/>
                        </a:cxn>
                        <a:cxn ang="0">
                          <a:pos x="87" y="109"/>
                        </a:cxn>
                        <a:cxn ang="0">
                          <a:pos x="65" y="165"/>
                        </a:cxn>
                        <a:cxn ang="0">
                          <a:pos x="45" y="226"/>
                        </a:cxn>
                        <a:cxn ang="0">
                          <a:pos x="29" y="286"/>
                        </a:cxn>
                        <a:cxn ang="0">
                          <a:pos x="15" y="349"/>
                        </a:cxn>
                        <a:cxn ang="0">
                          <a:pos x="5" y="413"/>
                        </a:cxn>
                        <a:cxn ang="0">
                          <a:pos x="0" y="478"/>
                        </a:cxn>
                        <a:cxn ang="0">
                          <a:pos x="446" y="478"/>
                        </a:cxn>
                        <a:cxn ang="0">
                          <a:pos x="448" y="424"/>
                        </a:cxn>
                        <a:cxn ang="0">
                          <a:pos x="450" y="370"/>
                        </a:cxn>
                        <a:cxn ang="0">
                          <a:pos x="454" y="317"/>
                        </a:cxn>
                        <a:cxn ang="0">
                          <a:pos x="458" y="263"/>
                        </a:cxn>
                        <a:cxn ang="0">
                          <a:pos x="462" y="211"/>
                        </a:cxn>
                        <a:cxn ang="0">
                          <a:pos x="469" y="158"/>
                        </a:cxn>
                        <a:cxn ang="0">
                          <a:pos x="476" y="106"/>
                        </a:cxn>
                        <a:cxn ang="0">
                          <a:pos x="483" y="56"/>
                        </a:cxn>
                      </a:cxnLst>
                      <a:rect l="0" t="0" r="r" b="b"/>
                      <a:pathLst>
                        <a:path w="483" h="478">
                          <a:moveTo>
                            <a:pt x="483" y="56"/>
                          </a:moveTo>
                          <a:lnTo>
                            <a:pt x="461" y="54"/>
                          </a:lnTo>
                          <a:lnTo>
                            <a:pt x="439" y="51"/>
                          </a:lnTo>
                          <a:lnTo>
                            <a:pt x="417" y="47"/>
                          </a:lnTo>
                          <a:lnTo>
                            <a:pt x="395" y="45"/>
                          </a:lnTo>
                          <a:lnTo>
                            <a:pt x="374" y="41"/>
                          </a:lnTo>
                          <a:lnTo>
                            <a:pt x="352" y="39"/>
                          </a:lnTo>
                          <a:lnTo>
                            <a:pt x="330" y="35"/>
                          </a:lnTo>
                          <a:lnTo>
                            <a:pt x="309" y="31"/>
                          </a:lnTo>
                          <a:lnTo>
                            <a:pt x="288" y="28"/>
                          </a:lnTo>
                          <a:lnTo>
                            <a:pt x="266" y="24"/>
                          </a:lnTo>
                          <a:lnTo>
                            <a:pt x="245" y="20"/>
                          </a:lnTo>
                          <a:lnTo>
                            <a:pt x="225" y="17"/>
                          </a:lnTo>
                          <a:lnTo>
                            <a:pt x="204" y="13"/>
                          </a:lnTo>
                          <a:lnTo>
                            <a:pt x="183" y="8"/>
                          </a:lnTo>
                          <a:lnTo>
                            <a:pt x="163" y="4"/>
                          </a:lnTo>
                          <a:lnTo>
                            <a:pt x="142" y="0"/>
                          </a:lnTo>
                          <a:lnTo>
                            <a:pt x="113" y="54"/>
                          </a:lnTo>
                          <a:lnTo>
                            <a:pt x="87" y="109"/>
                          </a:lnTo>
                          <a:lnTo>
                            <a:pt x="65" y="165"/>
                          </a:lnTo>
                          <a:lnTo>
                            <a:pt x="45" y="226"/>
                          </a:lnTo>
                          <a:lnTo>
                            <a:pt x="29" y="286"/>
                          </a:lnTo>
                          <a:lnTo>
                            <a:pt x="15" y="349"/>
                          </a:lnTo>
                          <a:lnTo>
                            <a:pt x="5" y="413"/>
                          </a:lnTo>
                          <a:lnTo>
                            <a:pt x="0" y="478"/>
                          </a:lnTo>
                          <a:lnTo>
                            <a:pt x="446" y="478"/>
                          </a:lnTo>
                          <a:lnTo>
                            <a:pt x="448" y="424"/>
                          </a:lnTo>
                          <a:lnTo>
                            <a:pt x="450" y="370"/>
                          </a:lnTo>
                          <a:lnTo>
                            <a:pt x="454" y="317"/>
                          </a:lnTo>
                          <a:lnTo>
                            <a:pt x="458" y="263"/>
                          </a:lnTo>
                          <a:lnTo>
                            <a:pt x="462" y="211"/>
                          </a:lnTo>
                          <a:lnTo>
                            <a:pt x="469" y="158"/>
                          </a:lnTo>
                          <a:lnTo>
                            <a:pt x="476" y="106"/>
                          </a:lnTo>
                          <a:lnTo>
                            <a:pt x="483" y="56"/>
                          </a:lnTo>
                          <a:close/>
                        </a:path>
                      </a:pathLst>
                    </a:custGeom>
                    <a:solidFill>
                      <a:schemeClr val="folHlink"/>
                    </a:solidFill>
                    <a:ln w="9525">
                      <a:solidFill>
                        <a:schemeClr val="fol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id-ID"/>
                    </a:p>
                  </p:txBody>
                </p:sp>
                <p:sp>
                  <p:nvSpPr>
                    <p:cNvPr id="71" name="Freeform 211"/>
                    <p:cNvSpPr>
                      <a:spLocks/>
                    </p:cNvSpPr>
                    <p:nvPr/>
                  </p:nvSpPr>
                  <p:spPr bwMode="auto">
                    <a:xfrm>
                      <a:off x="4257" y="2962"/>
                      <a:ext cx="225" cy="71"/>
                    </a:xfrm>
                    <a:custGeom>
                      <a:avLst/>
                      <a:gdLst/>
                      <a:ahLst/>
                      <a:cxnLst>
                        <a:cxn ang="0">
                          <a:pos x="412" y="0"/>
                        </a:cxn>
                        <a:cxn ang="0">
                          <a:pos x="383" y="11"/>
                        </a:cxn>
                        <a:cxn ang="0">
                          <a:pos x="353" y="25"/>
                        </a:cxn>
                        <a:cxn ang="0">
                          <a:pos x="325" y="39"/>
                        </a:cxn>
                        <a:cxn ang="0">
                          <a:pos x="297" y="55"/>
                        </a:cxn>
                        <a:cxn ang="0">
                          <a:pos x="269" y="72"/>
                        </a:cxn>
                        <a:cxn ang="0">
                          <a:pos x="241" y="91"/>
                        </a:cxn>
                        <a:cxn ang="0">
                          <a:pos x="213" y="109"/>
                        </a:cxn>
                        <a:cxn ang="0">
                          <a:pos x="187" y="130"/>
                        </a:cxn>
                        <a:cxn ang="0">
                          <a:pos x="161" y="151"/>
                        </a:cxn>
                        <a:cxn ang="0">
                          <a:pos x="135" y="173"/>
                        </a:cxn>
                        <a:cxn ang="0">
                          <a:pos x="111" y="195"/>
                        </a:cxn>
                        <a:cxn ang="0">
                          <a:pos x="87" y="219"/>
                        </a:cxn>
                        <a:cxn ang="0">
                          <a:pos x="64" y="243"/>
                        </a:cxn>
                        <a:cxn ang="0">
                          <a:pos x="42" y="268"/>
                        </a:cxn>
                        <a:cxn ang="0">
                          <a:pos x="20" y="293"/>
                        </a:cxn>
                        <a:cxn ang="0">
                          <a:pos x="0" y="317"/>
                        </a:cxn>
                        <a:cxn ang="0">
                          <a:pos x="16" y="321"/>
                        </a:cxn>
                        <a:cxn ang="0">
                          <a:pos x="34" y="323"/>
                        </a:cxn>
                        <a:cxn ang="0">
                          <a:pos x="52" y="327"/>
                        </a:cxn>
                        <a:cxn ang="0">
                          <a:pos x="68" y="329"/>
                        </a:cxn>
                        <a:cxn ang="0">
                          <a:pos x="86" y="332"/>
                        </a:cxn>
                        <a:cxn ang="0">
                          <a:pos x="103" y="336"/>
                        </a:cxn>
                        <a:cxn ang="0">
                          <a:pos x="121" y="338"/>
                        </a:cxn>
                        <a:cxn ang="0">
                          <a:pos x="139" y="340"/>
                        </a:cxn>
                        <a:cxn ang="0">
                          <a:pos x="156" y="343"/>
                        </a:cxn>
                        <a:cxn ang="0">
                          <a:pos x="174" y="345"/>
                        </a:cxn>
                        <a:cxn ang="0">
                          <a:pos x="191" y="348"/>
                        </a:cxn>
                        <a:cxn ang="0">
                          <a:pos x="210" y="350"/>
                        </a:cxn>
                        <a:cxn ang="0">
                          <a:pos x="228" y="353"/>
                        </a:cxn>
                        <a:cxn ang="0">
                          <a:pos x="246" y="355"/>
                        </a:cxn>
                        <a:cxn ang="0">
                          <a:pos x="264" y="356"/>
                        </a:cxn>
                        <a:cxn ang="0">
                          <a:pos x="283" y="359"/>
                        </a:cxn>
                        <a:cxn ang="0">
                          <a:pos x="295" y="311"/>
                        </a:cxn>
                        <a:cxn ang="0">
                          <a:pos x="308" y="262"/>
                        </a:cxn>
                        <a:cxn ang="0">
                          <a:pos x="324" y="214"/>
                        </a:cxn>
                        <a:cxn ang="0">
                          <a:pos x="340" y="166"/>
                        </a:cxn>
                        <a:cxn ang="0">
                          <a:pos x="358" y="120"/>
                        </a:cxn>
                        <a:cxn ang="0">
                          <a:pos x="375" y="77"/>
                        </a:cxn>
                        <a:cxn ang="0">
                          <a:pos x="394" y="37"/>
                        </a:cxn>
                        <a:cxn ang="0">
                          <a:pos x="412" y="0"/>
                        </a:cxn>
                      </a:cxnLst>
                      <a:rect l="0" t="0" r="r" b="b"/>
                      <a:pathLst>
                        <a:path w="412" h="359">
                          <a:moveTo>
                            <a:pt x="412" y="0"/>
                          </a:moveTo>
                          <a:lnTo>
                            <a:pt x="383" y="11"/>
                          </a:lnTo>
                          <a:lnTo>
                            <a:pt x="353" y="25"/>
                          </a:lnTo>
                          <a:lnTo>
                            <a:pt x="325" y="39"/>
                          </a:lnTo>
                          <a:lnTo>
                            <a:pt x="297" y="55"/>
                          </a:lnTo>
                          <a:lnTo>
                            <a:pt x="269" y="72"/>
                          </a:lnTo>
                          <a:lnTo>
                            <a:pt x="241" y="91"/>
                          </a:lnTo>
                          <a:lnTo>
                            <a:pt x="213" y="109"/>
                          </a:lnTo>
                          <a:lnTo>
                            <a:pt x="187" y="130"/>
                          </a:lnTo>
                          <a:lnTo>
                            <a:pt x="161" y="151"/>
                          </a:lnTo>
                          <a:lnTo>
                            <a:pt x="135" y="173"/>
                          </a:lnTo>
                          <a:lnTo>
                            <a:pt x="111" y="195"/>
                          </a:lnTo>
                          <a:lnTo>
                            <a:pt x="87" y="219"/>
                          </a:lnTo>
                          <a:lnTo>
                            <a:pt x="64" y="243"/>
                          </a:lnTo>
                          <a:lnTo>
                            <a:pt x="42" y="268"/>
                          </a:lnTo>
                          <a:lnTo>
                            <a:pt x="20" y="293"/>
                          </a:lnTo>
                          <a:lnTo>
                            <a:pt x="0" y="317"/>
                          </a:lnTo>
                          <a:lnTo>
                            <a:pt x="16" y="321"/>
                          </a:lnTo>
                          <a:lnTo>
                            <a:pt x="34" y="323"/>
                          </a:lnTo>
                          <a:lnTo>
                            <a:pt x="52" y="327"/>
                          </a:lnTo>
                          <a:lnTo>
                            <a:pt x="68" y="329"/>
                          </a:lnTo>
                          <a:lnTo>
                            <a:pt x="86" y="332"/>
                          </a:lnTo>
                          <a:lnTo>
                            <a:pt x="103" y="336"/>
                          </a:lnTo>
                          <a:lnTo>
                            <a:pt x="121" y="338"/>
                          </a:lnTo>
                          <a:lnTo>
                            <a:pt x="139" y="340"/>
                          </a:lnTo>
                          <a:lnTo>
                            <a:pt x="156" y="343"/>
                          </a:lnTo>
                          <a:lnTo>
                            <a:pt x="174" y="345"/>
                          </a:lnTo>
                          <a:lnTo>
                            <a:pt x="191" y="348"/>
                          </a:lnTo>
                          <a:lnTo>
                            <a:pt x="210" y="350"/>
                          </a:lnTo>
                          <a:lnTo>
                            <a:pt x="228" y="353"/>
                          </a:lnTo>
                          <a:lnTo>
                            <a:pt x="246" y="355"/>
                          </a:lnTo>
                          <a:lnTo>
                            <a:pt x="264" y="356"/>
                          </a:lnTo>
                          <a:lnTo>
                            <a:pt x="283" y="359"/>
                          </a:lnTo>
                          <a:lnTo>
                            <a:pt x="295" y="311"/>
                          </a:lnTo>
                          <a:lnTo>
                            <a:pt x="308" y="262"/>
                          </a:lnTo>
                          <a:lnTo>
                            <a:pt x="324" y="214"/>
                          </a:lnTo>
                          <a:lnTo>
                            <a:pt x="340" y="166"/>
                          </a:lnTo>
                          <a:lnTo>
                            <a:pt x="358" y="120"/>
                          </a:lnTo>
                          <a:lnTo>
                            <a:pt x="375" y="77"/>
                          </a:lnTo>
                          <a:lnTo>
                            <a:pt x="394" y="37"/>
                          </a:lnTo>
                          <a:lnTo>
                            <a:pt x="412" y="0"/>
                          </a:lnTo>
                          <a:close/>
                        </a:path>
                      </a:pathLst>
                    </a:custGeom>
                    <a:solidFill>
                      <a:schemeClr val="folHlink"/>
                    </a:solidFill>
                    <a:ln w="9525">
                      <a:solidFill>
                        <a:schemeClr val="fol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id-ID"/>
                    </a:p>
                  </p:txBody>
                </p:sp>
                <p:sp>
                  <p:nvSpPr>
                    <p:cNvPr id="72" name="Freeform 212"/>
                    <p:cNvSpPr>
                      <a:spLocks/>
                    </p:cNvSpPr>
                    <p:nvPr/>
                  </p:nvSpPr>
                  <p:spPr bwMode="auto">
                    <a:xfrm>
                      <a:off x="4254" y="3286"/>
                      <a:ext cx="226" cy="7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44"/>
                        </a:cxn>
                        <a:cxn ang="0">
                          <a:pos x="20" y="69"/>
                        </a:cxn>
                        <a:cxn ang="0">
                          <a:pos x="42" y="94"/>
                        </a:cxn>
                        <a:cxn ang="0">
                          <a:pos x="64" y="120"/>
                        </a:cxn>
                        <a:cxn ang="0">
                          <a:pos x="87" y="144"/>
                        </a:cxn>
                        <a:cxn ang="0">
                          <a:pos x="111" y="169"/>
                        </a:cxn>
                        <a:cxn ang="0">
                          <a:pos x="136" y="193"/>
                        </a:cxn>
                        <a:cxn ang="0">
                          <a:pos x="161" y="217"/>
                        </a:cxn>
                        <a:cxn ang="0">
                          <a:pos x="187" y="240"/>
                        </a:cxn>
                        <a:cxn ang="0">
                          <a:pos x="213" y="261"/>
                        </a:cxn>
                        <a:cxn ang="0">
                          <a:pos x="240" y="282"/>
                        </a:cxn>
                        <a:cxn ang="0">
                          <a:pos x="268" y="302"/>
                        </a:cxn>
                        <a:cxn ang="0">
                          <a:pos x="297" y="320"/>
                        </a:cxn>
                        <a:cxn ang="0">
                          <a:pos x="324" y="337"/>
                        </a:cxn>
                        <a:cxn ang="0">
                          <a:pos x="353" y="352"/>
                        </a:cxn>
                        <a:cxn ang="0">
                          <a:pos x="383" y="366"/>
                        </a:cxn>
                        <a:cxn ang="0">
                          <a:pos x="411" y="378"/>
                        </a:cxn>
                        <a:cxn ang="0">
                          <a:pos x="394" y="340"/>
                        </a:cxn>
                        <a:cxn ang="0">
                          <a:pos x="376" y="297"/>
                        </a:cxn>
                        <a:cxn ang="0">
                          <a:pos x="358" y="251"/>
                        </a:cxn>
                        <a:cxn ang="0">
                          <a:pos x="341" y="202"/>
                        </a:cxn>
                        <a:cxn ang="0">
                          <a:pos x="324" y="152"/>
                        </a:cxn>
                        <a:cxn ang="0">
                          <a:pos x="310" y="100"/>
                        </a:cxn>
                        <a:cxn ang="0">
                          <a:pos x="297" y="50"/>
                        </a:cxn>
                        <a:cxn ang="0">
                          <a:pos x="285" y="0"/>
                        </a:cxn>
                        <a:cxn ang="0">
                          <a:pos x="266" y="3"/>
                        </a:cxn>
                        <a:cxn ang="0">
                          <a:pos x="248" y="4"/>
                        </a:cxn>
                        <a:cxn ang="0">
                          <a:pos x="229" y="7"/>
                        </a:cxn>
                        <a:cxn ang="0">
                          <a:pos x="212" y="9"/>
                        </a:cxn>
                        <a:cxn ang="0">
                          <a:pos x="193" y="12"/>
                        </a:cxn>
                        <a:cxn ang="0">
                          <a:pos x="176" y="14"/>
                        </a:cxn>
                        <a:cxn ang="0">
                          <a:pos x="158" y="16"/>
                        </a:cxn>
                        <a:cxn ang="0">
                          <a:pos x="140" y="19"/>
                        </a:cxn>
                        <a:cxn ang="0">
                          <a:pos x="123" y="21"/>
                        </a:cxn>
                        <a:cxn ang="0">
                          <a:pos x="105" y="24"/>
                        </a:cxn>
                        <a:cxn ang="0">
                          <a:pos x="87" y="28"/>
                        </a:cxn>
                        <a:cxn ang="0">
                          <a:pos x="70" y="30"/>
                        </a:cxn>
                        <a:cxn ang="0">
                          <a:pos x="52" y="34"/>
                        </a:cxn>
                        <a:cxn ang="0">
                          <a:pos x="35" y="37"/>
                        </a:cxn>
                        <a:cxn ang="0">
                          <a:pos x="18" y="40"/>
                        </a:cxn>
                        <a:cxn ang="0">
                          <a:pos x="0" y="44"/>
                        </a:cxn>
                      </a:cxnLst>
                      <a:rect l="0" t="0" r="r" b="b"/>
                      <a:pathLst>
                        <a:path w="411" h="378">
                          <a:moveTo>
                            <a:pt x="0" y="44"/>
                          </a:moveTo>
                          <a:lnTo>
                            <a:pt x="20" y="69"/>
                          </a:lnTo>
                          <a:lnTo>
                            <a:pt x="42" y="94"/>
                          </a:lnTo>
                          <a:lnTo>
                            <a:pt x="64" y="120"/>
                          </a:lnTo>
                          <a:lnTo>
                            <a:pt x="87" y="144"/>
                          </a:lnTo>
                          <a:lnTo>
                            <a:pt x="111" y="169"/>
                          </a:lnTo>
                          <a:lnTo>
                            <a:pt x="136" y="193"/>
                          </a:lnTo>
                          <a:lnTo>
                            <a:pt x="161" y="217"/>
                          </a:lnTo>
                          <a:lnTo>
                            <a:pt x="187" y="240"/>
                          </a:lnTo>
                          <a:lnTo>
                            <a:pt x="213" y="261"/>
                          </a:lnTo>
                          <a:lnTo>
                            <a:pt x="240" y="282"/>
                          </a:lnTo>
                          <a:lnTo>
                            <a:pt x="268" y="302"/>
                          </a:lnTo>
                          <a:lnTo>
                            <a:pt x="297" y="320"/>
                          </a:lnTo>
                          <a:lnTo>
                            <a:pt x="324" y="337"/>
                          </a:lnTo>
                          <a:lnTo>
                            <a:pt x="353" y="352"/>
                          </a:lnTo>
                          <a:lnTo>
                            <a:pt x="383" y="366"/>
                          </a:lnTo>
                          <a:lnTo>
                            <a:pt x="411" y="378"/>
                          </a:lnTo>
                          <a:lnTo>
                            <a:pt x="394" y="340"/>
                          </a:lnTo>
                          <a:lnTo>
                            <a:pt x="376" y="297"/>
                          </a:lnTo>
                          <a:lnTo>
                            <a:pt x="358" y="251"/>
                          </a:lnTo>
                          <a:lnTo>
                            <a:pt x="341" y="202"/>
                          </a:lnTo>
                          <a:lnTo>
                            <a:pt x="324" y="152"/>
                          </a:lnTo>
                          <a:lnTo>
                            <a:pt x="310" y="100"/>
                          </a:lnTo>
                          <a:lnTo>
                            <a:pt x="297" y="50"/>
                          </a:lnTo>
                          <a:lnTo>
                            <a:pt x="285" y="0"/>
                          </a:lnTo>
                          <a:lnTo>
                            <a:pt x="266" y="3"/>
                          </a:lnTo>
                          <a:lnTo>
                            <a:pt x="248" y="4"/>
                          </a:lnTo>
                          <a:lnTo>
                            <a:pt x="229" y="7"/>
                          </a:lnTo>
                          <a:lnTo>
                            <a:pt x="212" y="9"/>
                          </a:lnTo>
                          <a:lnTo>
                            <a:pt x="193" y="12"/>
                          </a:lnTo>
                          <a:lnTo>
                            <a:pt x="176" y="14"/>
                          </a:lnTo>
                          <a:lnTo>
                            <a:pt x="158" y="16"/>
                          </a:lnTo>
                          <a:lnTo>
                            <a:pt x="140" y="19"/>
                          </a:lnTo>
                          <a:lnTo>
                            <a:pt x="123" y="21"/>
                          </a:lnTo>
                          <a:lnTo>
                            <a:pt x="105" y="24"/>
                          </a:lnTo>
                          <a:lnTo>
                            <a:pt x="87" y="28"/>
                          </a:lnTo>
                          <a:lnTo>
                            <a:pt x="70" y="30"/>
                          </a:lnTo>
                          <a:lnTo>
                            <a:pt x="52" y="34"/>
                          </a:lnTo>
                          <a:lnTo>
                            <a:pt x="35" y="37"/>
                          </a:lnTo>
                          <a:lnTo>
                            <a:pt x="18" y="40"/>
                          </a:lnTo>
                          <a:lnTo>
                            <a:pt x="0" y="44"/>
                          </a:lnTo>
                          <a:close/>
                        </a:path>
                      </a:pathLst>
                    </a:custGeom>
                    <a:solidFill>
                      <a:schemeClr val="folHlink"/>
                    </a:solidFill>
                    <a:ln w="9525">
                      <a:solidFill>
                        <a:schemeClr val="fol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id-ID"/>
                    </a:p>
                  </p:txBody>
                </p:sp>
                <p:sp>
                  <p:nvSpPr>
                    <p:cNvPr id="73" name="Freeform 213"/>
                    <p:cNvSpPr>
                      <a:spLocks/>
                    </p:cNvSpPr>
                    <p:nvPr/>
                  </p:nvSpPr>
                  <p:spPr bwMode="auto">
                    <a:xfrm>
                      <a:off x="4132" y="3174"/>
                      <a:ext cx="263" cy="95"/>
                    </a:xfrm>
                    <a:custGeom>
                      <a:avLst/>
                      <a:gdLst/>
                      <a:ahLst/>
                      <a:cxnLst>
                        <a:cxn ang="0">
                          <a:pos x="445" y="0"/>
                        </a:cxn>
                        <a:cxn ang="0">
                          <a:pos x="0" y="0"/>
                        </a:cxn>
                        <a:cxn ang="0">
                          <a:pos x="5" y="65"/>
                        </a:cxn>
                        <a:cxn ang="0">
                          <a:pos x="14" y="129"/>
                        </a:cxn>
                        <a:cxn ang="0">
                          <a:pos x="27" y="190"/>
                        </a:cxn>
                        <a:cxn ang="0">
                          <a:pos x="43" y="252"/>
                        </a:cxn>
                        <a:cxn ang="0">
                          <a:pos x="63" y="311"/>
                        </a:cxn>
                        <a:cxn ang="0">
                          <a:pos x="85" y="369"/>
                        </a:cxn>
                        <a:cxn ang="0">
                          <a:pos x="110" y="424"/>
                        </a:cxn>
                        <a:cxn ang="0">
                          <a:pos x="139" y="478"/>
                        </a:cxn>
                        <a:cxn ang="0">
                          <a:pos x="160" y="473"/>
                        </a:cxn>
                        <a:cxn ang="0">
                          <a:pos x="179" y="470"/>
                        </a:cxn>
                        <a:cxn ang="0">
                          <a:pos x="200" y="465"/>
                        </a:cxn>
                        <a:cxn ang="0">
                          <a:pos x="221" y="461"/>
                        </a:cxn>
                        <a:cxn ang="0">
                          <a:pos x="242" y="456"/>
                        </a:cxn>
                        <a:cxn ang="0">
                          <a:pos x="263" y="452"/>
                        </a:cxn>
                        <a:cxn ang="0">
                          <a:pos x="285" y="449"/>
                        </a:cxn>
                        <a:cxn ang="0">
                          <a:pos x="306" y="445"/>
                        </a:cxn>
                        <a:cxn ang="0">
                          <a:pos x="328" y="441"/>
                        </a:cxn>
                        <a:cxn ang="0">
                          <a:pos x="349" y="439"/>
                        </a:cxn>
                        <a:cxn ang="0">
                          <a:pos x="371" y="435"/>
                        </a:cxn>
                        <a:cxn ang="0">
                          <a:pos x="393" y="433"/>
                        </a:cxn>
                        <a:cxn ang="0">
                          <a:pos x="415" y="429"/>
                        </a:cxn>
                        <a:cxn ang="0">
                          <a:pos x="437" y="426"/>
                        </a:cxn>
                        <a:cxn ang="0">
                          <a:pos x="459" y="424"/>
                        </a:cxn>
                        <a:cxn ang="0">
                          <a:pos x="481" y="422"/>
                        </a:cxn>
                        <a:cxn ang="0">
                          <a:pos x="473" y="370"/>
                        </a:cxn>
                        <a:cxn ang="0">
                          <a:pos x="467" y="318"/>
                        </a:cxn>
                        <a:cxn ang="0">
                          <a:pos x="461" y="267"/>
                        </a:cxn>
                        <a:cxn ang="0">
                          <a:pos x="457" y="214"/>
                        </a:cxn>
                        <a:cxn ang="0">
                          <a:pos x="452" y="160"/>
                        </a:cxn>
                        <a:cxn ang="0">
                          <a:pos x="449" y="107"/>
                        </a:cxn>
                        <a:cxn ang="0">
                          <a:pos x="447" y="54"/>
                        </a:cxn>
                        <a:cxn ang="0">
                          <a:pos x="445" y="0"/>
                        </a:cxn>
                      </a:cxnLst>
                      <a:rect l="0" t="0" r="r" b="b"/>
                      <a:pathLst>
                        <a:path w="481" h="478">
                          <a:moveTo>
                            <a:pt x="445" y="0"/>
                          </a:moveTo>
                          <a:lnTo>
                            <a:pt x="0" y="0"/>
                          </a:lnTo>
                          <a:lnTo>
                            <a:pt x="5" y="65"/>
                          </a:lnTo>
                          <a:lnTo>
                            <a:pt x="14" y="129"/>
                          </a:lnTo>
                          <a:lnTo>
                            <a:pt x="27" y="190"/>
                          </a:lnTo>
                          <a:lnTo>
                            <a:pt x="43" y="252"/>
                          </a:lnTo>
                          <a:lnTo>
                            <a:pt x="63" y="311"/>
                          </a:lnTo>
                          <a:lnTo>
                            <a:pt x="85" y="369"/>
                          </a:lnTo>
                          <a:lnTo>
                            <a:pt x="110" y="424"/>
                          </a:lnTo>
                          <a:lnTo>
                            <a:pt x="139" y="478"/>
                          </a:lnTo>
                          <a:lnTo>
                            <a:pt x="160" y="473"/>
                          </a:lnTo>
                          <a:lnTo>
                            <a:pt x="179" y="470"/>
                          </a:lnTo>
                          <a:lnTo>
                            <a:pt x="200" y="465"/>
                          </a:lnTo>
                          <a:lnTo>
                            <a:pt x="221" y="461"/>
                          </a:lnTo>
                          <a:lnTo>
                            <a:pt x="242" y="456"/>
                          </a:lnTo>
                          <a:lnTo>
                            <a:pt x="263" y="452"/>
                          </a:lnTo>
                          <a:lnTo>
                            <a:pt x="285" y="449"/>
                          </a:lnTo>
                          <a:lnTo>
                            <a:pt x="306" y="445"/>
                          </a:lnTo>
                          <a:lnTo>
                            <a:pt x="328" y="441"/>
                          </a:lnTo>
                          <a:lnTo>
                            <a:pt x="349" y="439"/>
                          </a:lnTo>
                          <a:lnTo>
                            <a:pt x="371" y="435"/>
                          </a:lnTo>
                          <a:lnTo>
                            <a:pt x="393" y="433"/>
                          </a:lnTo>
                          <a:lnTo>
                            <a:pt x="415" y="429"/>
                          </a:lnTo>
                          <a:lnTo>
                            <a:pt x="437" y="426"/>
                          </a:lnTo>
                          <a:lnTo>
                            <a:pt x="459" y="424"/>
                          </a:lnTo>
                          <a:lnTo>
                            <a:pt x="481" y="422"/>
                          </a:lnTo>
                          <a:lnTo>
                            <a:pt x="473" y="370"/>
                          </a:lnTo>
                          <a:lnTo>
                            <a:pt x="467" y="318"/>
                          </a:lnTo>
                          <a:lnTo>
                            <a:pt x="461" y="267"/>
                          </a:lnTo>
                          <a:lnTo>
                            <a:pt x="457" y="214"/>
                          </a:lnTo>
                          <a:lnTo>
                            <a:pt x="452" y="160"/>
                          </a:lnTo>
                          <a:lnTo>
                            <a:pt x="449" y="107"/>
                          </a:lnTo>
                          <a:lnTo>
                            <a:pt x="447" y="54"/>
                          </a:lnTo>
                          <a:lnTo>
                            <a:pt x="445" y="0"/>
                          </a:lnTo>
                          <a:close/>
                        </a:path>
                      </a:pathLst>
                    </a:custGeom>
                    <a:solidFill>
                      <a:schemeClr val="folHlink"/>
                    </a:solidFill>
                    <a:ln w="9525">
                      <a:solidFill>
                        <a:schemeClr val="fol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id-ID"/>
                    </a:p>
                  </p:txBody>
                </p:sp>
              </p:grpSp>
              <p:grpSp>
                <p:nvGrpSpPr>
                  <p:cNvPr id="7" name="Group 214"/>
                  <p:cNvGrpSpPr>
                    <a:grpSpLocks/>
                  </p:cNvGrpSpPr>
                  <p:nvPr/>
                </p:nvGrpSpPr>
                <p:grpSpPr bwMode="auto">
                  <a:xfrm>
                    <a:off x="4422" y="2949"/>
                    <a:ext cx="408" cy="424"/>
                    <a:chOff x="4445" y="2949"/>
                    <a:chExt cx="358" cy="424"/>
                  </a:xfrm>
                </p:grpSpPr>
                <p:sp>
                  <p:nvSpPr>
                    <p:cNvPr id="66" name="Freeform 215"/>
                    <p:cNvSpPr>
                      <a:spLocks/>
                    </p:cNvSpPr>
                    <p:nvPr/>
                  </p:nvSpPr>
                  <p:spPr bwMode="auto">
                    <a:xfrm>
                      <a:off x="4481" y="2949"/>
                      <a:ext cx="286" cy="88"/>
                    </a:xfrm>
                    <a:custGeom>
                      <a:avLst/>
                      <a:gdLst/>
                      <a:ahLst/>
                      <a:cxnLst>
                        <a:cxn ang="0">
                          <a:pos x="336" y="31"/>
                        </a:cxn>
                        <a:cxn ang="0">
                          <a:pos x="315" y="16"/>
                        </a:cxn>
                        <a:cxn ang="0">
                          <a:pos x="294" y="6"/>
                        </a:cxn>
                        <a:cxn ang="0">
                          <a:pos x="274" y="1"/>
                        </a:cxn>
                        <a:cxn ang="0">
                          <a:pos x="253" y="1"/>
                        </a:cxn>
                        <a:cxn ang="0">
                          <a:pos x="231" y="6"/>
                        </a:cxn>
                        <a:cxn ang="0">
                          <a:pos x="210" y="17"/>
                        </a:cxn>
                        <a:cxn ang="0">
                          <a:pos x="188" y="33"/>
                        </a:cxn>
                        <a:cxn ang="0">
                          <a:pos x="165" y="56"/>
                        </a:cxn>
                        <a:cxn ang="0">
                          <a:pos x="139" y="87"/>
                        </a:cxn>
                        <a:cxn ang="0">
                          <a:pos x="115" y="124"/>
                        </a:cxn>
                        <a:cxn ang="0">
                          <a:pos x="92" y="168"/>
                        </a:cxn>
                        <a:cxn ang="0">
                          <a:pos x="70" y="217"/>
                        </a:cxn>
                        <a:cxn ang="0">
                          <a:pos x="48" y="273"/>
                        </a:cxn>
                        <a:cxn ang="0">
                          <a:pos x="28" y="334"/>
                        </a:cxn>
                        <a:cxn ang="0">
                          <a:pos x="9" y="401"/>
                        </a:cxn>
                        <a:cxn ang="0">
                          <a:pos x="15" y="436"/>
                        </a:cxn>
                        <a:cxn ang="0">
                          <a:pos x="43" y="437"/>
                        </a:cxn>
                        <a:cxn ang="0">
                          <a:pos x="73" y="439"/>
                        </a:cxn>
                        <a:cxn ang="0">
                          <a:pos x="102" y="441"/>
                        </a:cxn>
                        <a:cxn ang="0">
                          <a:pos x="130" y="441"/>
                        </a:cxn>
                        <a:cxn ang="0">
                          <a:pos x="160" y="442"/>
                        </a:cxn>
                        <a:cxn ang="0">
                          <a:pos x="189" y="444"/>
                        </a:cxn>
                        <a:cxn ang="0">
                          <a:pos x="218" y="444"/>
                        </a:cxn>
                        <a:cxn ang="0">
                          <a:pos x="251" y="444"/>
                        </a:cxn>
                        <a:cxn ang="0">
                          <a:pos x="288" y="444"/>
                        </a:cxn>
                        <a:cxn ang="0">
                          <a:pos x="325" y="442"/>
                        </a:cxn>
                        <a:cxn ang="0">
                          <a:pos x="362" y="441"/>
                        </a:cxn>
                        <a:cxn ang="0">
                          <a:pos x="398" y="440"/>
                        </a:cxn>
                        <a:cxn ang="0">
                          <a:pos x="434" y="437"/>
                        </a:cxn>
                        <a:cxn ang="0">
                          <a:pos x="471" y="435"/>
                        </a:cxn>
                        <a:cxn ang="0">
                          <a:pos x="506" y="433"/>
                        </a:cxn>
                        <a:cxn ang="0">
                          <a:pos x="515" y="396"/>
                        </a:cxn>
                        <a:cxn ang="0">
                          <a:pos x="496" y="329"/>
                        </a:cxn>
                        <a:cxn ang="0">
                          <a:pos x="476" y="269"/>
                        </a:cxn>
                        <a:cxn ang="0">
                          <a:pos x="455" y="214"/>
                        </a:cxn>
                        <a:cxn ang="0">
                          <a:pos x="432" y="163"/>
                        </a:cxn>
                        <a:cxn ang="0">
                          <a:pos x="409" y="120"/>
                        </a:cxn>
                        <a:cxn ang="0">
                          <a:pos x="385" y="83"/>
                        </a:cxn>
                        <a:cxn ang="0">
                          <a:pos x="359" y="53"/>
                        </a:cxn>
                      </a:cxnLst>
                      <a:rect l="0" t="0" r="r" b="b"/>
                      <a:pathLst>
                        <a:path w="523" h="444">
                          <a:moveTo>
                            <a:pt x="347" y="40"/>
                          </a:moveTo>
                          <a:lnTo>
                            <a:pt x="336" y="31"/>
                          </a:lnTo>
                          <a:lnTo>
                            <a:pt x="326" y="23"/>
                          </a:lnTo>
                          <a:lnTo>
                            <a:pt x="315" y="16"/>
                          </a:lnTo>
                          <a:lnTo>
                            <a:pt x="305" y="10"/>
                          </a:lnTo>
                          <a:lnTo>
                            <a:pt x="294" y="6"/>
                          </a:lnTo>
                          <a:lnTo>
                            <a:pt x="285" y="2"/>
                          </a:lnTo>
                          <a:lnTo>
                            <a:pt x="274" y="1"/>
                          </a:lnTo>
                          <a:lnTo>
                            <a:pt x="264" y="0"/>
                          </a:lnTo>
                          <a:lnTo>
                            <a:pt x="253" y="1"/>
                          </a:lnTo>
                          <a:lnTo>
                            <a:pt x="242" y="2"/>
                          </a:lnTo>
                          <a:lnTo>
                            <a:pt x="231" y="6"/>
                          </a:lnTo>
                          <a:lnTo>
                            <a:pt x="221" y="11"/>
                          </a:lnTo>
                          <a:lnTo>
                            <a:pt x="210" y="17"/>
                          </a:lnTo>
                          <a:lnTo>
                            <a:pt x="199" y="24"/>
                          </a:lnTo>
                          <a:lnTo>
                            <a:pt x="188" y="33"/>
                          </a:lnTo>
                          <a:lnTo>
                            <a:pt x="177" y="43"/>
                          </a:lnTo>
                          <a:lnTo>
                            <a:pt x="165" y="56"/>
                          </a:lnTo>
                          <a:lnTo>
                            <a:pt x="151" y="71"/>
                          </a:lnTo>
                          <a:lnTo>
                            <a:pt x="139" y="87"/>
                          </a:lnTo>
                          <a:lnTo>
                            <a:pt x="127" y="106"/>
                          </a:lnTo>
                          <a:lnTo>
                            <a:pt x="115" y="124"/>
                          </a:lnTo>
                          <a:lnTo>
                            <a:pt x="104" y="146"/>
                          </a:lnTo>
                          <a:lnTo>
                            <a:pt x="92" y="168"/>
                          </a:lnTo>
                          <a:lnTo>
                            <a:pt x="81" y="193"/>
                          </a:lnTo>
                          <a:lnTo>
                            <a:pt x="70" y="217"/>
                          </a:lnTo>
                          <a:lnTo>
                            <a:pt x="59" y="244"/>
                          </a:lnTo>
                          <a:lnTo>
                            <a:pt x="48" y="273"/>
                          </a:lnTo>
                          <a:lnTo>
                            <a:pt x="38" y="303"/>
                          </a:lnTo>
                          <a:lnTo>
                            <a:pt x="28" y="334"/>
                          </a:lnTo>
                          <a:lnTo>
                            <a:pt x="18" y="366"/>
                          </a:lnTo>
                          <a:lnTo>
                            <a:pt x="9" y="401"/>
                          </a:lnTo>
                          <a:lnTo>
                            <a:pt x="0" y="435"/>
                          </a:lnTo>
                          <a:lnTo>
                            <a:pt x="15" y="436"/>
                          </a:lnTo>
                          <a:lnTo>
                            <a:pt x="29" y="436"/>
                          </a:lnTo>
                          <a:lnTo>
                            <a:pt x="43" y="437"/>
                          </a:lnTo>
                          <a:lnTo>
                            <a:pt x="59" y="439"/>
                          </a:lnTo>
                          <a:lnTo>
                            <a:pt x="73" y="439"/>
                          </a:lnTo>
                          <a:lnTo>
                            <a:pt x="87" y="440"/>
                          </a:lnTo>
                          <a:lnTo>
                            <a:pt x="102" y="441"/>
                          </a:lnTo>
                          <a:lnTo>
                            <a:pt x="116" y="441"/>
                          </a:lnTo>
                          <a:lnTo>
                            <a:pt x="130" y="441"/>
                          </a:lnTo>
                          <a:lnTo>
                            <a:pt x="145" y="442"/>
                          </a:lnTo>
                          <a:lnTo>
                            <a:pt x="160" y="442"/>
                          </a:lnTo>
                          <a:lnTo>
                            <a:pt x="174" y="442"/>
                          </a:lnTo>
                          <a:lnTo>
                            <a:pt x="189" y="444"/>
                          </a:lnTo>
                          <a:lnTo>
                            <a:pt x="203" y="444"/>
                          </a:lnTo>
                          <a:lnTo>
                            <a:pt x="218" y="444"/>
                          </a:lnTo>
                          <a:lnTo>
                            <a:pt x="233" y="444"/>
                          </a:lnTo>
                          <a:lnTo>
                            <a:pt x="251" y="444"/>
                          </a:lnTo>
                          <a:lnTo>
                            <a:pt x="270" y="444"/>
                          </a:lnTo>
                          <a:lnTo>
                            <a:pt x="288" y="444"/>
                          </a:lnTo>
                          <a:lnTo>
                            <a:pt x="307" y="442"/>
                          </a:lnTo>
                          <a:lnTo>
                            <a:pt x="325" y="442"/>
                          </a:lnTo>
                          <a:lnTo>
                            <a:pt x="344" y="441"/>
                          </a:lnTo>
                          <a:lnTo>
                            <a:pt x="362" y="441"/>
                          </a:lnTo>
                          <a:lnTo>
                            <a:pt x="380" y="440"/>
                          </a:lnTo>
                          <a:lnTo>
                            <a:pt x="398" y="440"/>
                          </a:lnTo>
                          <a:lnTo>
                            <a:pt x="417" y="439"/>
                          </a:lnTo>
                          <a:lnTo>
                            <a:pt x="434" y="437"/>
                          </a:lnTo>
                          <a:lnTo>
                            <a:pt x="453" y="436"/>
                          </a:lnTo>
                          <a:lnTo>
                            <a:pt x="471" y="435"/>
                          </a:lnTo>
                          <a:lnTo>
                            <a:pt x="488" y="434"/>
                          </a:lnTo>
                          <a:lnTo>
                            <a:pt x="506" y="433"/>
                          </a:lnTo>
                          <a:lnTo>
                            <a:pt x="523" y="431"/>
                          </a:lnTo>
                          <a:lnTo>
                            <a:pt x="515" y="396"/>
                          </a:lnTo>
                          <a:lnTo>
                            <a:pt x="506" y="362"/>
                          </a:lnTo>
                          <a:lnTo>
                            <a:pt x="496" y="329"/>
                          </a:lnTo>
                          <a:lnTo>
                            <a:pt x="486" y="299"/>
                          </a:lnTo>
                          <a:lnTo>
                            <a:pt x="476" y="269"/>
                          </a:lnTo>
                          <a:lnTo>
                            <a:pt x="465" y="241"/>
                          </a:lnTo>
                          <a:lnTo>
                            <a:pt x="455" y="214"/>
                          </a:lnTo>
                          <a:lnTo>
                            <a:pt x="444" y="188"/>
                          </a:lnTo>
                          <a:lnTo>
                            <a:pt x="432" y="163"/>
                          </a:lnTo>
                          <a:lnTo>
                            <a:pt x="421" y="141"/>
                          </a:lnTo>
                          <a:lnTo>
                            <a:pt x="409" y="120"/>
                          </a:lnTo>
                          <a:lnTo>
                            <a:pt x="397" y="101"/>
                          </a:lnTo>
                          <a:lnTo>
                            <a:pt x="385" y="83"/>
                          </a:lnTo>
                          <a:lnTo>
                            <a:pt x="373" y="67"/>
                          </a:lnTo>
                          <a:lnTo>
                            <a:pt x="359" y="53"/>
                          </a:lnTo>
                          <a:lnTo>
                            <a:pt x="347" y="40"/>
                          </a:lnTo>
                          <a:close/>
                        </a:path>
                      </a:pathLst>
                    </a:custGeom>
                    <a:solidFill>
                      <a:schemeClr val="folHlink"/>
                    </a:solidFill>
                    <a:ln w="9525">
                      <a:solidFill>
                        <a:schemeClr val="fol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id-ID"/>
                    </a:p>
                  </p:txBody>
                </p:sp>
                <p:sp>
                  <p:nvSpPr>
                    <p:cNvPr id="67" name="Freeform 216"/>
                    <p:cNvSpPr>
                      <a:spLocks/>
                    </p:cNvSpPr>
                    <p:nvPr/>
                  </p:nvSpPr>
                  <p:spPr bwMode="auto">
                    <a:xfrm>
                      <a:off x="4446" y="3063"/>
                      <a:ext cx="357" cy="83"/>
                    </a:xfrm>
                    <a:custGeom>
                      <a:avLst/>
                      <a:gdLst/>
                      <a:ahLst/>
                      <a:cxnLst>
                        <a:cxn ang="0">
                          <a:pos x="617" y="0"/>
                        </a:cxn>
                        <a:cxn ang="0">
                          <a:pos x="597" y="1"/>
                        </a:cxn>
                        <a:cxn ang="0">
                          <a:pos x="579" y="4"/>
                        </a:cxn>
                        <a:cxn ang="0">
                          <a:pos x="559" y="5"/>
                        </a:cxn>
                        <a:cxn ang="0">
                          <a:pos x="539" y="6"/>
                        </a:cxn>
                        <a:cxn ang="0">
                          <a:pos x="519" y="8"/>
                        </a:cxn>
                        <a:cxn ang="0">
                          <a:pos x="499" y="9"/>
                        </a:cxn>
                        <a:cxn ang="0">
                          <a:pos x="479" y="10"/>
                        </a:cxn>
                        <a:cxn ang="0">
                          <a:pos x="460" y="11"/>
                        </a:cxn>
                        <a:cxn ang="0">
                          <a:pos x="440" y="13"/>
                        </a:cxn>
                        <a:cxn ang="0">
                          <a:pos x="419" y="13"/>
                        </a:cxn>
                        <a:cxn ang="0">
                          <a:pos x="399" y="14"/>
                        </a:cxn>
                        <a:cxn ang="0">
                          <a:pos x="379" y="14"/>
                        </a:cxn>
                        <a:cxn ang="0">
                          <a:pos x="358" y="15"/>
                        </a:cxn>
                        <a:cxn ang="0">
                          <a:pos x="339" y="15"/>
                        </a:cxn>
                        <a:cxn ang="0">
                          <a:pos x="319" y="15"/>
                        </a:cxn>
                        <a:cxn ang="0">
                          <a:pos x="298" y="15"/>
                        </a:cxn>
                        <a:cxn ang="0">
                          <a:pos x="281" y="15"/>
                        </a:cxn>
                        <a:cxn ang="0">
                          <a:pos x="265" y="15"/>
                        </a:cxn>
                        <a:cxn ang="0">
                          <a:pos x="248" y="15"/>
                        </a:cxn>
                        <a:cxn ang="0">
                          <a:pos x="232" y="14"/>
                        </a:cxn>
                        <a:cxn ang="0">
                          <a:pos x="215" y="14"/>
                        </a:cxn>
                        <a:cxn ang="0">
                          <a:pos x="199" y="14"/>
                        </a:cxn>
                        <a:cxn ang="0">
                          <a:pos x="183" y="13"/>
                        </a:cxn>
                        <a:cxn ang="0">
                          <a:pos x="167" y="13"/>
                        </a:cxn>
                        <a:cxn ang="0">
                          <a:pos x="150" y="11"/>
                        </a:cxn>
                        <a:cxn ang="0">
                          <a:pos x="134" y="11"/>
                        </a:cxn>
                        <a:cxn ang="0">
                          <a:pos x="118" y="10"/>
                        </a:cxn>
                        <a:cxn ang="0">
                          <a:pos x="102" y="9"/>
                        </a:cxn>
                        <a:cxn ang="0">
                          <a:pos x="86" y="9"/>
                        </a:cxn>
                        <a:cxn ang="0">
                          <a:pos x="70" y="8"/>
                        </a:cxn>
                        <a:cxn ang="0">
                          <a:pos x="53" y="6"/>
                        </a:cxn>
                        <a:cxn ang="0">
                          <a:pos x="38" y="5"/>
                        </a:cxn>
                        <a:cxn ang="0">
                          <a:pos x="30" y="52"/>
                        </a:cxn>
                        <a:cxn ang="0">
                          <a:pos x="24" y="100"/>
                        </a:cxn>
                        <a:cxn ang="0">
                          <a:pos x="18" y="149"/>
                        </a:cxn>
                        <a:cxn ang="0">
                          <a:pos x="13" y="199"/>
                        </a:cxn>
                        <a:cxn ang="0">
                          <a:pos x="8" y="252"/>
                        </a:cxn>
                        <a:cxn ang="0">
                          <a:pos x="5" y="305"/>
                        </a:cxn>
                        <a:cxn ang="0">
                          <a:pos x="3" y="360"/>
                        </a:cxn>
                        <a:cxn ang="0">
                          <a:pos x="0" y="416"/>
                        </a:cxn>
                        <a:cxn ang="0">
                          <a:pos x="656" y="416"/>
                        </a:cxn>
                        <a:cxn ang="0">
                          <a:pos x="653" y="359"/>
                        </a:cxn>
                        <a:cxn ang="0">
                          <a:pos x="651" y="304"/>
                        </a:cxn>
                        <a:cxn ang="0">
                          <a:pos x="648" y="250"/>
                        </a:cxn>
                        <a:cxn ang="0">
                          <a:pos x="643" y="197"/>
                        </a:cxn>
                        <a:cxn ang="0">
                          <a:pos x="638" y="147"/>
                        </a:cxn>
                        <a:cxn ang="0">
                          <a:pos x="631" y="96"/>
                        </a:cxn>
                        <a:cxn ang="0">
                          <a:pos x="625" y="47"/>
                        </a:cxn>
                        <a:cxn ang="0">
                          <a:pos x="617" y="0"/>
                        </a:cxn>
                      </a:cxnLst>
                      <a:rect l="0" t="0" r="r" b="b"/>
                      <a:pathLst>
                        <a:path w="656" h="416">
                          <a:moveTo>
                            <a:pt x="617" y="0"/>
                          </a:moveTo>
                          <a:lnTo>
                            <a:pt x="597" y="1"/>
                          </a:lnTo>
                          <a:lnTo>
                            <a:pt x="579" y="4"/>
                          </a:lnTo>
                          <a:lnTo>
                            <a:pt x="559" y="5"/>
                          </a:lnTo>
                          <a:lnTo>
                            <a:pt x="539" y="6"/>
                          </a:lnTo>
                          <a:lnTo>
                            <a:pt x="519" y="8"/>
                          </a:lnTo>
                          <a:lnTo>
                            <a:pt x="499" y="9"/>
                          </a:lnTo>
                          <a:lnTo>
                            <a:pt x="479" y="10"/>
                          </a:lnTo>
                          <a:lnTo>
                            <a:pt x="460" y="11"/>
                          </a:lnTo>
                          <a:lnTo>
                            <a:pt x="440" y="13"/>
                          </a:lnTo>
                          <a:lnTo>
                            <a:pt x="419" y="13"/>
                          </a:lnTo>
                          <a:lnTo>
                            <a:pt x="399" y="14"/>
                          </a:lnTo>
                          <a:lnTo>
                            <a:pt x="379" y="14"/>
                          </a:lnTo>
                          <a:lnTo>
                            <a:pt x="358" y="15"/>
                          </a:lnTo>
                          <a:lnTo>
                            <a:pt x="339" y="15"/>
                          </a:lnTo>
                          <a:lnTo>
                            <a:pt x="319" y="15"/>
                          </a:lnTo>
                          <a:lnTo>
                            <a:pt x="298" y="15"/>
                          </a:lnTo>
                          <a:lnTo>
                            <a:pt x="281" y="15"/>
                          </a:lnTo>
                          <a:lnTo>
                            <a:pt x="265" y="15"/>
                          </a:lnTo>
                          <a:lnTo>
                            <a:pt x="248" y="15"/>
                          </a:lnTo>
                          <a:lnTo>
                            <a:pt x="232" y="14"/>
                          </a:lnTo>
                          <a:lnTo>
                            <a:pt x="215" y="14"/>
                          </a:lnTo>
                          <a:lnTo>
                            <a:pt x="199" y="14"/>
                          </a:lnTo>
                          <a:lnTo>
                            <a:pt x="183" y="13"/>
                          </a:lnTo>
                          <a:lnTo>
                            <a:pt x="167" y="13"/>
                          </a:lnTo>
                          <a:lnTo>
                            <a:pt x="150" y="11"/>
                          </a:lnTo>
                          <a:lnTo>
                            <a:pt x="134" y="11"/>
                          </a:lnTo>
                          <a:lnTo>
                            <a:pt x="118" y="10"/>
                          </a:lnTo>
                          <a:lnTo>
                            <a:pt x="102" y="9"/>
                          </a:lnTo>
                          <a:lnTo>
                            <a:pt x="86" y="9"/>
                          </a:lnTo>
                          <a:lnTo>
                            <a:pt x="70" y="8"/>
                          </a:lnTo>
                          <a:lnTo>
                            <a:pt x="53" y="6"/>
                          </a:lnTo>
                          <a:lnTo>
                            <a:pt x="38" y="5"/>
                          </a:lnTo>
                          <a:lnTo>
                            <a:pt x="30" y="52"/>
                          </a:lnTo>
                          <a:lnTo>
                            <a:pt x="24" y="100"/>
                          </a:lnTo>
                          <a:lnTo>
                            <a:pt x="18" y="149"/>
                          </a:lnTo>
                          <a:lnTo>
                            <a:pt x="13" y="199"/>
                          </a:lnTo>
                          <a:lnTo>
                            <a:pt x="8" y="252"/>
                          </a:lnTo>
                          <a:lnTo>
                            <a:pt x="5" y="305"/>
                          </a:lnTo>
                          <a:lnTo>
                            <a:pt x="3" y="360"/>
                          </a:lnTo>
                          <a:lnTo>
                            <a:pt x="0" y="416"/>
                          </a:lnTo>
                          <a:lnTo>
                            <a:pt x="656" y="416"/>
                          </a:lnTo>
                          <a:lnTo>
                            <a:pt x="653" y="359"/>
                          </a:lnTo>
                          <a:lnTo>
                            <a:pt x="651" y="304"/>
                          </a:lnTo>
                          <a:lnTo>
                            <a:pt x="648" y="250"/>
                          </a:lnTo>
                          <a:lnTo>
                            <a:pt x="643" y="197"/>
                          </a:lnTo>
                          <a:lnTo>
                            <a:pt x="638" y="147"/>
                          </a:lnTo>
                          <a:lnTo>
                            <a:pt x="631" y="96"/>
                          </a:lnTo>
                          <a:lnTo>
                            <a:pt x="625" y="47"/>
                          </a:lnTo>
                          <a:lnTo>
                            <a:pt x="617" y="0"/>
                          </a:lnTo>
                          <a:close/>
                        </a:path>
                      </a:pathLst>
                    </a:custGeom>
                    <a:solidFill>
                      <a:schemeClr val="folHlink"/>
                    </a:solidFill>
                    <a:ln w="9525">
                      <a:solidFill>
                        <a:schemeClr val="fol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id-ID"/>
                    </a:p>
                  </p:txBody>
                </p:sp>
                <p:sp>
                  <p:nvSpPr>
                    <p:cNvPr id="68" name="Freeform 217"/>
                    <p:cNvSpPr>
                      <a:spLocks/>
                    </p:cNvSpPr>
                    <p:nvPr/>
                  </p:nvSpPr>
                  <p:spPr bwMode="auto">
                    <a:xfrm>
                      <a:off x="4445" y="3174"/>
                      <a:ext cx="358" cy="83"/>
                    </a:xfrm>
                    <a:custGeom>
                      <a:avLst/>
                      <a:gdLst/>
                      <a:ahLst/>
                      <a:cxnLst>
                        <a:cxn ang="0">
                          <a:pos x="37" y="409"/>
                        </a:cxn>
                        <a:cxn ang="0">
                          <a:pos x="53" y="408"/>
                        </a:cxn>
                        <a:cxn ang="0">
                          <a:pos x="69" y="407"/>
                        </a:cxn>
                        <a:cxn ang="0">
                          <a:pos x="85" y="406"/>
                        </a:cxn>
                        <a:cxn ang="0">
                          <a:pos x="102" y="406"/>
                        </a:cxn>
                        <a:cxn ang="0">
                          <a:pos x="118" y="404"/>
                        </a:cxn>
                        <a:cxn ang="0">
                          <a:pos x="134" y="403"/>
                        </a:cxn>
                        <a:cxn ang="0">
                          <a:pos x="150" y="403"/>
                        </a:cxn>
                        <a:cxn ang="0">
                          <a:pos x="167" y="402"/>
                        </a:cxn>
                        <a:cxn ang="0">
                          <a:pos x="183" y="402"/>
                        </a:cxn>
                        <a:cxn ang="0">
                          <a:pos x="200" y="401"/>
                        </a:cxn>
                        <a:cxn ang="0">
                          <a:pos x="216" y="401"/>
                        </a:cxn>
                        <a:cxn ang="0">
                          <a:pos x="233" y="401"/>
                        </a:cxn>
                        <a:cxn ang="0">
                          <a:pos x="249" y="399"/>
                        </a:cxn>
                        <a:cxn ang="0">
                          <a:pos x="266" y="399"/>
                        </a:cxn>
                        <a:cxn ang="0">
                          <a:pos x="282" y="399"/>
                        </a:cxn>
                        <a:cxn ang="0">
                          <a:pos x="299" y="399"/>
                        </a:cxn>
                        <a:cxn ang="0">
                          <a:pos x="320" y="399"/>
                        </a:cxn>
                        <a:cxn ang="0">
                          <a:pos x="340" y="399"/>
                        </a:cxn>
                        <a:cxn ang="0">
                          <a:pos x="360" y="401"/>
                        </a:cxn>
                        <a:cxn ang="0">
                          <a:pos x="380" y="401"/>
                        </a:cxn>
                        <a:cxn ang="0">
                          <a:pos x="400" y="401"/>
                        </a:cxn>
                        <a:cxn ang="0">
                          <a:pos x="421" y="402"/>
                        </a:cxn>
                        <a:cxn ang="0">
                          <a:pos x="441" y="403"/>
                        </a:cxn>
                        <a:cxn ang="0">
                          <a:pos x="462" y="403"/>
                        </a:cxn>
                        <a:cxn ang="0">
                          <a:pos x="482" y="404"/>
                        </a:cxn>
                        <a:cxn ang="0">
                          <a:pos x="501" y="406"/>
                        </a:cxn>
                        <a:cxn ang="0">
                          <a:pos x="521" y="407"/>
                        </a:cxn>
                        <a:cxn ang="0">
                          <a:pos x="541" y="408"/>
                        </a:cxn>
                        <a:cxn ang="0">
                          <a:pos x="561" y="409"/>
                        </a:cxn>
                        <a:cxn ang="0">
                          <a:pos x="581" y="411"/>
                        </a:cxn>
                        <a:cxn ang="0">
                          <a:pos x="600" y="413"/>
                        </a:cxn>
                        <a:cxn ang="0">
                          <a:pos x="620" y="414"/>
                        </a:cxn>
                        <a:cxn ang="0">
                          <a:pos x="627" y="367"/>
                        </a:cxn>
                        <a:cxn ang="0">
                          <a:pos x="633" y="318"/>
                        </a:cxn>
                        <a:cxn ang="0">
                          <a:pos x="640" y="269"/>
                        </a:cxn>
                        <a:cxn ang="0">
                          <a:pos x="644" y="217"/>
                        </a:cxn>
                        <a:cxn ang="0">
                          <a:pos x="649" y="165"/>
                        </a:cxn>
                        <a:cxn ang="0">
                          <a:pos x="652" y="111"/>
                        </a:cxn>
                        <a:cxn ang="0">
                          <a:pos x="654" y="56"/>
                        </a:cxn>
                        <a:cxn ang="0">
                          <a:pos x="657" y="0"/>
                        </a:cxn>
                        <a:cxn ang="0">
                          <a:pos x="0" y="0"/>
                        </a:cxn>
                        <a:cxn ang="0">
                          <a:pos x="3" y="55"/>
                        </a:cxn>
                        <a:cxn ang="0">
                          <a:pos x="5" y="111"/>
                        </a:cxn>
                        <a:cxn ang="0">
                          <a:pos x="8" y="163"/>
                        </a:cxn>
                        <a:cxn ang="0">
                          <a:pos x="12" y="215"/>
                        </a:cxn>
                        <a:cxn ang="0">
                          <a:pos x="17" y="265"/>
                        </a:cxn>
                        <a:cxn ang="0">
                          <a:pos x="24" y="315"/>
                        </a:cxn>
                        <a:cxn ang="0">
                          <a:pos x="30" y="363"/>
                        </a:cxn>
                        <a:cxn ang="0">
                          <a:pos x="37" y="409"/>
                        </a:cxn>
                      </a:cxnLst>
                      <a:rect l="0" t="0" r="r" b="b"/>
                      <a:pathLst>
                        <a:path w="657" h="414">
                          <a:moveTo>
                            <a:pt x="37" y="409"/>
                          </a:moveTo>
                          <a:lnTo>
                            <a:pt x="53" y="408"/>
                          </a:lnTo>
                          <a:lnTo>
                            <a:pt x="69" y="407"/>
                          </a:lnTo>
                          <a:lnTo>
                            <a:pt x="85" y="406"/>
                          </a:lnTo>
                          <a:lnTo>
                            <a:pt x="102" y="406"/>
                          </a:lnTo>
                          <a:lnTo>
                            <a:pt x="118" y="404"/>
                          </a:lnTo>
                          <a:lnTo>
                            <a:pt x="134" y="403"/>
                          </a:lnTo>
                          <a:lnTo>
                            <a:pt x="150" y="403"/>
                          </a:lnTo>
                          <a:lnTo>
                            <a:pt x="167" y="402"/>
                          </a:lnTo>
                          <a:lnTo>
                            <a:pt x="183" y="402"/>
                          </a:lnTo>
                          <a:lnTo>
                            <a:pt x="200" y="401"/>
                          </a:lnTo>
                          <a:lnTo>
                            <a:pt x="216" y="401"/>
                          </a:lnTo>
                          <a:lnTo>
                            <a:pt x="233" y="401"/>
                          </a:lnTo>
                          <a:lnTo>
                            <a:pt x="249" y="399"/>
                          </a:lnTo>
                          <a:lnTo>
                            <a:pt x="266" y="399"/>
                          </a:lnTo>
                          <a:lnTo>
                            <a:pt x="282" y="399"/>
                          </a:lnTo>
                          <a:lnTo>
                            <a:pt x="299" y="399"/>
                          </a:lnTo>
                          <a:lnTo>
                            <a:pt x="320" y="399"/>
                          </a:lnTo>
                          <a:lnTo>
                            <a:pt x="340" y="399"/>
                          </a:lnTo>
                          <a:lnTo>
                            <a:pt x="360" y="401"/>
                          </a:lnTo>
                          <a:lnTo>
                            <a:pt x="380" y="401"/>
                          </a:lnTo>
                          <a:lnTo>
                            <a:pt x="400" y="401"/>
                          </a:lnTo>
                          <a:lnTo>
                            <a:pt x="421" y="402"/>
                          </a:lnTo>
                          <a:lnTo>
                            <a:pt x="441" y="403"/>
                          </a:lnTo>
                          <a:lnTo>
                            <a:pt x="462" y="403"/>
                          </a:lnTo>
                          <a:lnTo>
                            <a:pt x="482" y="404"/>
                          </a:lnTo>
                          <a:lnTo>
                            <a:pt x="501" y="406"/>
                          </a:lnTo>
                          <a:lnTo>
                            <a:pt x="521" y="407"/>
                          </a:lnTo>
                          <a:lnTo>
                            <a:pt x="541" y="408"/>
                          </a:lnTo>
                          <a:lnTo>
                            <a:pt x="561" y="409"/>
                          </a:lnTo>
                          <a:lnTo>
                            <a:pt x="581" y="411"/>
                          </a:lnTo>
                          <a:lnTo>
                            <a:pt x="600" y="413"/>
                          </a:lnTo>
                          <a:lnTo>
                            <a:pt x="620" y="414"/>
                          </a:lnTo>
                          <a:lnTo>
                            <a:pt x="627" y="367"/>
                          </a:lnTo>
                          <a:lnTo>
                            <a:pt x="633" y="318"/>
                          </a:lnTo>
                          <a:lnTo>
                            <a:pt x="640" y="269"/>
                          </a:lnTo>
                          <a:lnTo>
                            <a:pt x="644" y="217"/>
                          </a:lnTo>
                          <a:lnTo>
                            <a:pt x="649" y="165"/>
                          </a:lnTo>
                          <a:lnTo>
                            <a:pt x="652" y="111"/>
                          </a:lnTo>
                          <a:lnTo>
                            <a:pt x="654" y="56"/>
                          </a:lnTo>
                          <a:lnTo>
                            <a:pt x="657" y="0"/>
                          </a:lnTo>
                          <a:lnTo>
                            <a:pt x="0" y="0"/>
                          </a:lnTo>
                          <a:lnTo>
                            <a:pt x="3" y="55"/>
                          </a:lnTo>
                          <a:lnTo>
                            <a:pt x="5" y="111"/>
                          </a:lnTo>
                          <a:lnTo>
                            <a:pt x="8" y="163"/>
                          </a:lnTo>
                          <a:lnTo>
                            <a:pt x="12" y="215"/>
                          </a:lnTo>
                          <a:lnTo>
                            <a:pt x="17" y="265"/>
                          </a:lnTo>
                          <a:lnTo>
                            <a:pt x="24" y="315"/>
                          </a:lnTo>
                          <a:lnTo>
                            <a:pt x="30" y="363"/>
                          </a:lnTo>
                          <a:lnTo>
                            <a:pt x="37" y="409"/>
                          </a:lnTo>
                          <a:close/>
                        </a:path>
                      </a:pathLst>
                    </a:custGeom>
                    <a:solidFill>
                      <a:schemeClr val="folHlink"/>
                    </a:solidFill>
                    <a:ln w="9525">
                      <a:solidFill>
                        <a:schemeClr val="fol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id-ID"/>
                    </a:p>
                  </p:txBody>
                </p:sp>
                <p:sp>
                  <p:nvSpPr>
                    <p:cNvPr id="69" name="Freeform 218"/>
                    <p:cNvSpPr>
                      <a:spLocks/>
                    </p:cNvSpPr>
                    <p:nvPr/>
                  </p:nvSpPr>
                  <p:spPr bwMode="auto">
                    <a:xfrm>
                      <a:off x="4480" y="3282"/>
                      <a:ext cx="288" cy="91"/>
                    </a:xfrm>
                    <a:custGeom>
                      <a:avLst/>
                      <a:gdLst/>
                      <a:ahLst/>
                      <a:cxnLst>
                        <a:cxn ang="0">
                          <a:pos x="220" y="0"/>
                        </a:cxn>
                        <a:cxn ang="0">
                          <a:pos x="191" y="0"/>
                        </a:cxn>
                        <a:cxn ang="0">
                          <a:pos x="161" y="1"/>
                        </a:cxn>
                        <a:cxn ang="0">
                          <a:pos x="131" y="1"/>
                        </a:cxn>
                        <a:cxn ang="0">
                          <a:pos x="102" y="3"/>
                        </a:cxn>
                        <a:cxn ang="0">
                          <a:pos x="73" y="4"/>
                        </a:cxn>
                        <a:cxn ang="0">
                          <a:pos x="43" y="5"/>
                        </a:cxn>
                        <a:cxn ang="0">
                          <a:pos x="15" y="6"/>
                        </a:cxn>
                        <a:cxn ang="0">
                          <a:pos x="17" y="76"/>
                        </a:cxn>
                        <a:cxn ang="0">
                          <a:pos x="55" y="198"/>
                        </a:cxn>
                        <a:cxn ang="0">
                          <a:pos x="99" y="299"/>
                        </a:cxn>
                        <a:cxn ang="0">
                          <a:pos x="147" y="376"/>
                        </a:cxn>
                        <a:cxn ang="0">
                          <a:pos x="183" y="418"/>
                        </a:cxn>
                        <a:cxn ang="0">
                          <a:pos x="206" y="436"/>
                        </a:cxn>
                        <a:cxn ang="0">
                          <a:pos x="229" y="449"/>
                        </a:cxn>
                        <a:cxn ang="0">
                          <a:pos x="253" y="455"/>
                        </a:cxn>
                        <a:cxn ang="0">
                          <a:pos x="277" y="455"/>
                        </a:cxn>
                        <a:cxn ang="0">
                          <a:pos x="300" y="450"/>
                        </a:cxn>
                        <a:cxn ang="0">
                          <a:pos x="323" y="438"/>
                        </a:cxn>
                        <a:cxn ang="0">
                          <a:pos x="346" y="419"/>
                        </a:cxn>
                        <a:cxn ang="0">
                          <a:pos x="381" y="380"/>
                        </a:cxn>
                        <a:cxn ang="0">
                          <a:pos x="429" y="304"/>
                        </a:cxn>
                        <a:cxn ang="0">
                          <a:pos x="473" y="203"/>
                        </a:cxn>
                        <a:cxn ang="0">
                          <a:pos x="512" y="81"/>
                        </a:cxn>
                        <a:cxn ang="0">
                          <a:pos x="511" y="11"/>
                        </a:cxn>
                        <a:cxn ang="0">
                          <a:pos x="475" y="7"/>
                        </a:cxn>
                        <a:cxn ang="0">
                          <a:pos x="438" y="6"/>
                        </a:cxn>
                        <a:cxn ang="0">
                          <a:pos x="402" y="4"/>
                        </a:cxn>
                        <a:cxn ang="0">
                          <a:pos x="366" y="3"/>
                        </a:cxn>
                        <a:cxn ang="0">
                          <a:pos x="328" y="1"/>
                        </a:cxn>
                        <a:cxn ang="0">
                          <a:pos x="291" y="0"/>
                        </a:cxn>
                        <a:cxn ang="0">
                          <a:pos x="253" y="0"/>
                        </a:cxn>
                      </a:cxnLst>
                      <a:rect l="0" t="0" r="r" b="b"/>
                      <a:pathLst>
                        <a:path w="529" h="456">
                          <a:moveTo>
                            <a:pt x="235" y="0"/>
                          </a:moveTo>
                          <a:lnTo>
                            <a:pt x="220" y="0"/>
                          </a:lnTo>
                          <a:lnTo>
                            <a:pt x="205" y="0"/>
                          </a:lnTo>
                          <a:lnTo>
                            <a:pt x="191" y="0"/>
                          </a:lnTo>
                          <a:lnTo>
                            <a:pt x="175" y="0"/>
                          </a:lnTo>
                          <a:lnTo>
                            <a:pt x="161" y="1"/>
                          </a:lnTo>
                          <a:lnTo>
                            <a:pt x="146" y="1"/>
                          </a:lnTo>
                          <a:lnTo>
                            <a:pt x="131" y="1"/>
                          </a:lnTo>
                          <a:lnTo>
                            <a:pt x="117" y="1"/>
                          </a:lnTo>
                          <a:lnTo>
                            <a:pt x="102" y="3"/>
                          </a:lnTo>
                          <a:lnTo>
                            <a:pt x="87" y="3"/>
                          </a:lnTo>
                          <a:lnTo>
                            <a:pt x="73" y="4"/>
                          </a:lnTo>
                          <a:lnTo>
                            <a:pt x="59" y="4"/>
                          </a:lnTo>
                          <a:lnTo>
                            <a:pt x="43" y="5"/>
                          </a:lnTo>
                          <a:lnTo>
                            <a:pt x="29" y="6"/>
                          </a:lnTo>
                          <a:lnTo>
                            <a:pt x="15" y="6"/>
                          </a:lnTo>
                          <a:lnTo>
                            <a:pt x="0" y="7"/>
                          </a:lnTo>
                          <a:lnTo>
                            <a:pt x="17" y="76"/>
                          </a:lnTo>
                          <a:lnTo>
                            <a:pt x="35" y="140"/>
                          </a:lnTo>
                          <a:lnTo>
                            <a:pt x="55" y="198"/>
                          </a:lnTo>
                          <a:lnTo>
                            <a:pt x="77" y="251"/>
                          </a:lnTo>
                          <a:lnTo>
                            <a:pt x="99" y="299"/>
                          </a:lnTo>
                          <a:lnTo>
                            <a:pt x="122" y="341"/>
                          </a:lnTo>
                          <a:lnTo>
                            <a:pt x="147" y="376"/>
                          </a:lnTo>
                          <a:lnTo>
                            <a:pt x="171" y="406"/>
                          </a:lnTo>
                          <a:lnTo>
                            <a:pt x="183" y="418"/>
                          </a:lnTo>
                          <a:lnTo>
                            <a:pt x="194" y="428"/>
                          </a:lnTo>
                          <a:lnTo>
                            <a:pt x="206" y="436"/>
                          </a:lnTo>
                          <a:lnTo>
                            <a:pt x="218" y="444"/>
                          </a:lnTo>
                          <a:lnTo>
                            <a:pt x="229" y="449"/>
                          </a:lnTo>
                          <a:lnTo>
                            <a:pt x="241" y="452"/>
                          </a:lnTo>
                          <a:lnTo>
                            <a:pt x="253" y="455"/>
                          </a:lnTo>
                          <a:lnTo>
                            <a:pt x="266" y="456"/>
                          </a:lnTo>
                          <a:lnTo>
                            <a:pt x="277" y="455"/>
                          </a:lnTo>
                          <a:lnTo>
                            <a:pt x="288" y="454"/>
                          </a:lnTo>
                          <a:lnTo>
                            <a:pt x="300" y="450"/>
                          </a:lnTo>
                          <a:lnTo>
                            <a:pt x="311" y="444"/>
                          </a:lnTo>
                          <a:lnTo>
                            <a:pt x="323" y="438"/>
                          </a:lnTo>
                          <a:lnTo>
                            <a:pt x="334" y="429"/>
                          </a:lnTo>
                          <a:lnTo>
                            <a:pt x="346" y="419"/>
                          </a:lnTo>
                          <a:lnTo>
                            <a:pt x="357" y="408"/>
                          </a:lnTo>
                          <a:lnTo>
                            <a:pt x="381" y="380"/>
                          </a:lnTo>
                          <a:lnTo>
                            <a:pt x="405" y="344"/>
                          </a:lnTo>
                          <a:lnTo>
                            <a:pt x="429" y="304"/>
                          </a:lnTo>
                          <a:lnTo>
                            <a:pt x="452" y="256"/>
                          </a:lnTo>
                          <a:lnTo>
                            <a:pt x="473" y="203"/>
                          </a:lnTo>
                          <a:lnTo>
                            <a:pt x="494" y="145"/>
                          </a:lnTo>
                          <a:lnTo>
                            <a:pt x="512" y="81"/>
                          </a:lnTo>
                          <a:lnTo>
                            <a:pt x="529" y="12"/>
                          </a:lnTo>
                          <a:lnTo>
                            <a:pt x="511" y="11"/>
                          </a:lnTo>
                          <a:lnTo>
                            <a:pt x="494" y="10"/>
                          </a:lnTo>
                          <a:lnTo>
                            <a:pt x="475" y="7"/>
                          </a:lnTo>
                          <a:lnTo>
                            <a:pt x="457" y="6"/>
                          </a:lnTo>
                          <a:lnTo>
                            <a:pt x="438" y="6"/>
                          </a:lnTo>
                          <a:lnTo>
                            <a:pt x="421" y="5"/>
                          </a:lnTo>
                          <a:lnTo>
                            <a:pt x="402" y="4"/>
                          </a:lnTo>
                          <a:lnTo>
                            <a:pt x="383" y="3"/>
                          </a:lnTo>
                          <a:lnTo>
                            <a:pt x="366" y="3"/>
                          </a:lnTo>
                          <a:lnTo>
                            <a:pt x="347" y="1"/>
                          </a:lnTo>
                          <a:lnTo>
                            <a:pt x="328" y="1"/>
                          </a:lnTo>
                          <a:lnTo>
                            <a:pt x="310" y="1"/>
                          </a:lnTo>
                          <a:lnTo>
                            <a:pt x="291" y="0"/>
                          </a:lnTo>
                          <a:lnTo>
                            <a:pt x="272" y="0"/>
                          </a:lnTo>
                          <a:lnTo>
                            <a:pt x="253" y="0"/>
                          </a:lnTo>
                          <a:lnTo>
                            <a:pt x="235" y="0"/>
                          </a:lnTo>
                          <a:close/>
                        </a:path>
                      </a:pathLst>
                    </a:custGeom>
                    <a:solidFill>
                      <a:schemeClr val="folHlink"/>
                    </a:solidFill>
                    <a:ln w="9525">
                      <a:solidFill>
                        <a:schemeClr val="fol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id-ID"/>
                    </a:p>
                  </p:txBody>
                </p:sp>
              </p:grpSp>
              <p:grpSp>
                <p:nvGrpSpPr>
                  <p:cNvPr id="8" name="Group 219"/>
                  <p:cNvGrpSpPr>
                    <a:grpSpLocks/>
                  </p:cNvGrpSpPr>
                  <p:nvPr/>
                </p:nvGrpSpPr>
                <p:grpSpPr bwMode="auto">
                  <a:xfrm>
                    <a:off x="4752" y="2959"/>
                    <a:ext cx="369" cy="403"/>
                    <a:chOff x="4761" y="2959"/>
                    <a:chExt cx="369" cy="403"/>
                  </a:xfrm>
                </p:grpSpPr>
                <p:sp>
                  <p:nvSpPr>
                    <p:cNvPr id="62" name="Freeform 220"/>
                    <p:cNvSpPr>
                      <a:spLocks/>
                    </p:cNvSpPr>
                    <p:nvPr/>
                  </p:nvSpPr>
                  <p:spPr bwMode="auto">
                    <a:xfrm>
                      <a:off x="4851" y="3046"/>
                      <a:ext cx="279" cy="100"/>
                    </a:xfrm>
                    <a:custGeom>
                      <a:avLst/>
                      <a:gdLst/>
                      <a:ahLst/>
                      <a:cxnLst>
                        <a:cxn ang="0">
                          <a:pos x="39" y="497"/>
                        </a:cxn>
                        <a:cxn ang="0">
                          <a:pos x="510" y="497"/>
                        </a:cxn>
                        <a:cxn ang="0">
                          <a:pos x="504" y="429"/>
                        </a:cxn>
                        <a:cxn ang="0">
                          <a:pos x="494" y="362"/>
                        </a:cxn>
                        <a:cxn ang="0">
                          <a:pos x="480" y="298"/>
                        </a:cxn>
                        <a:cxn ang="0">
                          <a:pos x="462" y="234"/>
                        </a:cxn>
                        <a:cxn ang="0">
                          <a:pos x="441" y="172"/>
                        </a:cxn>
                        <a:cxn ang="0">
                          <a:pos x="417" y="113"/>
                        </a:cxn>
                        <a:cxn ang="0">
                          <a:pos x="388" y="55"/>
                        </a:cxn>
                        <a:cxn ang="0">
                          <a:pos x="357" y="0"/>
                        </a:cxn>
                        <a:cxn ang="0">
                          <a:pos x="336" y="5"/>
                        </a:cxn>
                        <a:cxn ang="0">
                          <a:pos x="314" y="11"/>
                        </a:cxn>
                        <a:cxn ang="0">
                          <a:pos x="294" y="16"/>
                        </a:cxn>
                        <a:cxn ang="0">
                          <a:pos x="272" y="21"/>
                        </a:cxn>
                        <a:cxn ang="0">
                          <a:pos x="250" y="26"/>
                        </a:cxn>
                        <a:cxn ang="0">
                          <a:pos x="227" y="31"/>
                        </a:cxn>
                        <a:cxn ang="0">
                          <a:pos x="205" y="34"/>
                        </a:cxn>
                        <a:cxn ang="0">
                          <a:pos x="183" y="39"/>
                        </a:cxn>
                        <a:cxn ang="0">
                          <a:pos x="161" y="43"/>
                        </a:cxn>
                        <a:cxn ang="0">
                          <a:pos x="138" y="47"/>
                        </a:cxn>
                        <a:cxn ang="0">
                          <a:pos x="115" y="50"/>
                        </a:cxn>
                        <a:cxn ang="0">
                          <a:pos x="93" y="54"/>
                        </a:cxn>
                        <a:cxn ang="0">
                          <a:pos x="70" y="58"/>
                        </a:cxn>
                        <a:cxn ang="0">
                          <a:pos x="47" y="62"/>
                        </a:cxn>
                        <a:cxn ang="0">
                          <a:pos x="23" y="65"/>
                        </a:cxn>
                        <a:cxn ang="0">
                          <a:pos x="0" y="68"/>
                        </a:cxn>
                        <a:cxn ang="0">
                          <a:pos x="7" y="119"/>
                        </a:cxn>
                        <a:cxn ang="0">
                          <a:pos x="15" y="172"/>
                        </a:cxn>
                        <a:cxn ang="0">
                          <a:pos x="22" y="225"/>
                        </a:cxn>
                        <a:cxn ang="0">
                          <a:pos x="27" y="278"/>
                        </a:cxn>
                        <a:cxn ang="0">
                          <a:pos x="32" y="333"/>
                        </a:cxn>
                        <a:cxn ang="0">
                          <a:pos x="35" y="387"/>
                        </a:cxn>
                        <a:cxn ang="0">
                          <a:pos x="37" y="441"/>
                        </a:cxn>
                        <a:cxn ang="0">
                          <a:pos x="39" y="497"/>
                        </a:cxn>
                      </a:cxnLst>
                      <a:rect l="0" t="0" r="r" b="b"/>
                      <a:pathLst>
                        <a:path w="510" h="497">
                          <a:moveTo>
                            <a:pt x="39" y="497"/>
                          </a:moveTo>
                          <a:lnTo>
                            <a:pt x="510" y="497"/>
                          </a:lnTo>
                          <a:lnTo>
                            <a:pt x="504" y="429"/>
                          </a:lnTo>
                          <a:lnTo>
                            <a:pt x="494" y="362"/>
                          </a:lnTo>
                          <a:lnTo>
                            <a:pt x="480" y="298"/>
                          </a:lnTo>
                          <a:lnTo>
                            <a:pt x="462" y="234"/>
                          </a:lnTo>
                          <a:lnTo>
                            <a:pt x="441" y="172"/>
                          </a:lnTo>
                          <a:lnTo>
                            <a:pt x="417" y="113"/>
                          </a:lnTo>
                          <a:lnTo>
                            <a:pt x="388" y="55"/>
                          </a:lnTo>
                          <a:lnTo>
                            <a:pt x="357" y="0"/>
                          </a:lnTo>
                          <a:lnTo>
                            <a:pt x="336" y="5"/>
                          </a:lnTo>
                          <a:lnTo>
                            <a:pt x="314" y="11"/>
                          </a:lnTo>
                          <a:lnTo>
                            <a:pt x="294" y="16"/>
                          </a:lnTo>
                          <a:lnTo>
                            <a:pt x="272" y="21"/>
                          </a:lnTo>
                          <a:lnTo>
                            <a:pt x="250" y="26"/>
                          </a:lnTo>
                          <a:lnTo>
                            <a:pt x="227" y="31"/>
                          </a:lnTo>
                          <a:lnTo>
                            <a:pt x="205" y="34"/>
                          </a:lnTo>
                          <a:lnTo>
                            <a:pt x="183" y="39"/>
                          </a:lnTo>
                          <a:lnTo>
                            <a:pt x="161" y="43"/>
                          </a:lnTo>
                          <a:lnTo>
                            <a:pt x="138" y="47"/>
                          </a:lnTo>
                          <a:lnTo>
                            <a:pt x="115" y="50"/>
                          </a:lnTo>
                          <a:lnTo>
                            <a:pt x="93" y="54"/>
                          </a:lnTo>
                          <a:lnTo>
                            <a:pt x="70" y="58"/>
                          </a:lnTo>
                          <a:lnTo>
                            <a:pt x="47" y="62"/>
                          </a:lnTo>
                          <a:lnTo>
                            <a:pt x="23" y="65"/>
                          </a:lnTo>
                          <a:lnTo>
                            <a:pt x="0" y="68"/>
                          </a:lnTo>
                          <a:lnTo>
                            <a:pt x="7" y="119"/>
                          </a:lnTo>
                          <a:lnTo>
                            <a:pt x="15" y="172"/>
                          </a:lnTo>
                          <a:lnTo>
                            <a:pt x="22" y="225"/>
                          </a:lnTo>
                          <a:lnTo>
                            <a:pt x="27" y="278"/>
                          </a:lnTo>
                          <a:lnTo>
                            <a:pt x="32" y="333"/>
                          </a:lnTo>
                          <a:lnTo>
                            <a:pt x="35" y="387"/>
                          </a:lnTo>
                          <a:lnTo>
                            <a:pt x="37" y="441"/>
                          </a:lnTo>
                          <a:lnTo>
                            <a:pt x="39" y="497"/>
                          </a:lnTo>
                          <a:close/>
                        </a:path>
                      </a:pathLst>
                    </a:custGeom>
                    <a:solidFill>
                      <a:schemeClr val="folHlink"/>
                    </a:solidFill>
                    <a:ln w="9525">
                      <a:solidFill>
                        <a:schemeClr val="fol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id-ID"/>
                    </a:p>
                  </p:txBody>
                </p:sp>
                <p:sp>
                  <p:nvSpPr>
                    <p:cNvPr id="63" name="Freeform 221"/>
                    <p:cNvSpPr>
                      <a:spLocks/>
                    </p:cNvSpPr>
                    <p:nvPr/>
                  </p:nvSpPr>
                  <p:spPr bwMode="auto">
                    <a:xfrm>
                      <a:off x="4765" y="2959"/>
                      <a:ext cx="234" cy="73"/>
                    </a:xfrm>
                    <a:custGeom>
                      <a:avLst/>
                      <a:gdLst/>
                      <a:ahLst/>
                      <a:cxnLst>
                        <a:cxn ang="0">
                          <a:pos x="429" y="312"/>
                        </a:cxn>
                        <a:cxn ang="0">
                          <a:pos x="409" y="286"/>
                        </a:cxn>
                        <a:cxn ang="0">
                          <a:pos x="385" y="262"/>
                        </a:cxn>
                        <a:cxn ang="0">
                          <a:pos x="362" y="237"/>
                        </a:cxn>
                        <a:cxn ang="0">
                          <a:pos x="338" y="214"/>
                        </a:cxn>
                        <a:cxn ang="0">
                          <a:pos x="313" y="190"/>
                        </a:cxn>
                        <a:cxn ang="0">
                          <a:pos x="287" y="168"/>
                        </a:cxn>
                        <a:cxn ang="0">
                          <a:pos x="261" y="146"/>
                        </a:cxn>
                        <a:cxn ang="0">
                          <a:pos x="233" y="125"/>
                        </a:cxn>
                        <a:cxn ang="0">
                          <a:pos x="206" y="106"/>
                        </a:cxn>
                        <a:cxn ang="0">
                          <a:pos x="177" y="86"/>
                        </a:cxn>
                        <a:cxn ang="0">
                          <a:pos x="149" y="69"/>
                        </a:cxn>
                        <a:cxn ang="0">
                          <a:pos x="120" y="52"/>
                        </a:cxn>
                        <a:cxn ang="0">
                          <a:pos x="90" y="37"/>
                        </a:cxn>
                        <a:cxn ang="0">
                          <a:pos x="61" y="23"/>
                        </a:cxn>
                        <a:cxn ang="0">
                          <a:pos x="30" y="11"/>
                        </a:cxn>
                        <a:cxn ang="0">
                          <a:pos x="0" y="0"/>
                        </a:cxn>
                        <a:cxn ang="0">
                          <a:pos x="19" y="37"/>
                        </a:cxn>
                        <a:cxn ang="0">
                          <a:pos x="36" y="77"/>
                        </a:cxn>
                        <a:cxn ang="0">
                          <a:pos x="55" y="122"/>
                        </a:cxn>
                        <a:cxn ang="0">
                          <a:pos x="73" y="168"/>
                        </a:cxn>
                        <a:cxn ang="0">
                          <a:pos x="89" y="216"/>
                        </a:cxn>
                        <a:cxn ang="0">
                          <a:pos x="105" y="265"/>
                        </a:cxn>
                        <a:cxn ang="0">
                          <a:pos x="119" y="315"/>
                        </a:cxn>
                        <a:cxn ang="0">
                          <a:pos x="131" y="364"/>
                        </a:cxn>
                        <a:cxn ang="0">
                          <a:pos x="151" y="361"/>
                        </a:cxn>
                        <a:cxn ang="0">
                          <a:pos x="170" y="359"/>
                        </a:cxn>
                        <a:cxn ang="0">
                          <a:pos x="189" y="356"/>
                        </a:cxn>
                        <a:cxn ang="0">
                          <a:pos x="208" y="354"/>
                        </a:cxn>
                        <a:cxn ang="0">
                          <a:pos x="228" y="350"/>
                        </a:cxn>
                        <a:cxn ang="0">
                          <a:pos x="247" y="348"/>
                        </a:cxn>
                        <a:cxn ang="0">
                          <a:pos x="265" y="345"/>
                        </a:cxn>
                        <a:cxn ang="0">
                          <a:pos x="284" y="342"/>
                        </a:cxn>
                        <a:cxn ang="0">
                          <a:pos x="303" y="338"/>
                        </a:cxn>
                        <a:cxn ang="0">
                          <a:pos x="322" y="335"/>
                        </a:cxn>
                        <a:cxn ang="0">
                          <a:pos x="339" y="332"/>
                        </a:cxn>
                        <a:cxn ang="0">
                          <a:pos x="358" y="328"/>
                        </a:cxn>
                        <a:cxn ang="0">
                          <a:pos x="375" y="324"/>
                        </a:cxn>
                        <a:cxn ang="0">
                          <a:pos x="394" y="321"/>
                        </a:cxn>
                        <a:cxn ang="0">
                          <a:pos x="412" y="316"/>
                        </a:cxn>
                        <a:cxn ang="0">
                          <a:pos x="429" y="312"/>
                        </a:cxn>
                      </a:cxnLst>
                      <a:rect l="0" t="0" r="r" b="b"/>
                      <a:pathLst>
                        <a:path w="429" h="364">
                          <a:moveTo>
                            <a:pt x="429" y="312"/>
                          </a:moveTo>
                          <a:lnTo>
                            <a:pt x="409" y="286"/>
                          </a:lnTo>
                          <a:lnTo>
                            <a:pt x="385" y="262"/>
                          </a:lnTo>
                          <a:lnTo>
                            <a:pt x="362" y="237"/>
                          </a:lnTo>
                          <a:lnTo>
                            <a:pt x="338" y="214"/>
                          </a:lnTo>
                          <a:lnTo>
                            <a:pt x="313" y="190"/>
                          </a:lnTo>
                          <a:lnTo>
                            <a:pt x="287" y="168"/>
                          </a:lnTo>
                          <a:lnTo>
                            <a:pt x="261" y="146"/>
                          </a:lnTo>
                          <a:lnTo>
                            <a:pt x="233" y="125"/>
                          </a:lnTo>
                          <a:lnTo>
                            <a:pt x="206" y="106"/>
                          </a:lnTo>
                          <a:lnTo>
                            <a:pt x="177" y="86"/>
                          </a:lnTo>
                          <a:lnTo>
                            <a:pt x="149" y="69"/>
                          </a:lnTo>
                          <a:lnTo>
                            <a:pt x="120" y="52"/>
                          </a:lnTo>
                          <a:lnTo>
                            <a:pt x="90" y="37"/>
                          </a:lnTo>
                          <a:lnTo>
                            <a:pt x="61" y="23"/>
                          </a:lnTo>
                          <a:lnTo>
                            <a:pt x="30" y="11"/>
                          </a:lnTo>
                          <a:lnTo>
                            <a:pt x="0" y="0"/>
                          </a:lnTo>
                          <a:lnTo>
                            <a:pt x="19" y="37"/>
                          </a:lnTo>
                          <a:lnTo>
                            <a:pt x="36" y="77"/>
                          </a:lnTo>
                          <a:lnTo>
                            <a:pt x="55" y="122"/>
                          </a:lnTo>
                          <a:lnTo>
                            <a:pt x="73" y="168"/>
                          </a:lnTo>
                          <a:lnTo>
                            <a:pt x="89" y="216"/>
                          </a:lnTo>
                          <a:lnTo>
                            <a:pt x="105" y="265"/>
                          </a:lnTo>
                          <a:lnTo>
                            <a:pt x="119" y="315"/>
                          </a:lnTo>
                          <a:lnTo>
                            <a:pt x="131" y="364"/>
                          </a:lnTo>
                          <a:lnTo>
                            <a:pt x="151" y="361"/>
                          </a:lnTo>
                          <a:lnTo>
                            <a:pt x="170" y="359"/>
                          </a:lnTo>
                          <a:lnTo>
                            <a:pt x="189" y="356"/>
                          </a:lnTo>
                          <a:lnTo>
                            <a:pt x="208" y="354"/>
                          </a:lnTo>
                          <a:lnTo>
                            <a:pt x="228" y="350"/>
                          </a:lnTo>
                          <a:lnTo>
                            <a:pt x="247" y="348"/>
                          </a:lnTo>
                          <a:lnTo>
                            <a:pt x="265" y="345"/>
                          </a:lnTo>
                          <a:lnTo>
                            <a:pt x="284" y="342"/>
                          </a:lnTo>
                          <a:lnTo>
                            <a:pt x="303" y="338"/>
                          </a:lnTo>
                          <a:lnTo>
                            <a:pt x="322" y="335"/>
                          </a:lnTo>
                          <a:lnTo>
                            <a:pt x="339" y="332"/>
                          </a:lnTo>
                          <a:lnTo>
                            <a:pt x="358" y="328"/>
                          </a:lnTo>
                          <a:lnTo>
                            <a:pt x="375" y="324"/>
                          </a:lnTo>
                          <a:lnTo>
                            <a:pt x="394" y="321"/>
                          </a:lnTo>
                          <a:lnTo>
                            <a:pt x="412" y="316"/>
                          </a:lnTo>
                          <a:lnTo>
                            <a:pt x="429" y="312"/>
                          </a:lnTo>
                          <a:close/>
                        </a:path>
                      </a:pathLst>
                    </a:custGeom>
                    <a:solidFill>
                      <a:schemeClr val="folHlink"/>
                    </a:solidFill>
                    <a:ln w="9525">
                      <a:solidFill>
                        <a:schemeClr val="fol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id-ID"/>
                    </a:p>
                  </p:txBody>
                </p:sp>
                <p:sp>
                  <p:nvSpPr>
                    <p:cNvPr id="64" name="Freeform 222"/>
                    <p:cNvSpPr>
                      <a:spLocks/>
                    </p:cNvSpPr>
                    <p:nvPr/>
                  </p:nvSpPr>
                  <p:spPr bwMode="auto">
                    <a:xfrm>
                      <a:off x="4761" y="3287"/>
                      <a:ext cx="240" cy="7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376"/>
                        </a:cxn>
                        <a:cxn ang="0">
                          <a:pos x="31" y="365"/>
                        </a:cxn>
                        <a:cxn ang="0">
                          <a:pos x="61" y="352"/>
                        </a:cxn>
                        <a:cxn ang="0">
                          <a:pos x="92" y="338"/>
                        </a:cxn>
                        <a:cxn ang="0">
                          <a:pos x="122" y="322"/>
                        </a:cxn>
                        <a:cxn ang="0">
                          <a:pos x="152" y="305"/>
                        </a:cxn>
                        <a:cxn ang="0">
                          <a:pos x="182" y="286"/>
                        </a:cxn>
                        <a:cxn ang="0">
                          <a:pos x="211" y="266"/>
                        </a:cxn>
                        <a:cxn ang="0">
                          <a:pos x="239" y="246"/>
                        </a:cxn>
                        <a:cxn ang="0">
                          <a:pos x="268" y="223"/>
                        </a:cxn>
                        <a:cxn ang="0">
                          <a:pos x="296" y="200"/>
                        </a:cxn>
                        <a:cxn ang="0">
                          <a:pos x="322" y="177"/>
                        </a:cxn>
                        <a:cxn ang="0">
                          <a:pos x="348" y="153"/>
                        </a:cxn>
                        <a:cxn ang="0">
                          <a:pos x="373" y="129"/>
                        </a:cxn>
                        <a:cxn ang="0">
                          <a:pos x="397" y="103"/>
                        </a:cxn>
                        <a:cxn ang="0">
                          <a:pos x="419" y="78"/>
                        </a:cxn>
                        <a:cxn ang="0">
                          <a:pos x="441" y="52"/>
                        </a:cxn>
                        <a:cxn ang="0">
                          <a:pos x="423" y="49"/>
                        </a:cxn>
                        <a:cxn ang="0">
                          <a:pos x="406" y="44"/>
                        </a:cxn>
                        <a:cxn ang="0">
                          <a:pos x="387" y="40"/>
                        </a:cxn>
                        <a:cxn ang="0">
                          <a:pos x="369" y="37"/>
                        </a:cxn>
                        <a:cxn ang="0">
                          <a:pos x="351" y="33"/>
                        </a:cxn>
                        <a:cxn ang="0">
                          <a:pos x="332" y="29"/>
                        </a:cxn>
                        <a:cxn ang="0">
                          <a:pos x="313" y="27"/>
                        </a:cxn>
                        <a:cxn ang="0">
                          <a:pos x="294" y="23"/>
                        </a:cxn>
                        <a:cxn ang="0">
                          <a:pos x="276" y="19"/>
                        </a:cxn>
                        <a:cxn ang="0">
                          <a:pos x="257" y="17"/>
                        </a:cxn>
                        <a:cxn ang="0">
                          <a:pos x="238" y="13"/>
                        </a:cxn>
                        <a:cxn ang="0">
                          <a:pos x="218" y="11"/>
                        </a:cxn>
                        <a:cxn ang="0">
                          <a:pos x="200" y="8"/>
                        </a:cxn>
                        <a:cxn ang="0">
                          <a:pos x="180" y="5"/>
                        </a:cxn>
                        <a:cxn ang="0">
                          <a:pos x="161" y="2"/>
                        </a:cxn>
                        <a:cxn ang="0">
                          <a:pos x="141" y="0"/>
                        </a:cxn>
                        <a:cxn ang="0">
                          <a:pos x="129" y="50"/>
                        </a:cxn>
                        <a:cxn ang="0">
                          <a:pos x="114" y="100"/>
                        </a:cxn>
                        <a:cxn ang="0">
                          <a:pos x="96" y="152"/>
                        </a:cxn>
                        <a:cxn ang="0">
                          <a:pos x="78" y="201"/>
                        </a:cxn>
                        <a:cxn ang="0">
                          <a:pos x="59" y="250"/>
                        </a:cxn>
                        <a:cxn ang="0">
                          <a:pos x="39" y="296"/>
                        </a:cxn>
                        <a:cxn ang="0">
                          <a:pos x="19" y="338"/>
                        </a:cxn>
                        <a:cxn ang="0">
                          <a:pos x="0" y="376"/>
                        </a:cxn>
                      </a:cxnLst>
                      <a:rect l="0" t="0" r="r" b="b"/>
                      <a:pathLst>
                        <a:path w="441" h="376">
                          <a:moveTo>
                            <a:pt x="0" y="376"/>
                          </a:moveTo>
                          <a:lnTo>
                            <a:pt x="31" y="365"/>
                          </a:lnTo>
                          <a:lnTo>
                            <a:pt x="61" y="352"/>
                          </a:lnTo>
                          <a:lnTo>
                            <a:pt x="92" y="338"/>
                          </a:lnTo>
                          <a:lnTo>
                            <a:pt x="122" y="322"/>
                          </a:lnTo>
                          <a:lnTo>
                            <a:pt x="152" y="305"/>
                          </a:lnTo>
                          <a:lnTo>
                            <a:pt x="182" y="286"/>
                          </a:lnTo>
                          <a:lnTo>
                            <a:pt x="211" y="266"/>
                          </a:lnTo>
                          <a:lnTo>
                            <a:pt x="239" y="246"/>
                          </a:lnTo>
                          <a:lnTo>
                            <a:pt x="268" y="223"/>
                          </a:lnTo>
                          <a:lnTo>
                            <a:pt x="296" y="200"/>
                          </a:lnTo>
                          <a:lnTo>
                            <a:pt x="322" y="177"/>
                          </a:lnTo>
                          <a:lnTo>
                            <a:pt x="348" y="153"/>
                          </a:lnTo>
                          <a:lnTo>
                            <a:pt x="373" y="129"/>
                          </a:lnTo>
                          <a:lnTo>
                            <a:pt x="397" y="103"/>
                          </a:lnTo>
                          <a:lnTo>
                            <a:pt x="419" y="78"/>
                          </a:lnTo>
                          <a:lnTo>
                            <a:pt x="441" y="52"/>
                          </a:lnTo>
                          <a:lnTo>
                            <a:pt x="423" y="49"/>
                          </a:lnTo>
                          <a:lnTo>
                            <a:pt x="406" y="44"/>
                          </a:lnTo>
                          <a:lnTo>
                            <a:pt x="387" y="40"/>
                          </a:lnTo>
                          <a:lnTo>
                            <a:pt x="369" y="37"/>
                          </a:lnTo>
                          <a:lnTo>
                            <a:pt x="351" y="33"/>
                          </a:lnTo>
                          <a:lnTo>
                            <a:pt x="332" y="29"/>
                          </a:lnTo>
                          <a:lnTo>
                            <a:pt x="313" y="27"/>
                          </a:lnTo>
                          <a:lnTo>
                            <a:pt x="294" y="23"/>
                          </a:lnTo>
                          <a:lnTo>
                            <a:pt x="276" y="19"/>
                          </a:lnTo>
                          <a:lnTo>
                            <a:pt x="257" y="17"/>
                          </a:lnTo>
                          <a:lnTo>
                            <a:pt x="238" y="13"/>
                          </a:lnTo>
                          <a:lnTo>
                            <a:pt x="218" y="11"/>
                          </a:lnTo>
                          <a:lnTo>
                            <a:pt x="200" y="8"/>
                          </a:lnTo>
                          <a:lnTo>
                            <a:pt x="180" y="5"/>
                          </a:lnTo>
                          <a:lnTo>
                            <a:pt x="161" y="2"/>
                          </a:lnTo>
                          <a:lnTo>
                            <a:pt x="141" y="0"/>
                          </a:lnTo>
                          <a:lnTo>
                            <a:pt x="129" y="50"/>
                          </a:lnTo>
                          <a:lnTo>
                            <a:pt x="114" y="100"/>
                          </a:lnTo>
                          <a:lnTo>
                            <a:pt x="96" y="152"/>
                          </a:lnTo>
                          <a:lnTo>
                            <a:pt x="78" y="201"/>
                          </a:lnTo>
                          <a:lnTo>
                            <a:pt x="59" y="250"/>
                          </a:lnTo>
                          <a:lnTo>
                            <a:pt x="39" y="296"/>
                          </a:lnTo>
                          <a:lnTo>
                            <a:pt x="19" y="338"/>
                          </a:lnTo>
                          <a:lnTo>
                            <a:pt x="0" y="376"/>
                          </a:lnTo>
                          <a:close/>
                        </a:path>
                      </a:pathLst>
                    </a:custGeom>
                    <a:solidFill>
                      <a:schemeClr val="folHlink"/>
                    </a:solidFill>
                    <a:ln w="9525">
                      <a:solidFill>
                        <a:schemeClr val="fol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id-ID"/>
                    </a:p>
                  </p:txBody>
                </p:sp>
                <p:sp>
                  <p:nvSpPr>
                    <p:cNvPr id="65" name="Freeform 223"/>
                    <p:cNvSpPr>
                      <a:spLocks/>
                    </p:cNvSpPr>
                    <p:nvPr/>
                  </p:nvSpPr>
                  <p:spPr bwMode="auto">
                    <a:xfrm>
                      <a:off x="4852" y="3174"/>
                      <a:ext cx="278" cy="99"/>
                    </a:xfrm>
                    <a:custGeom>
                      <a:avLst/>
                      <a:gdLst/>
                      <a:ahLst/>
                      <a:cxnLst>
                        <a:cxn ang="0">
                          <a:pos x="37" y="0"/>
                        </a:cxn>
                        <a:cxn ang="0">
                          <a:pos x="35" y="54"/>
                        </a:cxn>
                        <a:cxn ang="0">
                          <a:pos x="33" y="109"/>
                        </a:cxn>
                        <a:cxn ang="0">
                          <a:pos x="30" y="163"/>
                        </a:cxn>
                        <a:cxn ang="0">
                          <a:pos x="25" y="217"/>
                        </a:cxn>
                        <a:cxn ang="0">
                          <a:pos x="21" y="270"/>
                        </a:cxn>
                        <a:cxn ang="0">
                          <a:pos x="14" y="323"/>
                        </a:cxn>
                        <a:cxn ang="0">
                          <a:pos x="7" y="376"/>
                        </a:cxn>
                        <a:cxn ang="0">
                          <a:pos x="0" y="428"/>
                        </a:cxn>
                        <a:cxn ang="0">
                          <a:pos x="23" y="431"/>
                        </a:cxn>
                        <a:cxn ang="0">
                          <a:pos x="47" y="434"/>
                        </a:cxn>
                        <a:cxn ang="0">
                          <a:pos x="70" y="438"/>
                        </a:cxn>
                        <a:cxn ang="0">
                          <a:pos x="93" y="441"/>
                        </a:cxn>
                        <a:cxn ang="0">
                          <a:pos x="116" y="445"/>
                        </a:cxn>
                        <a:cxn ang="0">
                          <a:pos x="139" y="449"/>
                        </a:cxn>
                        <a:cxn ang="0">
                          <a:pos x="162" y="452"/>
                        </a:cxn>
                        <a:cxn ang="0">
                          <a:pos x="185" y="457"/>
                        </a:cxn>
                        <a:cxn ang="0">
                          <a:pos x="207" y="461"/>
                        </a:cxn>
                        <a:cxn ang="0">
                          <a:pos x="229" y="466"/>
                        </a:cxn>
                        <a:cxn ang="0">
                          <a:pos x="251" y="471"/>
                        </a:cxn>
                        <a:cxn ang="0">
                          <a:pos x="273" y="476"/>
                        </a:cxn>
                        <a:cxn ang="0">
                          <a:pos x="295" y="481"/>
                        </a:cxn>
                        <a:cxn ang="0">
                          <a:pos x="316" y="485"/>
                        </a:cxn>
                        <a:cxn ang="0">
                          <a:pos x="338" y="492"/>
                        </a:cxn>
                        <a:cxn ang="0">
                          <a:pos x="359" y="497"/>
                        </a:cxn>
                        <a:cxn ang="0">
                          <a:pos x="390" y="441"/>
                        </a:cxn>
                        <a:cxn ang="0">
                          <a:pos x="417" y="383"/>
                        </a:cxn>
                        <a:cxn ang="0">
                          <a:pos x="441" y="324"/>
                        </a:cxn>
                        <a:cxn ang="0">
                          <a:pos x="462" y="263"/>
                        </a:cxn>
                        <a:cxn ang="0">
                          <a:pos x="479" y="199"/>
                        </a:cxn>
                        <a:cxn ang="0">
                          <a:pos x="493" y="135"/>
                        </a:cxn>
                        <a:cxn ang="0">
                          <a:pos x="502" y="68"/>
                        </a:cxn>
                        <a:cxn ang="0">
                          <a:pos x="508" y="0"/>
                        </a:cxn>
                        <a:cxn ang="0">
                          <a:pos x="37" y="0"/>
                        </a:cxn>
                      </a:cxnLst>
                      <a:rect l="0" t="0" r="r" b="b"/>
                      <a:pathLst>
                        <a:path w="508" h="497">
                          <a:moveTo>
                            <a:pt x="37" y="0"/>
                          </a:moveTo>
                          <a:lnTo>
                            <a:pt x="35" y="54"/>
                          </a:lnTo>
                          <a:lnTo>
                            <a:pt x="33" y="109"/>
                          </a:lnTo>
                          <a:lnTo>
                            <a:pt x="30" y="163"/>
                          </a:lnTo>
                          <a:lnTo>
                            <a:pt x="25" y="217"/>
                          </a:lnTo>
                          <a:lnTo>
                            <a:pt x="21" y="270"/>
                          </a:lnTo>
                          <a:lnTo>
                            <a:pt x="14" y="323"/>
                          </a:lnTo>
                          <a:lnTo>
                            <a:pt x="7" y="376"/>
                          </a:lnTo>
                          <a:lnTo>
                            <a:pt x="0" y="428"/>
                          </a:lnTo>
                          <a:lnTo>
                            <a:pt x="23" y="431"/>
                          </a:lnTo>
                          <a:lnTo>
                            <a:pt x="47" y="434"/>
                          </a:lnTo>
                          <a:lnTo>
                            <a:pt x="70" y="438"/>
                          </a:lnTo>
                          <a:lnTo>
                            <a:pt x="93" y="441"/>
                          </a:lnTo>
                          <a:lnTo>
                            <a:pt x="116" y="445"/>
                          </a:lnTo>
                          <a:lnTo>
                            <a:pt x="139" y="449"/>
                          </a:lnTo>
                          <a:lnTo>
                            <a:pt x="162" y="452"/>
                          </a:lnTo>
                          <a:lnTo>
                            <a:pt x="185" y="457"/>
                          </a:lnTo>
                          <a:lnTo>
                            <a:pt x="207" y="461"/>
                          </a:lnTo>
                          <a:lnTo>
                            <a:pt x="229" y="466"/>
                          </a:lnTo>
                          <a:lnTo>
                            <a:pt x="251" y="471"/>
                          </a:lnTo>
                          <a:lnTo>
                            <a:pt x="273" y="476"/>
                          </a:lnTo>
                          <a:lnTo>
                            <a:pt x="295" y="481"/>
                          </a:lnTo>
                          <a:lnTo>
                            <a:pt x="316" y="485"/>
                          </a:lnTo>
                          <a:lnTo>
                            <a:pt x="338" y="492"/>
                          </a:lnTo>
                          <a:lnTo>
                            <a:pt x="359" y="497"/>
                          </a:lnTo>
                          <a:lnTo>
                            <a:pt x="390" y="441"/>
                          </a:lnTo>
                          <a:lnTo>
                            <a:pt x="417" y="383"/>
                          </a:lnTo>
                          <a:lnTo>
                            <a:pt x="441" y="324"/>
                          </a:lnTo>
                          <a:lnTo>
                            <a:pt x="462" y="263"/>
                          </a:lnTo>
                          <a:lnTo>
                            <a:pt x="479" y="199"/>
                          </a:lnTo>
                          <a:lnTo>
                            <a:pt x="493" y="135"/>
                          </a:lnTo>
                          <a:lnTo>
                            <a:pt x="502" y="68"/>
                          </a:lnTo>
                          <a:lnTo>
                            <a:pt x="508" y="0"/>
                          </a:lnTo>
                          <a:lnTo>
                            <a:pt x="37" y="0"/>
                          </a:lnTo>
                          <a:close/>
                        </a:path>
                      </a:pathLst>
                    </a:custGeom>
                    <a:solidFill>
                      <a:schemeClr val="folHlink"/>
                    </a:solidFill>
                    <a:ln w="9525">
                      <a:solidFill>
                        <a:schemeClr val="fol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id-ID"/>
                    </a:p>
                  </p:txBody>
                </p:sp>
              </p:grpSp>
            </p:grpSp>
            <p:sp>
              <p:nvSpPr>
                <p:cNvPr id="58" name="Freeform 224"/>
                <p:cNvSpPr>
                  <a:spLocks/>
                </p:cNvSpPr>
                <p:nvPr/>
              </p:nvSpPr>
              <p:spPr bwMode="auto">
                <a:xfrm rot="418631">
                  <a:off x="1697" y="2709"/>
                  <a:ext cx="2539" cy="365"/>
                </a:xfrm>
                <a:custGeom>
                  <a:avLst/>
                  <a:gdLst/>
                  <a:ahLst/>
                  <a:cxnLst>
                    <a:cxn ang="0">
                      <a:pos x="45" y="318"/>
                    </a:cxn>
                    <a:cxn ang="0">
                      <a:pos x="408" y="91"/>
                    </a:cxn>
                    <a:cxn ang="0">
                      <a:pos x="907" y="0"/>
                    </a:cxn>
                    <a:cxn ang="0">
                      <a:pos x="1406" y="91"/>
                    </a:cxn>
                    <a:cxn ang="0">
                      <a:pos x="1951" y="318"/>
                    </a:cxn>
                    <a:cxn ang="0">
                      <a:pos x="2313" y="363"/>
                    </a:cxn>
                    <a:cxn ang="0">
                      <a:pos x="2767" y="91"/>
                    </a:cxn>
                    <a:cxn ang="0">
                      <a:pos x="2722" y="227"/>
                    </a:cxn>
                    <a:cxn ang="0">
                      <a:pos x="2359" y="635"/>
                    </a:cxn>
                    <a:cxn ang="0">
                      <a:pos x="1860" y="635"/>
                    </a:cxn>
                    <a:cxn ang="0">
                      <a:pos x="1225" y="318"/>
                    </a:cxn>
                    <a:cxn ang="0">
                      <a:pos x="771" y="227"/>
                    </a:cxn>
                    <a:cxn ang="0">
                      <a:pos x="363" y="227"/>
                    </a:cxn>
                    <a:cxn ang="0">
                      <a:pos x="136" y="272"/>
                    </a:cxn>
                    <a:cxn ang="0">
                      <a:pos x="45" y="318"/>
                    </a:cxn>
                  </a:cxnLst>
                  <a:rect l="0" t="0" r="r" b="b"/>
                  <a:pathLst>
                    <a:path w="2835" h="703">
                      <a:moveTo>
                        <a:pt x="45" y="318"/>
                      </a:moveTo>
                      <a:cubicBezTo>
                        <a:pt x="90" y="288"/>
                        <a:pt x="264" y="144"/>
                        <a:pt x="408" y="91"/>
                      </a:cubicBezTo>
                      <a:cubicBezTo>
                        <a:pt x="552" y="38"/>
                        <a:pt x="741" y="0"/>
                        <a:pt x="907" y="0"/>
                      </a:cubicBezTo>
                      <a:cubicBezTo>
                        <a:pt x="1073" y="0"/>
                        <a:pt x="1232" y="38"/>
                        <a:pt x="1406" y="91"/>
                      </a:cubicBezTo>
                      <a:cubicBezTo>
                        <a:pt x="1580" y="144"/>
                        <a:pt x="1800" y="273"/>
                        <a:pt x="1951" y="318"/>
                      </a:cubicBezTo>
                      <a:cubicBezTo>
                        <a:pt x="2102" y="363"/>
                        <a:pt x="2177" y="401"/>
                        <a:pt x="2313" y="363"/>
                      </a:cubicBezTo>
                      <a:cubicBezTo>
                        <a:pt x="2449" y="325"/>
                        <a:pt x="2699" y="114"/>
                        <a:pt x="2767" y="91"/>
                      </a:cubicBezTo>
                      <a:cubicBezTo>
                        <a:pt x="2835" y="68"/>
                        <a:pt x="2790" y="136"/>
                        <a:pt x="2722" y="227"/>
                      </a:cubicBezTo>
                      <a:cubicBezTo>
                        <a:pt x="2654" y="318"/>
                        <a:pt x="2503" y="567"/>
                        <a:pt x="2359" y="635"/>
                      </a:cubicBezTo>
                      <a:cubicBezTo>
                        <a:pt x="2215" y="703"/>
                        <a:pt x="2049" y="688"/>
                        <a:pt x="1860" y="635"/>
                      </a:cubicBezTo>
                      <a:cubicBezTo>
                        <a:pt x="1671" y="582"/>
                        <a:pt x="1406" y="386"/>
                        <a:pt x="1225" y="318"/>
                      </a:cubicBezTo>
                      <a:cubicBezTo>
                        <a:pt x="1044" y="250"/>
                        <a:pt x="915" y="242"/>
                        <a:pt x="771" y="227"/>
                      </a:cubicBezTo>
                      <a:cubicBezTo>
                        <a:pt x="627" y="212"/>
                        <a:pt x="469" y="220"/>
                        <a:pt x="363" y="227"/>
                      </a:cubicBezTo>
                      <a:cubicBezTo>
                        <a:pt x="257" y="234"/>
                        <a:pt x="189" y="249"/>
                        <a:pt x="136" y="272"/>
                      </a:cubicBezTo>
                      <a:cubicBezTo>
                        <a:pt x="83" y="295"/>
                        <a:pt x="0" y="348"/>
                        <a:pt x="45" y="318"/>
                      </a:cubicBezTo>
                      <a:close/>
                    </a:path>
                  </a:pathLst>
                </a:custGeom>
                <a:solidFill>
                  <a:srgbClr val="0000CC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id-ID"/>
                </a:p>
              </p:txBody>
            </p:sp>
          </p:grpSp>
          <p:sp>
            <p:nvSpPr>
              <p:cNvPr id="54" name="Freeform 225"/>
              <p:cNvSpPr>
                <a:spLocks/>
              </p:cNvSpPr>
              <p:nvPr/>
            </p:nvSpPr>
            <p:spPr bwMode="auto">
              <a:xfrm>
                <a:off x="3456" y="845"/>
                <a:ext cx="337" cy="409"/>
              </a:xfrm>
              <a:custGeom>
                <a:avLst/>
                <a:gdLst/>
                <a:ahLst/>
                <a:cxnLst>
                  <a:cxn ang="0">
                    <a:pos x="0" y="816"/>
                  </a:cxn>
                  <a:cxn ang="0">
                    <a:pos x="499" y="1315"/>
                  </a:cxn>
                  <a:cxn ang="0">
                    <a:pos x="1224" y="0"/>
                  </a:cxn>
                  <a:cxn ang="0">
                    <a:pos x="499" y="1678"/>
                  </a:cxn>
                  <a:cxn ang="0">
                    <a:pos x="0" y="816"/>
                  </a:cxn>
                </a:cxnLst>
                <a:rect l="0" t="0" r="r" b="b"/>
                <a:pathLst>
                  <a:path w="1224" h="1678">
                    <a:moveTo>
                      <a:pt x="0" y="816"/>
                    </a:moveTo>
                    <a:lnTo>
                      <a:pt x="499" y="1315"/>
                    </a:lnTo>
                    <a:lnTo>
                      <a:pt x="1224" y="0"/>
                    </a:lnTo>
                    <a:lnTo>
                      <a:pt x="499" y="1678"/>
                    </a:lnTo>
                    <a:lnTo>
                      <a:pt x="0" y="816"/>
                    </a:lnTo>
                    <a:close/>
                  </a:path>
                </a:pathLst>
              </a:custGeom>
              <a:solidFill>
                <a:srgbClr val="CC33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id-ID"/>
              </a:p>
            </p:txBody>
          </p:sp>
        </p:grpSp>
        <p:sp>
          <p:nvSpPr>
            <p:cNvPr id="52" name="Text Box 268"/>
            <p:cNvSpPr txBox="1">
              <a:spLocks noChangeArrowheads="1"/>
            </p:cNvSpPr>
            <p:nvPr/>
          </p:nvSpPr>
          <p:spPr bwMode="auto">
            <a:xfrm>
              <a:off x="3415" y="1477"/>
              <a:ext cx="630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100" dirty="0">
                  <a:latin typeface="Bauhaus 93" pitchFamily="82" charset="0"/>
                </a:rPr>
                <a:t>BAN-PT</a:t>
              </a:r>
              <a:endParaRPr lang="en-US" sz="2000" dirty="0">
                <a:latin typeface="Bauhaus 93" pitchFamily="82" charset="0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219200" y="381000"/>
            <a:ext cx="6553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b="1" dirty="0">
                <a:latin typeface="Arial Narrow" pitchFamily="34" charset="0"/>
                <a:cs typeface="Aharoni" pitchFamily="2" charset="-79"/>
              </a:rPr>
              <a:t>KRITERIA PENILAIAN STANDAR 7 :</a:t>
            </a:r>
          </a:p>
          <a:p>
            <a:pPr algn="ctr"/>
            <a:r>
              <a:rPr lang="pt-BR" sz="2800" b="1" dirty="0"/>
              <a:t>Pembiayaan, sarana dan prasarana, serta sistem informasi</a:t>
            </a:r>
            <a:endParaRPr lang="id-ID" sz="2800" dirty="0"/>
          </a:p>
          <a:p>
            <a:pPr algn="ctr"/>
            <a:r>
              <a:rPr lang="id-ID" sz="2800" b="1" dirty="0"/>
              <a:t>Deskripsi</a:t>
            </a:r>
            <a:endParaRPr lang="id-ID" sz="2800" dirty="0"/>
          </a:p>
        </p:txBody>
      </p:sp>
      <p:sp>
        <p:nvSpPr>
          <p:cNvPr id="31" name="Subtitle 2"/>
          <p:cNvSpPr txBox="1">
            <a:spLocks/>
          </p:cNvSpPr>
          <p:nvPr/>
        </p:nvSpPr>
        <p:spPr>
          <a:xfrm>
            <a:off x="228600" y="4356100"/>
            <a:ext cx="8686800" cy="2197100"/>
          </a:xfrm>
          <a:prstGeom prst="rect">
            <a:avLst/>
          </a:prstGeom>
        </p:spPr>
        <p:txBody>
          <a:bodyPr vert="horz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id-ID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Badan Akreditasi Nasional Perguruan Tinggi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1143000"/>
            <a:ext cx="6705600" cy="57150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id-ID" sz="1700" dirty="0">
                <a:latin typeface="Arial" pitchFamily="34" charset="0"/>
                <a:cs typeface="Arial" pitchFamily="34" charset="0"/>
              </a:rPr>
              <a:t>PT </a:t>
            </a:r>
            <a:r>
              <a:rPr lang="en-US" sz="1700" dirty="0" err="1">
                <a:latin typeface="Arial" pitchFamily="34" charset="0"/>
                <a:cs typeface="Arial" pitchFamily="34" charset="0"/>
              </a:rPr>
              <a:t>mewajibkan</a:t>
            </a:r>
            <a:r>
              <a:rPr lang="en-US" sz="1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7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700" dirty="0" err="1">
                <a:latin typeface="Arial" pitchFamily="34" charset="0"/>
                <a:cs typeface="Arial" pitchFamily="34" charset="0"/>
              </a:rPr>
              <a:t>mengupayakan</a:t>
            </a:r>
            <a:r>
              <a:rPr lang="en-US" sz="17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1700" dirty="0" err="1">
                <a:latin typeface="Arial" pitchFamily="34" charset="0"/>
                <a:cs typeface="Arial" pitchFamily="34" charset="0"/>
              </a:rPr>
              <a:t>semua</a:t>
            </a:r>
            <a:r>
              <a:rPr lang="en-US" sz="17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1700" dirty="0">
                <a:latin typeface="Arial" pitchFamily="34" charset="0"/>
                <a:cs typeface="Arial" pitchFamily="34" charset="0"/>
              </a:rPr>
              <a:t>unit </a:t>
            </a:r>
            <a:r>
              <a:rPr lang="en-US" sz="1700" dirty="0" err="1">
                <a:latin typeface="Arial" pitchFamily="34" charset="0"/>
                <a:cs typeface="Arial" pitchFamily="34" charset="0"/>
              </a:rPr>
              <a:t>memenuhi</a:t>
            </a:r>
            <a:r>
              <a:rPr lang="en-US" sz="1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700" dirty="0" err="1">
                <a:latin typeface="Arial" pitchFamily="34" charset="0"/>
                <a:cs typeface="Arial" pitchFamily="34" charset="0"/>
              </a:rPr>
              <a:t>aspek</a:t>
            </a:r>
            <a:r>
              <a:rPr lang="en-US" sz="1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700" dirty="0" err="1">
                <a:latin typeface="Arial" pitchFamily="34" charset="0"/>
                <a:cs typeface="Arial" pitchFamily="34" charset="0"/>
              </a:rPr>
              <a:t>berikut</a:t>
            </a:r>
            <a:r>
              <a:rPr lang="en-US" sz="1700" dirty="0">
                <a:latin typeface="Arial" pitchFamily="34" charset="0"/>
                <a:cs typeface="Arial" pitchFamily="34" charset="0"/>
              </a:rPr>
              <a:t>:</a:t>
            </a:r>
            <a:endParaRPr lang="id-ID" sz="17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fi-FI" sz="1700" dirty="0">
                <a:latin typeface="Arial" pitchFamily="34" charset="0"/>
                <a:cs typeface="Arial" pitchFamily="34" charset="0"/>
              </a:rPr>
              <a:t>Memiliki agenda penelitian jangka panjang.</a:t>
            </a:r>
            <a:endParaRPr lang="id-ID" sz="17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fi-FI" sz="1700" dirty="0">
                <a:latin typeface="Arial" pitchFamily="34" charset="0"/>
                <a:cs typeface="Arial" pitchFamily="34" charset="0"/>
              </a:rPr>
              <a:t>Tersedianya SDM, prasarana dan sarana yang memungkinkan terlaksananya penelitian secara berkelanjutan.</a:t>
            </a:r>
            <a:endParaRPr lang="id-ID" sz="17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nb-NO" sz="1700" dirty="0">
                <a:latin typeface="Arial" pitchFamily="34" charset="0"/>
                <a:cs typeface="Arial" pitchFamily="34" charset="0"/>
              </a:rPr>
              <a:t>Mengembangkan dan membina jejaring penelitian.</a:t>
            </a:r>
            <a:endParaRPr lang="id-ID" sz="17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id-ID" sz="1700" dirty="0">
                <a:latin typeface="Arial" pitchFamily="34" charset="0"/>
                <a:cs typeface="Arial" pitchFamily="34" charset="0"/>
              </a:rPr>
              <a:t>Menyediakan atau m</a:t>
            </a:r>
            <a:r>
              <a:rPr lang="nb-NO" sz="1700" dirty="0">
                <a:latin typeface="Arial" pitchFamily="34" charset="0"/>
                <a:cs typeface="Arial" pitchFamily="34" charset="0"/>
              </a:rPr>
              <a:t>encari berbagai sumber dana penelitian seperti hibah penelitian nasional maupun internasional.</a:t>
            </a:r>
            <a:endParaRPr lang="id-ID" sz="17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endParaRPr lang="en-US" sz="1700" b="1" dirty="0">
              <a:latin typeface="Arial" pitchFamily="34" charset="0"/>
              <a:ea typeface="Times New Roman"/>
              <a:cs typeface="Arial" pitchFamily="34" charset="0"/>
              <a:sym typeface="Wingdings" pitchFamily="2" charset="2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en-US" sz="17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</a:t>
            </a:r>
            <a:r>
              <a:rPr lang="id-ID" sz="17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oint </a:t>
            </a:r>
            <a:r>
              <a:rPr lang="id-ID" sz="1700" b="1" dirty="0">
                <a:latin typeface="Arial" pitchFamily="34" charset="0"/>
                <a:ea typeface="Times New Roman"/>
                <a:cs typeface="Arial" pitchFamily="34" charset="0"/>
              </a:rPr>
              <a:t>(4)</a:t>
            </a:r>
          </a:p>
          <a:p>
            <a:pPr lvl="0">
              <a:spcBef>
                <a:spcPts val="0"/>
              </a:spcBef>
              <a:buNone/>
              <a:defRPr/>
            </a:pPr>
            <a:r>
              <a:rPr lang="id-ID" sz="1700" dirty="0">
                <a:latin typeface="Arial" pitchFamily="34" charset="0"/>
                <a:ea typeface="Times New Roman"/>
                <a:cs typeface="Arial" pitchFamily="34" charset="0"/>
              </a:rPr>
              <a:t>	K</a:t>
            </a:r>
            <a:r>
              <a:rPr lang="nb-NO" sz="1700" dirty="0">
                <a:latin typeface="Arial" pitchFamily="34" charset="0"/>
                <a:ea typeface="Times New Roman"/>
                <a:cs typeface="Arial" pitchFamily="34" charset="0"/>
              </a:rPr>
              <a:t>ebijakan dan upaya untuk ke-empat aspek.</a:t>
            </a:r>
            <a:endParaRPr lang="en-US" sz="17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7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700" b="1" dirty="0">
                <a:latin typeface="Arial" pitchFamily="34" charset="0"/>
                <a:ea typeface="Times New Roman"/>
                <a:cs typeface="Arial" pitchFamily="34" charset="0"/>
              </a:rPr>
              <a:t>Point (3)</a:t>
            </a:r>
            <a:endParaRPr lang="en-US" sz="17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700" b="1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700" dirty="0">
                <a:latin typeface="Arial" pitchFamily="34" charset="0"/>
                <a:ea typeface="Times New Roman"/>
                <a:cs typeface="Arial" pitchFamily="34" charset="0"/>
              </a:rPr>
              <a:t>K</a:t>
            </a:r>
            <a:r>
              <a:rPr lang="nb-NO" sz="1700" dirty="0">
                <a:latin typeface="Arial" pitchFamily="34" charset="0"/>
                <a:ea typeface="Times New Roman"/>
                <a:cs typeface="Arial" pitchFamily="34" charset="0"/>
              </a:rPr>
              <a:t>ebijakan dan upaya untuk tiga dari empat aspek.</a:t>
            </a:r>
            <a:endParaRPr lang="en-US" sz="17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7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700" b="1" dirty="0">
                <a:latin typeface="Arial" pitchFamily="34" charset="0"/>
                <a:ea typeface="Times New Roman"/>
                <a:cs typeface="Arial" pitchFamily="34" charset="0"/>
              </a:rPr>
              <a:t>Point (2)</a:t>
            </a:r>
            <a:endParaRPr lang="id-ID" sz="17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  <a:buNone/>
              <a:defRPr/>
            </a:pPr>
            <a:r>
              <a:rPr lang="id-ID" sz="17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700" dirty="0">
                <a:latin typeface="Arial" pitchFamily="34" charset="0"/>
                <a:ea typeface="Times New Roman"/>
                <a:cs typeface="Arial" pitchFamily="34" charset="0"/>
              </a:rPr>
              <a:t>K</a:t>
            </a:r>
            <a:r>
              <a:rPr lang="nb-NO" sz="1700" dirty="0">
                <a:latin typeface="Arial" pitchFamily="34" charset="0"/>
                <a:ea typeface="Times New Roman"/>
                <a:cs typeface="Arial" pitchFamily="34" charset="0"/>
              </a:rPr>
              <a:t>ebijakan dan upaya untuk satu atau dua dari empat aspek.</a:t>
            </a:r>
            <a:endParaRPr lang="en-US" sz="17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7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700" b="1" dirty="0">
                <a:latin typeface="Arial" pitchFamily="34" charset="0"/>
                <a:ea typeface="Times New Roman"/>
                <a:cs typeface="Arial" pitchFamily="34" charset="0"/>
              </a:rPr>
              <a:t>Point (1)</a:t>
            </a:r>
            <a:endParaRPr lang="en-US" sz="17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nb-NO" sz="1700" dirty="0">
                <a:latin typeface="Arial" pitchFamily="34" charset="0"/>
                <a:ea typeface="Times New Roman"/>
                <a:cs typeface="Arial" pitchFamily="34" charset="0"/>
              </a:rPr>
              <a:t>	Tidak ada kebijakan dan upaya.</a:t>
            </a:r>
            <a:endParaRPr lang="id-ID" sz="17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id-ID" sz="1700" b="1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endParaRPr lang="en-US" sz="1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7162800" cy="1143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0238" indent="-630238"/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7.1.6 KEBIJAKAN DAN UPAYA PERGURUAN TINGGI DALAM MENJAMIN KEBERLANJUTAN PENELITIAN</a:t>
            </a:r>
          </a:p>
        </p:txBody>
      </p:sp>
      <p:sp>
        <p:nvSpPr>
          <p:cNvPr id="9" name="Rectangle 8"/>
          <p:cNvSpPr/>
          <p:nvPr/>
        </p:nvSpPr>
        <p:spPr>
          <a:xfrm>
            <a:off x="6781800" y="1143000"/>
            <a:ext cx="2362200" cy="5715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5100" indent="-165100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Book Antiqua" pitchFamily="18" charset="0"/>
              </a:rPr>
              <a:t>Rencana</a:t>
            </a:r>
            <a:r>
              <a:rPr lang="en-US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ook Antiqua" pitchFamily="18" charset="0"/>
              </a:rPr>
              <a:t>induk</a:t>
            </a:r>
            <a:r>
              <a:rPr lang="en-US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ook Antiqua" pitchFamily="18" charset="0"/>
              </a:rPr>
              <a:t>penelitian</a:t>
            </a:r>
            <a:endParaRPr lang="en-US" dirty="0">
              <a:solidFill>
                <a:schemeClr val="tx1"/>
              </a:solidFill>
              <a:latin typeface="Book Antiqua" pitchFamily="18" charset="0"/>
            </a:endParaRPr>
          </a:p>
          <a:p>
            <a:pPr marL="165100" indent="-165100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Book Antiqua" pitchFamily="18" charset="0"/>
              </a:rPr>
              <a:t>SDM yang </a:t>
            </a:r>
            <a:r>
              <a:rPr lang="en-US" dirty="0" err="1">
                <a:solidFill>
                  <a:schemeClr val="tx1"/>
                </a:solidFill>
                <a:latin typeface="Book Antiqua" pitchFamily="18" charset="0"/>
              </a:rPr>
              <a:t>handal</a:t>
            </a:r>
            <a:r>
              <a:rPr lang="en-US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ook Antiqua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ook Antiqua" pitchFamily="18" charset="0"/>
              </a:rPr>
              <a:t>cukup</a:t>
            </a:r>
            <a:endParaRPr lang="en-US" dirty="0">
              <a:solidFill>
                <a:schemeClr val="tx1"/>
              </a:solidFill>
              <a:latin typeface="Book Antiqua" pitchFamily="18" charset="0"/>
            </a:endParaRPr>
          </a:p>
          <a:p>
            <a:pPr marL="165100" indent="-165100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Book Antiqua" pitchFamily="18" charset="0"/>
              </a:rPr>
              <a:t>Laboratorium</a:t>
            </a:r>
            <a:endParaRPr lang="en-US" dirty="0">
              <a:solidFill>
                <a:schemeClr val="tx1"/>
              </a:solidFill>
              <a:latin typeface="Book Antiqua" pitchFamily="18" charset="0"/>
            </a:endParaRPr>
          </a:p>
          <a:p>
            <a:pPr marL="165100" indent="-165100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Book Antiqua" pitchFamily="18" charset="0"/>
              </a:rPr>
              <a:t>Kerjasama</a:t>
            </a:r>
            <a:r>
              <a:rPr lang="en-US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ook Antiqua" pitchFamily="18" charset="0"/>
              </a:rPr>
              <a:t>penelitian</a:t>
            </a:r>
            <a:r>
              <a:rPr lang="en-US" dirty="0">
                <a:solidFill>
                  <a:schemeClr val="tx1"/>
                </a:solidFill>
                <a:latin typeface="Book Antiqua" pitchFamily="18" charset="0"/>
              </a:rPr>
              <a:t> </a:t>
            </a:r>
          </a:p>
          <a:p>
            <a:pPr marL="165100" indent="-165100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Book Antiqua" pitchFamily="18" charset="0"/>
              </a:rPr>
              <a:t>Jumlah</a:t>
            </a:r>
            <a:r>
              <a:rPr lang="en-US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ook Antiqua" pitchFamily="18" charset="0"/>
              </a:rPr>
              <a:t>hibah</a:t>
            </a:r>
            <a:r>
              <a:rPr lang="en-US" dirty="0">
                <a:solidFill>
                  <a:schemeClr val="tx1"/>
                </a:solidFill>
                <a:latin typeface="Book Antiqua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Book Antiqua" pitchFamily="18" charset="0"/>
              </a:rPr>
              <a:t>didapat</a:t>
            </a:r>
            <a:r>
              <a:rPr lang="en-US" dirty="0">
                <a:solidFill>
                  <a:schemeClr val="tx1"/>
                </a:solidFill>
                <a:latin typeface="Book Antiqua" pitchFamily="18" charset="0"/>
              </a:rPr>
              <a:t>.</a:t>
            </a:r>
            <a:endParaRPr lang="id-ID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781800" y="0"/>
            <a:ext cx="23622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Besarnya Bobot : </a:t>
            </a:r>
            <a:r>
              <a:rPr lang="id-ID" sz="2000" b="1" dirty="0">
                <a:solidFill>
                  <a:srgbClr val="FFFF00"/>
                </a:solidFill>
              </a:rPr>
              <a:t>0,94</a:t>
            </a:r>
            <a:endParaRPr lang="id-ID" sz="2000" dirty="0"/>
          </a:p>
          <a:p>
            <a:pPr algn="ctr"/>
            <a:r>
              <a:rPr lang="id-ID" dirty="0">
                <a:solidFill>
                  <a:schemeClr val="bg1"/>
                </a:solidFill>
              </a:rPr>
              <a:t>Hal-hal yang perlu dibuktikan :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1524000"/>
            <a:ext cx="7162800" cy="533400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(4)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id-ID" sz="1800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Dokumen pedoman pengelolaan pelayanan/pengabdian kepada masyarakat yang dikembangkan dan dipublikasikan oleh institusi, mencakup  semua aspek.</a:t>
            </a:r>
            <a:endParaRPr lang="id-ID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Point (3)</a:t>
            </a:r>
            <a:endParaRPr lang="id-ID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Dokumen pedoman pengelolaan pelayanan/pengabdian kepada masyarakat yang dikembangkan dan dipublikasikan oleh institusi, mencakup  tiga dari empat aspek.</a:t>
            </a:r>
            <a:endParaRPr lang="id-ID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Point (2)</a:t>
            </a:r>
            <a:endParaRPr lang="id-ID" sz="18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  <a:buNone/>
              <a:defRPr/>
            </a:pP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Dokumen pedoman pengelolaan pelayanan/pengabdian kepada masyarakat yang dikembangkan dan dipublikasikan oleh institusi, mencakup  satu atau dua dari empat aspek.</a:t>
            </a:r>
            <a:endParaRPr lang="id-ID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Point (1)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Tidak ditemukan adanya pedoman pengelolaan pelayanan/ pengabdian kepada masyarakat.</a:t>
            </a: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endParaRPr lang="id-ID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7162800" cy="152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0238" indent="-630238"/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7.2.1 PEMILIKAN PEDOMAN PENGELOLAAN PELAYANAN/PENGABDIAN KEPADA MASYARAKAT YANG LENGKAP, DAN  DIKEMBANGKAN SERTA DIPUBLIKASIKAN OLEH INSTITUSI</a:t>
            </a:r>
          </a:p>
        </p:txBody>
      </p:sp>
      <p:sp>
        <p:nvSpPr>
          <p:cNvPr id="9" name="Rectangle 8"/>
          <p:cNvSpPr/>
          <p:nvPr/>
        </p:nvSpPr>
        <p:spPr>
          <a:xfrm>
            <a:off x="7162800" y="1524000"/>
            <a:ext cx="1981200" cy="533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1600" dirty="0">
              <a:latin typeface="Book Antiqu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62800" y="0"/>
            <a:ext cx="1981200" cy="15240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Besarnya Bobot : </a:t>
            </a:r>
            <a:r>
              <a:rPr lang="id-ID" sz="2000" b="1" dirty="0">
                <a:solidFill>
                  <a:srgbClr val="FFFF00"/>
                </a:solidFill>
              </a:rPr>
              <a:t>0,94</a:t>
            </a:r>
            <a:endParaRPr lang="id-ID" sz="2000" dirty="0"/>
          </a:p>
          <a:p>
            <a:pPr algn="ctr"/>
            <a:r>
              <a:rPr lang="id-ID" dirty="0">
                <a:solidFill>
                  <a:schemeClr val="bg1"/>
                </a:solidFill>
              </a:rPr>
              <a:t>Hal-hal yang perlu dibuktikan :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1524000"/>
            <a:ext cx="7162800" cy="533400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2000" dirty="0">
                <a:latin typeface="Arial"/>
                <a:ea typeface="Times New Roman"/>
              </a:rPr>
              <a:t>NK = Nilai kasar =</a:t>
            </a:r>
            <a:r>
              <a:rPr lang="en-US" sz="2000" dirty="0">
                <a:latin typeface="Arial"/>
                <a:ea typeface="Times New Roman"/>
              </a:rPr>
              <a:t> </a:t>
            </a:r>
            <a:endParaRPr lang="en-US" sz="2000" dirty="0">
              <a:latin typeface="Times New Roman"/>
              <a:ea typeface="Times New Roman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b="1" dirty="0">
                <a:latin typeface="Times New Roman"/>
                <a:ea typeface="Times New Roman"/>
              </a:rPr>
              <a:t>	</a:t>
            </a:r>
            <a:r>
              <a:rPr lang="id-ID" sz="2000" u="sng" dirty="0">
                <a:latin typeface="Arial"/>
                <a:ea typeface="Times New Roman"/>
              </a:rPr>
              <a:t>4xna + 2xnb + nc</a:t>
            </a:r>
          </a:p>
          <a:p>
            <a:pPr>
              <a:spcAft>
                <a:spcPts val="0"/>
              </a:spcAft>
              <a:buNone/>
            </a:pPr>
            <a:r>
              <a:rPr lang="id-ID" sz="2000" dirty="0">
                <a:latin typeface="Arial"/>
                <a:ea typeface="Times New Roman"/>
              </a:rPr>
              <a:t>               f</a:t>
            </a:r>
            <a:endParaRPr lang="id-ID" sz="2000" dirty="0">
              <a:latin typeface="Times New Roman"/>
              <a:ea typeface="Times New Roman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20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/>
              <a:buChar char="à"/>
              <a:defRPr/>
            </a:pP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4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)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latin typeface="Arial"/>
                <a:ea typeface="Times New Roman"/>
              </a:rPr>
              <a:t>	</a:t>
            </a:r>
            <a:r>
              <a:rPr lang="id-ID" sz="2000" dirty="0">
                <a:latin typeface="Arial"/>
                <a:ea typeface="Times New Roman"/>
              </a:rPr>
              <a:t>Jika </a:t>
            </a:r>
            <a:r>
              <a:rPr lang="nl-NL" sz="2000" dirty="0">
                <a:latin typeface="Arial"/>
                <a:ea typeface="Times New Roman"/>
              </a:rPr>
              <a:t>NK ≥</a:t>
            </a:r>
            <a:r>
              <a:rPr lang="id-ID" sz="2000" dirty="0">
                <a:latin typeface="Arial"/>
                <a:ea typeface="Times New Roman"/>
              </a:rPr>
              <a:t> 1</a:t>
            </a:r>
            <a:endParaRPr lang="en-US" sz="2000" dirty="0">
              <a:latin typeface="Times New Roman"/>
              <a:ea typeface="Times New Roman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latin typeface="Times New Roman"/>
                <a:ea typeface="Times New Roman"/>
              </a:rPr>
              <a:t>	</a:t>
            </a:r>
            <a:r>
              <a:rPr lang="id-ID" sz="2000" dirty="0">
                <a:latin typeface="Arial"/>
                <a:ea typeface="Times New Roman"/>
              </a:rPr>
              <a:t>maka skor = 4.</a:t>
            </a:r>
            <a:endParaRPr lang="en-US" sz="2000" dirty="0"/>
          </a:p>
          <a:p>
            <a:pPr>
              <a:spcBef>
                <a:spcPts val="0"/>
              </a:spcBef>
              <a:buNone/>
              <a:defRPr/>
            </a:pPr>
            <a:endParaRPr lang="id-ID" sz="20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/>
              <a:buChar char="à"/>
              <a:defRPr/>
            </a:pP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3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2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2000" b="1" dirty="0" err="1">
                <a:latin typeface="Arial" pitchFamily="34" charset="0"/>
                <a:ea typeface="Times New Roman"/>
                <a:cs typeface="Arial" pitchFamily="34" charset="0"/>
              </a:rPr>
              <a:t>dan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1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)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Arial"/>
                <a:ea typeface="Times New Roman"/>
              </a:rPr>
              <a:t>	</a:t>
            </a:r>
            <a:r>
              <a:rPr lang="id-ID" sz="2000" dirty="0">
                <a:solidFill>
                  <a:srgbClr val="000000"/>
                </a:solidFill>
                <a:latin typeface="Arial"/>
                <a:ea typeface="Times New Roman"/>
              </a:rPr>
              <a:t>Jika 0 &lt; NK &lt; 1</a:t>
            </a:r>
            <a:endParaRPr lang="en-US" sz="20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r>
              <a:rPr lang="id-ID" sz="2000" dirty="0">
                <a:solidFill>
                  <a:srgbClr val="000000"/>
                </a:solidFill>
                <a:latin typeface="Arial"/>
                <a:ea typeface="Times New Roman"/>
              </a:rPr>
              <a:t>maka skor = 1 + (3 x NK)</a:t>
            </a:r>
            <a:endParaRPr lang="en-US" sz="2000" dirty="0"/>
          </a:p>
          <a:p>
            <a:pPr>
              <a:spcBef>
                <a:spcPts val="0"/>
              </a:spcBef>
              <a:buNone/>
              <a:defRPr/>
            </a:pPr>
            <a:endParaRPr lang="id-ID" sz="20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2000" dirty="0">
                <a:latin typeface="Arial"/>
                <a:ea typeface="Times New Roman"/>
              </a:rPr>
              <a:t>Jika </a:t>
            </a:r>
            <a:r>
              <a:rPr lang="nl-NL" sz="2000" dirty="0">
                <a:latin typeface="Arial"/>
                <a:ea typeface="Times New Roman"/>
              </a:rPr>
              <a:t>NK </a:t>
            </a:r>
            <a:r>
              <a:rPr lang="id-ID" sz="2000" dirty="0">
                <a:latin typeface="Arial"/>
                <a:ea typeface="Times New Roman"/>
              </a:rPr>
              <a:t>= 0,</a:t>
            </a:r>
            <a:endParaRPr lang="en-US" sz="2000" dirty="0">
              <a:latin typeface="Arial"/>
              <a:ea typeface="Times New Roman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latin typeface="Arial"/>
                <a:ea typeface="Times New Roman"/>
              </a:rPr>
              <a:t>	</a:t>
            </a:r>
            <a:r>
              <a:rPr lang="id-ID" sz="2000" dirty="0">
                <a:latin typeface="Arial"/>
                <a:ea typeface="Times New Roman"/>
              </a:rPr>
              <a:t>maka skor = 0.</a:t>
            </a:r>
            <a:endParaRPr lang="id-ID" sz="20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6248400" cy="152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0238" indent="-630238"/>
            <a:r>
              <a:rPr lang="id-ID" sz="2000" b="1" dirty="0">
                <a:solidFill>
                  <a:schemeClr val="tx1"/>
                </a:solidFill>
                <a:latin typeface="Cambria" pitchFamily="18" charset="0"/>
              </a:rPr>
              <a:t>7.2.2</a:t>
            </a:r>
            <a:r>
              <a:rPr lang="nb-NO" sz="2000" b="1" dirty="0">
                <a:solidFill>
                  <a:schemeClr val="tx1"/>
                </a:solidFill>
                <a:latin typeface="Cambria" pitchFamily="18" charset="0"/>
              </a:rPr>
              <a:t>  </a:t>
            </a:r>
            <a:r>
              <a:rPr lang="id-ID" sz="2000" b="1" dirty="0">
                <a:solidFill>
                  <a:schemeClr val="tx1"/>
                </a:solidFill>
                <a:latin typeface="Cambria" pitchFamily="18" charset="0"/>
              </a:rPr>
              <a:t>JUMLAH KEGIATAN PKM DOSEN TETAP SELAMA TIGA TAHUN TERAKHIR</a:t>
            </a:r>
            <a:endParaRPr lang="en-US" sz="20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48400" y="1524000"/>
            <a:ext cx="2895600" cy="533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buNone/>
            </a:pP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Keterangan:</a:t>
            </a:r>
          </a:p>
          <a:p>
            <a:pPr marL="201930" indent="-201930">
              <a:spcAft>
                <a:spcPts val="0"/>
              </a:spcAft>
              <a:buNone/>
            </a:pP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n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a  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=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  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N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5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=Jumlah PkM dengan biaya luar negeri  </a:t>
            </a:r>
          </a:p>
          <a:p>
            <a:pPr marL="201930" indent="-201930">
              <a:spcAft>
                <a:spcPts val="0"/>
              </a:spcAft>
              <a:buNone/>
            </a:pPr>
            <a:endParaRPr lang="en-US" sz="1600" dirty="0">
              <a:solidFill>
                <a:schemeClr val="tx1"/>
              </a:solidFill>
              <a:latin typeface="Book Antiqua" pitchFamily="18" charset="0"/>
              <a:ea typeface="Times New Roman"/>
            </a:endParaRPr>
          </a:p>
          <a:p>
            <a:pPr marL="201930" indent="-201930">
              <a:spcAft>
                <a:spcPts val="0"/>
              </a:spcAft>
              <a:buNone/>
            </a:pP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n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b  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=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  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N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3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+N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4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=Jumlah PkM dengan biaya luar </a:t>
            </a:r>
          </a:p>
          <a:p>
            <a:pPr marL="201930" indent="-201930">
              <a:spcAft>
                <a:spcPts val="0"/>
              </a:spcAft>
              <a:buNone/>
            </a:pPr>
            <a:endParaRPr lang="en-US" sz="1600" dirty="0">
              <a:solidFill>
                <a:schemeClr val="tx1"/>
              </a:solidFill>
              <a:latin typeface="Book Antiqua" pitchFamily="18" charset="0"/>
              <a:ea typeface="Times New Roman"/>
            </a:endParaRPr>
          </a:p>
          <a:p>
            <a:pPr marL="201930" indent="-201930">
              <a:spcAft>
                <a:spcPts val="0"/>
              </a:spcAft>
              <a:buNone/>
            </a:pP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n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c  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=  N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1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+N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2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=Jumlah PkM dengan biaya dari PT atau dosen</a:t>
            </a:r>
          </a:p>
          <a:p>
            <a:pPr>
              <a:buNone/>
            </a:pPr>
            <a:endParaRPr lang="en-US" sz="1600" dirty="0">
              <a:solidFill>
                <a:schemeClr val="tx1"/>
              </a:solidFill>
              <a:latin typeface="Book Antiqua" pitchFamily="18" charset="0"/>
              <a:ea typeface="Times New Roman"/>
            </a:endParaRPr>
          </a:p>
          <a:p>
            <a:pPr>
              <a:buNone/>
            </a:pP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f   =  Jumlah dosen tetap perguruan tinggi</a:t>
            </a:r>
            <a:endParaRPr lang="en-US" sz="160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48400" y="0"/>
            <a:ext cx="2895600" cy="15240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Besarnya Bobot : </a:t>
            </a:r>
            <a:r>
              <a:rPr lang="id-ID" sz="2000" b="1" dirty="0">
                <a:solidFill>
                  <a:srgbClr val="FFFF00"/>
                </a:solidFill>
              </a:rPr>
              <a:t>0,94</a:t>
            </a:r>
            <a:endParaRPr lang="id-ID" sz="2000" dirty="0"/>
          </a:p>
          <a:p>
            <a:pPr algn="ctr"/>
            <a:r>
              <a:rPr lang="id-ID" dirty="0">
                <a:solidFill>
                  <a:schemeClr val="bg1"/>
                </a:solidFill>
              </a:rPr>
              <a:t>Hal-hal yang perlu dibuktikan :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1524000"/>
            <a:ext cx="7162800" cy="53340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id-ID" sz="1800" dirty="0">
                <a:latin typeface="Arial" pitchFamily="34" charset="0"/>
                <a:cs typeface="Arial" pitchFamily="34" charset="0"/>
              </a:rPr>
              <a:t>PT mewajibkan dan mengupayakan  semua unit memenuhi aspek berikut:</a:t>
            </a:r>
          </a:p>
          <a:p>
            <a:pPr lvl="0">
              <a:spcBef>
                <a:spcPts val="0"/>
              </a:spcBef>
            </a:pPr>
            <a:r>
              <a:rPr lang="id-ID" sz="1800" dirty="0">
                <a:latin typeface="Arial" pitchFamily="34" charset="0"/>
                <a:cs typeface="Arial" pitchFamily="34" charset="0"/>
              </a:rPr>
              <a:t>Memiliki agenda PkM  jangka panjang.</a:t>
            </a:r>
          </a:p>
          <a:p>
            <a:pPr lvl="0">
              <a:spcBef>
                <a:spcPts val="0"/>
              </a:spcBef>
            </a:pPr>
            <a:r>
              <a:rPr lang="id-ID" sz="1800" dirty="0">
                <a:latin typeface="Arial" pitchFamily="34" charset="0"/>
                <a:cs typeface="Arial" pitchFamily="34" charset="0"/>
              </a:rPr>
              <a:t>Tersedianya SDM, prasarana dan sarana yang memungkinkan terlaksananya PkM secara berkelanjutan.</a:t>
            </a:r>
          </a:p>
          <a:p>
            <a:pPr lvl="0">
              <a:spcBef>
                <a:spcPts val="0"/>
              </a:spcBef>
            </a:pPr>
            <a:r>
              <a:rPr lang="id-ID" sz="1800" dirty="0">
                <a:latin typeface="Arial" pitchFamily="34" charset="0"/>
                <a:cs typeface="Arial" pitchFamily="34" charset="0"/>
              </a:rPr>
              <a:t>Mengembangkan dan membina jejaring PkM.</a:t>
            </a:r>
          </a:p>
          <a:p>
            <a:pPr>
              <a:spcBef>
                <a:spcPts val="0"/>
              </a:spcBef>
            </a:pPr>
            <a:r>
              <a:rPr lang="id-ID" sz="1800" dirty="0">
                <a:latin typeface="Arial" pitchFamily="34" charset="0"/>
                <a:cs typeface="Arial" pitchFamily="34" charset="0"/>
              </a:rPr>
              <a:t>Mencari berbagai sumber dana PkM.</a:t>
            </a: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endParaRPr lang="id-ID" sz="1800" b="1" dirty="0">
              <a:latin typeface="Arial" pitchFamily="34" charset="0"/>
              <a:ea typeface="Times New Roman"/>
              <a:cs typeface="Arial" pitchFamily="34" charset="0"/>
              <a:sym typeface="Wingdings" pitchFamily="2" charset="2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(4)</a:t>
            </a:r>
          </a:p>
          <a:p>
            <a:pPr lvl="0">
              <a:spcBef>
                <a:spcPts val="0"/>
              </a:spcBef>
              <a:buNone/>
              <a:defRPr/>
            </a:pPr>
            <a:r>
              <a:rPr lang="id-ID" sz="1800" dirty="0">
                <a:latin typeface="Arial" pitchFamily="34" charset="0"/>
                <a:ea typeface="Times New Roman"/>
                <a:cs typeface="Arial" pitchFamily="34" charset="0"/>
              </a:rPr>
              <a:t>	Kebijakan dan upaya untuk ke-empat aspek.</a:t>
            </a:r>
            <a:endParaRPr lang="id-ID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Point (3)</a:t>
            </a:r>
            <a:endParaRPr lang="id-ID" sz="18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  <a:buNone/>
              <a:defRPr/>
            </a:pPr>
            <a:r>
              <a:rPr lang="id-ID" sz="1800" dirty="0">
                <a:latin typeface="Arial" pitchFamily="34" charset="0"/>
                <a:ea typeface="Times New Roman"/>
                <a:cs typeface="Arial" pitchFamily="34" charset="0"/>
              </a:rPr>
              <a:t>	Kebijakan dan upaya untuk tiga dari empat aspek</a:t>
            </a:r>
            <a:endParaRPr lang="id-ID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Point (2)</a:t>
            </a:r>
            <a:endParaRPr lang="id-ID" sz="18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  <a:buNone/>
              <a:defRPr/>
            </a:pP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latin typeface="Arial" pitchFamily="34" charset="0"/>
                <a:ea typeface="Times New Roman"/>
                <a:cs typeface="Arial" pitchFamily="34" charset="0"/>
              </a:rPr>
              <a:t>Kebijakan dan upaya untuk satu atau dua dari empat aspek.</a:t>
            </a:r>
            <a:endParaRPr lang="id-ID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Point (1)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id-ID" sz="1800" dirty="0">
                <a:latin typeface="Arial" pitchFamily="34" charset="0"/>
                <a:ea typeface="Times New Roman"/>
                <a:cs typeface="Arial" pitchFamily="34" charset="0"/>
              </a:rPr>
              <a:t>	Tidak ada kebijakan dan upaya.</a:t>
            </a: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endParaRPr lang="id-ID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7162800" cy="152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0238" indent="-630238"/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7.2.3 </a:t>
            </a:r>
            <a:r>
              <a:rPr lang="sv-SE" sz="2000" b="1" dirty="0">
                <a:solidFill>
                  <a:schemeClr val="tx1"/>
                </a:solidFill>
                <a:latin typeface="Cambria" pitchFamily="18" charset="0"/>
              </a:rPr>
              <a:t>KEBIJAKAN DAN UPAYA PERGURUAN TINGGI DALAM MENJAMIN KEBERLANJUTAN KEGIATAN PKM</a:t>
            </a:r>
            <a:endParaRPr lang="en-US" sz="20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162800" y="1524000"/>
            <a:ext cx="1981200" cy="533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1600" dirty="0">
              <a:latin typeface="Book Antiqu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62800" y="0"/>
            <a:ext cx="1981200" cy="15240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Besarnya Bobot : </a:t>
            </a:r>
            <a:r>
              <a:rPr lang="id-ID" sz="2000" b="1" dirty="0">
                <a:solidFill>
                  <a:srgbClr val="FFFF00"/>
                </a:solidFill>
              </a:rPr>
              <a:t>0,94</a:t>
            </a:r>
            <a:endParaRPr lang="id-ID" sz="2000" dirty="0"/>
          </a:p>
          <a:p>
            <a:pPr algn="ctr"/>
            <a:r>
              <a:rPr lang="id-ID" dirty="0">
                <a:solidFill>
                  <a:schemeClr val="bg1"/>
                </a:solidFill>
              </a:rPr>
              <a:t>Hal-hal yang perlu dibuktikan :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1524000"/>
            <a:ext cx="7162800" cy="533400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(4)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id-ID" sz="1800" dirty="0">
                <a:latin typeface="Arial" pitchFamily="34" charset="0"/>
                <a:ea typeface="Times New Roman"/>
                <a:cs typeface="Arial" pitchFamily="34" charset="0"/>
              </a:rPr>
              <a:t>	Kebijakan yang sangat jelas dan upaya (pengelolaan dan monev) yang efektif untuk menjamin mutu, relevansi, produktivitas dan keberlanjutan kegiatan kerjasama.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Point (3)</a:t>
            </a:r>
            <a:endParaRPr lang="id-ID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latin typeface="Arial" pitchFamily="34" charset="0"/>
                <a:ea typeface="Times New Roman"/>
                <a:cs typeface="Arial" pitchFamily="34" charset="0"/>
              </a:rPr>
              <a:t>Kebijakan yang  jelas, namun upayanya kurang efektif untuk menjamin mutu, relevansi, produktivitas dan keberlanjutan kegiatan kerjasama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Point (2)</a:t>
            </a:r>
            <a:endParaRPr lang="id-ID" sz="18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  <a:buNone/>
              <a:defRPr/>
            </a:pP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latin typeface="Arial" pitchFamily="34" charset="0"/>
                <a:ea typeface="Times New Roman"/>
                <a:cs typeface="Arial" pitchFamily="34" charset="0"/>
              </a:rPr>
              <a:t>Kebijakan namun kurang jelas untuk  menjamin mutu, relevansi, produktivitas dan keberlanjutan kegiatan kerjasama.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Point (1)</a:t>
            </a:r>
            <a:endParaRPr lang="en-US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latin typeface="Arial" pitchFamily="34" charset="0"/>
                <a:ea typeface="Times New Roman"/>
                <a:cs typeface="Arial" pitchFamily="34" charset="0"/>
              </a:rPr>
              <a:t>Tidak ada kebijakan tentang kegiatan kerjasama.</a:t>
            </a: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7162800" cy="152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09588" indent="-509588"/>
            <a:r>
              <a:rPr lang="en-US" sz="1600" b="1" dirty="0">
                <a:solidFill>
                  <a:schemeClr val="tx1"/>
                </a:solidFill>
                <a:latin typeface="Cambria" pitchFamily="18" charset="0"/>
              </a:rPr>
              <a:t>7.3.1 KEBIJAKAN, PENGELOLAAN, DAN MONEV OLEH PERGURUAN TINGGI DALAM KEGIATAN KERJASAMA UNTUK </a:t>
            </a:r>
            <a:r>
              <a:rPr lang="en-US" sz="1600" b="1">
                <a:solidFill>
                  <a:schemeClr val="tx1"/>
                </a:solidFill>
                <a:latin typeface="Cambria" pitchFamily="18" charset="0"/>
              </a:rPr>
              <a:t>MENJAMIN EMPAT ASPEK</a:t>
            </a:r>
            <a:r>
              <a:rPr lang="en-US" sz="1600" b="1" dirty="0">
                <a:solidFill>
                  <a:schemeClr val="tx1"/>
                </a:solidFill>
                <a:latin typeface="Cambria" pitchFamily="18" charset="0"/>
              </a:rPr>
              <a:t>: MUTU KEGIATAN KERJASAMA, RELEVANSI KEGIATAN KERJASAMA, PRODUKTIVITAS KEGIATAN KERJASAMA, KEBERLANJUTAN KEGIATAN KERJASAMA</a:t>
            </a:r>
          </a:p>
        </p:txBody>
      </p:sp>
      <p:sp>
        <p:nvSpPr>
          <p:cNvPr id="9" name="Rectangle 8"/>
          <p:cNvSpPr/>
          <p:nvPr/>
        </p:nvSpPr>
        <p:spPr>
          <a:xfrm>
            <a:off x="7162800" y="1524000"/>
            <a:ext cx="1981200" cy="533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1600" dirty="0">
              <a:latin typeface="Book Antiqu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62800" y="0"/>
            <a:ext cx="1981200" cy="15240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Besarnya Bobot : </a:t>
            </a:r>
            <a:r>
              <a:rPr lang="id-ID" sz="2000" b="1" dirty="0">
                <a:solidFill>
                  <a:srgbClr val="FFFF00"/>
                </a:solidFill>
              </a:rPr>
              <a:t>0,94</a:t>
            </a:r>
            <a:endParaRPr lang="id-ID" sz="2000" dirty="0"/>
          </a:p>
          <a:p>
            <a:pPr algn="ctr"/>
            <a:r>
              <a:rPr lang="id-ID" dirty="0">
                <a:solidFill>
                  <a:schemeClr val="bg1"/>
                </a:solidFill>
              </a:rPr>
              <a:t>Hal-hal yang perlu dibuktikan :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1524000"/>
            <a:ext cx="7162800" cy="533400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(4)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id-ID" sz="1800" dirty="0">
                <a:latin typeface="Arial" pitchFamily="34" charset="0"/>
                <a:ea typeface="Times New Roman"/>
                <a:cs typeface="Arial" pitchFamily="34" charset="0"/>
              </a:rPr>
              <a:t>	Kerjasama dengan institusi di dalam negeri, sangat banyak dalam jumlah.  Semuanya  relevan dengan bidang keahlian yang ada di PT.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Point (3)</a:t>
            </a:r>
            <a:endParaRPr lang="id-ID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latin typeface="Arial" pitchFamily="34" charset="0"/>
                <a:ea typeface="Times New Roman"/>
                <a:cs typeface="Arial" pitchFamily="34" charset="0"/>
              </a:rPr>
              <a:t>Kerjasama dengan institusi di dalam negeri, banyak dalam jumlah.  Sebagian besar relevan dengan bidang keahlian PS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Point (2)</a:t>
            </a:r>
            <a:endParaRPr lang="en-US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800" b="1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latin typeface="Arial" pitchFamily="34" charset="0"/>
                <a:ea typeface="Times New Roman"/>
                <a:cs typeface="Arial" pitchFamily="34" charset="0"/>
              </a:rPr>
              <a:t>Kerjasama dengan institusi di dalam negeri, cukup dalam jumlah. Sebagian besar relevan dengan bidang keahlian PS. </a:t>
            </a:r>
          </a:p>
          <a:p>
            <a:pPr>
              <a:spcBef>
                <a:spcPts val="0"/>
              </a:spcBef>
              <a:buNone/>
              <a:defRPr/>
            </a:pP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Point (1)</a:t>
            </a:r>
            <a:endParaRPr lang="en-US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latin typeface="Arial" pitchFamily="34" charset="0"/>
                <a:ea typeface="Times New Roman"/>
                <a:cs typeface="Arial" pitchFamily="34" charset="0"/>
              </a:rPr>
              <a:t>Sangat sedikit kerjasama dengan lembaga di dalam negeri.</a:t>
            </a: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7162800" cy="152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0238" indent="-630238"/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7.3.2 </a:t>
            </a:r>
            <a:r>
              <a:rPr lang="sv-SE" sz="2000" b="1" dirty="0">
                <a:solidFill>
                  <a:schemeClr val="tx1"/>
                </a:solidFill>
                <a:latin typeface="Cambria" pitchFamily="18" charset="0"/>
              </a:rPr>
              <a:t>KEGIATAN KERJASAMA DENGAN INSTANSI DI DALAM NEGERI DALAM TIGA TAHUN TERAKHIR</a:t>
            </a:r>
            <a:endParaRPr lang="en-US" sz="20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162800" y="1524000"/>
            <a:ext cx="1981200" cy="533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1600" dirty="0">
              <a:latin typeface="Book Antiqu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62800" y="0"/>
            <a:ext cx="1981200" cy="15240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Besarnya Bobot : </a:t>
            </a:r>
            <a:r>
              <a:rPr lang="id-ID" sz="2000" b="1" dirty="0">
                <a:solidFill>
                  <a:srgbClr val="FFFF00"/>
                </a:solidFill>
              </a:rPr>
              <a:t>0,94</a:t>
            </a:r>
            <a:endParaRPr lang="id-ID" sz="2000" dirty="0"/>
          </a:p>
          <a:p>
            <a:pPr algn="ctr"/>
            <a:r>
              <a:rPr lang="id-ID" dirty="0">
                <a:solidFill>
                  <a:schemeClr val="bg1"/>
                </a:solidFill>
              </a:rPr>
              <a:t>Hal-hal yang perlu dibuktikan :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1524000"/>
            <a:ext cx="7162800" cy="533400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(4)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id-ID" sz="1800" dirty="0">
                <a:latin typeface="Arial" pitchFamily="34" charset="0"/>
                <a:ea typeface="Times New Roman"/>
                <a:cs typeface="Arial" pitchFamily="34" charset="0"/>
              </a:rPr>
              <a:t>	Kerjasama dengan institusi di luar negeri, banyak dalam jumlah.  Semuanya  relevan dengan bidang keahlian yang ada di PT.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Point (3)</a:t>
            </a:r>
            <a:endParaRPr lang="id-ID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latin typeface="Arial" pitchFamily="34" charset="0"/>
                <a:ea typeface="Times New Roman"/>
                <a:cs typeface="Arial" pitchFamily="34" charset="0"/>
              </a:rPr>
              <a:t>Kerjasama dengan institusi di luar negeri, cukup dalam jumlah.  Sebagian besar relevan dengan bidang keahlian PS.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Point (2)</a:t>
            </a:r>
            <a:endParaRPr lang="id-ID" sz="18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  <a:buNone/>
              <a:defRPr/>
            </a:pP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latin typeface="Arial" pitchFamily="34" charset="0"/>
                <a:ea typeface="Times New Roman"/>
                <a:cs typeface="Arial" pitchFamily="34" charset="0"/>
              </a:rPr>
              <a:t>Kerjasama dengan institusi di luar negeri, kurang dalam jumlah.  Sebagian besar</a:t>
            </a:r>
            <a:r>
              <a:rPr lang="nb-NO" sz="1800" dirty="0">
                <a:latin typeface="Arial" pitchFamily="34" charset="0"/>
                <a:ea typeface="Times New Roman"/>
                <a:cs typeface="Arial" pitchFamily="34" charset="0"/>
              </a:rPr>
              <a:t> relevan dengan bidang keahlian PS. </a:t>
            </a:r>
            <a:endParaRPr lang="id-ID" sz="18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Point (1)</a:t>
            </a:r>
            <a:endParaRPr lang="en-US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latin typeface="Arial" pitchFamily="34" charset="0"/>
                <a:ea typeface="Times New Roman"/>
                <a:cs typeface="Arial" pitchFamily="34" charset="0"/>
              </a:rPr>
              <a:t>Sangat sedikit kerjasama dengan lembaga di luar negeri.</a:t>
            </a: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7162800" cy="152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0238" indent="-630238"/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7.3.3 KEGIATAN KERJASAMA DENGAN INSTANSI DI LUAR NEGERI DALAM TIGA TAHUN TERAKHIR</a:t>
            </a:r>
          </a:p>
        </p:txBody>
      </p:sp>
      <p:sp>
        <p:nvSpPr>
          <p:cNvPr id="9" name="Rectangle 8"/>
          <p:cNvSpPr/>
          <p:nvPr/>
        </p:nvSpPr>
        <p:spPr>
          <a:xfrm>
            <a:off x="7162800" y="1524000"/>
            <a:ext cx="1981200" cy="533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1600" dirty="0">
              <a:latin typeface="Book Antiqu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62800" y="0"/>
            <a:ext cx="1981200" cy="15240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Besarnya Bobot : </a:t>
            </a:r>
            <a:r>
              <a:rPr lang="id-ID" sz="2000" b="1" dirty="0">
                <a:solidFill>
                  <a:srgbClr val="FFFF00"/>
                </a:solidFill>
              </a:rPr>
              <a:t>0,94</a:t>
            </a:r>
            <a:endParaRPr lang="id-ID" sz="2000" dirty="0"/>
          </a:p>
          <a:p>
            <a:pPr algn="ctr"/>
            <a:r>
              <a:rPr lang="id-ID" dirty="0">
                <a:solidFill>
                  <a:schemeClr val="bg1"/>
                </a:solidFill>
              </a:rPr>
              <a:t>Hal-hal yang perlu dibuktikan :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1524000"/>
            <a:ext cx="7162800" cy="533400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(4)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id-ID" sz="1800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D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okumen rancangan, proses, dan hasil monitoring dan evaluasi kerjasama secara berkala selama kerja sama berlangsung, yang dapat diakses oleh semua pemangku kepentingan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. </a:t>
            </a:r>
            <a:endParaRPr lang="id-ID" sz="18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Point (3)</a:t>
            </a:r>
            <a:endParaRPr lang="id-ID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D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okumen rancangan, proses, dan hasil monitoring dan evaluasi kerjasama secara berkala selama kerja sama berlangsung, yang hanya dapat diakses oleh pemangku kepentingan internal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. 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Point (2)</a:t>
            </a:r>
            <a:endParaRPr lang="id-ID" sz="18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  <a:buNone/>
              <a:defRPr/>
            </a:pP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D</a:t>
            </a: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okumen rancangan, proses, dan hasil monitoring dan evaluasi kerjasama secara berkala selama kerja sama berlangsung, yang hanya dapat diakses oleh pimpinan perguruan tinggi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Point (1)</a:t>
            </a:r>
            <a:endParaRPr lang="en-US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fi-FI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Tidak ditemukan bukti tentang pelaksanaan dan hasil monitoring kerjasama perguruan tinggi dengan fihak lain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7162800" cy="152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0238" indent="-630238"/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7.3.4 </a:t>
            </a:r>
            <a:r>
              <a:rPr lang="fi-FI" sz="2000" b="1" dirty="0">
                <a:solidFill>
                  <a:schemeClr val="tx1"/>
                </a:solidFill>
                <a:latin typeface="Cambria" pitchFamily="18" charset="0"/>
              </a:rPr>
              <a:t>MONITORING DAN EVALUASI PELAKSANAAN DAN HASIL KERJA SAMA SECARA BERKALA</a:t>
            </a:r>
            <a:endParaRPr lang="en-US" sz="20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162800" y="1524000"/>
            <a:ext cx="1981200" cy="533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1600" dirty="0">
              <a:latin typeface="Book Antiqu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62800" y="0"/>
            <a:ext cx="1981200" cy="15240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Besarnya Bobot : </a:t>
            </a:r>
            <a:r>
              <a:rPr lang="id-ID" sz="2000" b="1" dirty="0">
                <a:solidFill>
                  <a:srgbClr val="FFFF00"/>
                </a:solidFill>
              </a:rPr>
              <a:t>0,94</a:t>
            </a:r>
            <a:endParaRPr lang="id-ID" sz="2000" dirty="0"/>
          </a:p>
          <a:p>
            <a:pPr algn="ctr"/>
            <a:r>
              <a:rPr lang="id-ID" dirty="0">
                <a:solidFill>
                  <a:schemeClr val="bg1"/>
                </a:solidFill>
              </a:rPr>
              <a:t>Hal-hal yang perlu dibuktikan :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1524000"/>
            <a:ext cx="7162800" cy="533400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7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1700" b="1" dirty="0">
                <a:latin typeface="Arial" pitchFamily="34" charset="0"/>
                <a:ea typeface="Times New Roman"/>
                <a:cs typeface="Arial" pitchFamily="34" charset="0"/>
              </a:rPr>
              <a:t>(4)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id-ID" sz="1700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fi-FI" sz="17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Manfaat dan kepuasan hasil kerjasama dirasakan sebagai bahan untuk meningkatkan mutu program, dan pengembangan lembaga, serta keberlanjutan kerja sama pada kedua mitra yang bersangkutan</a:t>
            </a:r>
            <a:r>
              <a:rPr lang="id-ID" sz="17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en-US" sz="17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7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700" b="1" dirty="0">
                <a:latin typeface="Arial" pitchFamily="34" charset="0"/>
                <a:ea typeface="Times New Roman"/>
                <a:cs typeface="Arial" pitchFamily="34" charset="0"/>
              </a:rPr>
              <a:t>Point (3)</a:t>
            </a:r>
            <a:endParaRPr lang="id-ID" sz="17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fi-FI" sz="17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Manfaat dan kepuasan hasil kerjasama dirasakan sebagai bahan untuk meningkatkan mutu program, dan pengembangan lembaga pada kedua mitra yang bersangkutan</a:t>
            </a:r>
            <a:r>
              <a:rPr lang="id-ID" sz="17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en-US" sz="17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7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700" b="1" dirty="0">
                <a:latin typeface="Arial" pitchFamily="34" charset="0"/>
                <a:ea typeface="Times New Roman"/>
                <a:cs typeface="Arial" pitchFamily="34" charset="0"/>
              </a:rPr>
              <a:t>Point (2)</a:t>
            </a:r>
            <a:endParaRPr lang="id-ID" sz="17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  <a:buNone/>
              <a:defRPr/>
            </a:pPr>
            <a:r>
              <a:rPr lang="id-ID" sz="17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fi-FI" sz="17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Manfaat dan kepuasan hasil kerjasama dirasakan sebagai bahan untuk meningkatkan mutu program, pada alah satu mitra yang bersangkutan</a:t>
            </a:r>
            <a:r>
              <a:rPr lang="id-ID" sz="17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en-US" sz="17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7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700" b="1" dirty="0">
                <a:latin typeface="Arial" pitchFamily="34" charset="0"/>
                <a:ea typeface="Times New Roman"/>
                <a:cs typeface="Arial" pitchFamily="34" charset="0"/>
              </a:rPr>
              <a:t>Point (1)</a:t>
            </a:r>
            <a:endParaRPr lang="en-US" sz="17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fi-FI" sz="17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Manfaat dan kepuasan hasil kerjasama dirasakan sebagai bahan untuk meningkatkan mutu program, pada alah satu mitra yang bersangkutan</a:t>
            </a:r>
            <a:r>
              <a:rPr lang="id-ID" sz="17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id-ID" sz="17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id-ID" sz="1700" b="1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endParaRPr lang="en-US" sz="1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7162800" cy="152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4813" indent="-404813"/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7.3.5 </a:t>
            </a:r>
            <a:r>
              <a:rPr lang="fi-FI" sz="2000" b="1" dirty="0">
                <a:solidFill>
                  <a:schemeClr val="tx1"/>
                </a:solidFill>
                <a:latin typeface="Cambria" pitchFamily="18" charset="0"/>
              </a:rPr>
              <a:t>MANFAAT DAN KEPUASAN MITRA KERJA SAMA.</a:t>
            </a:r>
            <a:endParaRPr lang="en-US" sz="20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162800" y="1524000"/>
            <a:ext cx="1981200" cy="533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1600" dirty="0">
              <a:latin typeface="Book Antiqu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62800" y="0"/>
            <a:ext cx="1981200" cy="15240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Besarnya Bobot : </a:t>
            </a:r>
            <a:r>
              <a:rPr lang="id-ID" sz="2000" b="1" dirty="0">
                <a:solidFill>
                  <a:srgbClr val="FFFF00"/>
                </a:solidFill>
              </a:rPr>
              <a:t>0,94</a:t>
            </a:r>
            <a:endParaRPr lang="id-ID" sz="2000" dirty="0"/>
          </a:p>
          <a:p>
            <a:pPr algn="ctr"/>
            <a:r>
              <a:rPr lang="id-ID" dirty="0">
                <a:solidFill>
                  <a:schemeClr val="bg1"/>
                </a:solidFill>
              </a:rPr>
              <a:t>Hal-hal yang perlu dibuktikan :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id-ID" b="1" dirty="0"/>
              <a:t>1. Kebijakan dan sistem</a:t>
            </a:r>
            <a:r>
              <a:rPr lang="nb-NO" b="1" dirty="0"/>
              <a:t> pengelolaan penelitian yang lengkap dan  dikembangkan serta dipublikasikan oleh institusi.</a:t>
            </a:r>
            <a:endParaRPr lang="id-ID" b="1" dirty="0"/>
          </a:p>
          <a:p>
            <a:pPr lvl="0">
              <a:buNone/>
            </a:pPr>
            <a:r>
              <a:rPr lang="id-ID" b="1" dirty="0"/>
              <a:t>2. Jumlah dan judul penelitian yang dilakukan oleh dosen tetap.</a:t>
            </a:r>
          </a:p>
          <a:p>
            <a:pPr lvl="0">
              <a:buNone/>
            </a:pPr>
            <a:r>
              <a:rPr lang="id-ID" b="1" dirty="0"/>
              <a:t>3. Judul artikel ilmiah/karya ilmiah/ karya seni/buku yang dihasilkan oleh dosen tetap.</a:t>
            </a:r>
          </a:p>
          <a:p>
            <a:pPr lvl="0">
              <a:buNone/>
            </a:pPr>
            <a:r>
              <a:rPr lang="id-ID" b="1" dirty="0"/>
              <a:t>4. Jumlah artikel ilmiah yang tercatat dalam sitasi internasional.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152400"/>
            <a:ext cx="8686800" cy="1143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anchor="ctr">
            <a:noAutofit/>
          </a:bodyPr>
          <a:lstStyle/>
          <a:p>
            <a:pPr algn="ctr"/>
            <a:r>
              <a:rPr kumimoji="0" lang="id-ID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j-ea"/>
                <a:cs typeface="Aharoni" pitchFamily="2" charset="-79"/>
              </a:rPr>
              <a:t>BUKTI YANG DIPERSIAPKAN DALAM  PENILAIAN  </a:t>
            </a:r>
            <a:r>
              <a:rPr lang="id-ID" sz="2400" b="1" dirty="0">
                <a:solidFill>
                  <a:schemeClr val="bg1"/>
                </a:solidFill>
                <a:latin typeface="Arial Narrow" pitchFamily="34" charset="0"/>
                <a:cs typeface="Aharoni" pitchFamily="2" charset="-79"/>
              </a:rPr>
              <a:t>STANDAR 7 :</a:t>
            </a:r>
          </a:p>
          <a:p>
            <a:pPr algn="ctr"/>
            <a:r>
              <a:rPr lang="pt-BR" sz="2400" b="1" dirty="0">
                <a:solidFill>
                  <a:schemeClr val="bg1"/>
                </a:solidFill>
              </a:rPr>
              <a:t>Pembiayaan, sarana dan prasarana, serta sistem informasi</a:t>
            </a:r>
            <a:r>
              <a:rPr lang="id-ID" sz="2400" b="1" dirty="0">
                <a:solidFill>
                  <a:schemeClr val="bg1"/>
                </a:solidFill>
              </a:rPr>
              <a:t> Deskripsi</a:t>
            </a:r>
            <a:endParaRPr lang="id-ID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457200" y="838200"/>
            <a:ext cx="83058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id-ID" sz="4400" b="1" dirty="0">
                <a:latin typeface="Arial Narrow" pitchFamily="34" charset="0"/>
                <a:cs typeface="Aharoni" pitchFamily="2" charset="-79"/>
              </a:rPr>
              <a:t>KRITERIA PENILAIAN STANDAR 7</a:t>
            </a:r>
            <a:r>
              <a:rPr lang="id-ID" sz="4400" b="1" dirty="0">
                <a:latin typeface="Arial Narrow" pitchFamily="34" charset="0"/>
              </a:rPr>
              <a:t> :</a:t>
            </a:r>
          </a:p>
          <a:p>
            <a:pPr algn="ctr"/>
            <a:r>
              <a:rPr lang="en-US" sz="2800" b="1" dirty="0" err="1"/>
              <a:t>Penelitian</a:t>
            </a:r>
            <a:r>
              <a:rPr lang="en-US" sz="2800" b="1" dirty="0"/>
              <a:t>, </a:t>
            </a:r>
            <a:r>
              <a:rPr lang="en-US" sz="2800" b="1" dirty="0" err="1"/>
              <a:t>Pelayanan</a:t>
            </a:r>
            <a:r>
              <a:rPr lang="en-US" sz="2800" b="1" dirty="0"/>
              <a:t> / </a:t>
            </a:r>
            <a:r>
              <a:rPr lang="en-US" sz="2800" b="1" dirty="0" err="1"/>
              <a:t>Pengabdian</a:t>
            </a:r>
            <a:r>
              <a:rPr lang="en-US" sz="2800" b="1" dirty="0"/>
              <a:t> </a:t>
            </a:r>
            <a:r>
              <a:rPr lang="en-US" sz="2800" b="1" dirty="0" err="1"/>
              <a:t>Kepada</a:t>
            </a:r>
            <a:r>
              <a:rPr lang="en-US" sz="2800" b="1" dirty="0"/>
              <a:t> </a:t>
            </a:r>
            <a:r>
              <a:rPr lang="en-US" sz="2800" b="1" dirty="0" err="1"/>
              <a:t>Masyarakat</a:t>
            </a:r>
            <a:r>
              <a:rPr lang="en-US" sz="2800" b="1" dirty="0"/>
              <a:t>,</a:t>
            </a:r>
            <a:endParaRPr lang="id-ID" sz="2800" dirty="0"/>
          </a:p>
          <a:p>
            <a:pPr algn="ctr"/>
            <a:r>
              <a:rPr lang="en-US" sz="2800" b="1" dirty="0"/>
              <a:t>Dan </a:t>
            </a:r>
            <a:r>
              <a:rPr lang="en-US" sz="2800" b="1" dirty="0" err="1"/>
              <a:t>Kerjasama</a:t>
            </a:r>
            <a:endParaRPr lang="id-ID" sz="2800" dirty="0"/>
          </a:p>
          <a:p>
            <a:pPr algn="ctr"/>
            <a:endParaRPr lang="id-ID" sz="4400" dirty="0"/>
          </a:p>
          <a:p>
            <a:pPr algn="ctr"/>
            <a:r>
              <a:rPr lang="id-ID" sz="4400" kern="10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latin typeface="Arial Narrow" pitchFamily="34" charset="0"/>
                <a:cs typeface="Aharoni" pitchFamily="2" charset="-79"/>
              </a:rPr>
              <a:t>Terdiri dari  14 pertanyaaan</a:t>
            </a:r>
          </a:p>
          <a:p>
            <a:pPr algn="ctr"/>
            <a:r>
              <a:rPr lang="id-ID" sz="4400" kern="10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latin typeface="Arial Narrow" pitchFamily="34" charset="0"/>
                <a:cs typeface="Aharoni" pitchFamily="2" charset="-79"/>
              </a:rPr>
              <a:t>Dengan Total Bobot : </a:t>
            </a:r>
            <a:r>
              <a:rPr lang="id-ID" sz="4400" kern="10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latin typeface="Arial Narrow" pitchFamily="34" charset="0"/>
                <a:cs typeface="Aharoni" pitchFamily="2" charset="-79"/>
              </a:rPr>
              <a:t>1</a:t>
            </a:r>
            <a:r>
              <a:rPr lang="id-ID" sz="4400" b="1" dirty="0">
                <a:solidFill>
                  <a:srgbClr val="FF0000"/>
                </a:solidFill>
              </a:rPr>
              <a:t>3,16</a:t>
            </a:r>
            <a:endParaRPr lang="id-ID" sz="4400" dirty="0">
              <a:solidFill>
                <a:srgbClr val="FF0000"/>
              </a:solidFill>
            </a:endParaRPr>
          </a:p>
          <a:p>
            <a:pPr algn="ctr"/>
            <a:endParaRPr lang="id-ID" sz="4400" b="1" dirty="0">
              <a:solidFill>
                <a:srgbClr val="FF0000"/>
              </a:solidFill>
              <a:latin typeface="Arial Narrow" pitchFamily="34" charset="0"/>
            </a:endParaRPr>
          </a:p>
          <a:p>
            <a:pPr algn="ctr"/>
            <a:endParaRPr lang="id-ID" sz="4400" b="1" kern="1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Narrow" pitchFamily="34" charset="0"/>
              <a:cs typeface="Aharoni" pitchFamily="2" charset="-79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id-ID" b="1" dirty="0"/>
              <a:t>5. Karya dosen atau mahasiswa yang telah memperoleh Paten/HaKI/karya yang mendapat penghargaan tingkat nasional/internasional.</a:t>
            </a:r>
          </a:p>
          <a:p>
            <a:pPr lvl="0">
              <a:buNone/>
            </a:pPr>
            <a:r>
              <a:rPr lang="id-ID" b="1" dirty="0"/>
              <a:t>6. Kebijakan dan upaya yang dilakukan institusi dalam menjamin keberlanjutan dan mutu  penelitian.</a:t>
            </a:r>
          </a:p>
          <a:p>
            <a:pPr lvl="0">
              <a:buNone/>
            </a:pPr>
            <a:r>
              <a:rPr lang="id-ID" b="1" dirty="0"/>
              <a:t>7. Kebijakan dan sistem pengelolaan PkM.</a:t>
            </a:r>
          </a:p>
          <a:p>
            <a:pPr lvl="0">
              <a:buNone/>
            </a:pPr>
            <a:r>
              <a:rPr lang="id-ID" b="1" dirty="0"/>
              <a:t>8. Jumlah kegiatan PkM berdasarkan sumber pembiayaan.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152400"/>
            <a:ext cx="8686800" cy="1143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anchor="ctr">
            <a:noAutofit/>
          </a:bodyPr>
          <a:lstStyle/>
          <a:p>
            <a:pPr algn="ctr"/>
            <a:r>
              <a:rPr kumimoji="0" lang="id-ID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j-ea"/>
                <a:cs typeface="Aharoni" pitchFamily="2" charset="-79"/>
              </a:rPr>
              <a:t>BUKTI YANG DIPERSIAPKAN DALAM  PENILAIAN  </a:t>
            </a:r>
            <a:r>
              <a:rPr lang="id-ID" sz="2400" b="1" dirty="0">
                <a:solidFill>
                  <a:schemeClr val="bg1"/>
                </a:solidFill>
                <a:latin typeface="Arial Narrow" pitchFamily="34" charset="0"/>
                <a:cs typeface="Aharoni" pitchFamily="2" charset="-79"/>
              </a:rPr>
              <a:t>STANDAR 7 :</a:t>
            </a:r>
          </a:p>
          <a:p>
            <a:pPr algn="ctr"/>
            <a:r>
              <a:rPr lang="pt-BR" sz="2400" b="1" dirty="0">
                <a:solidFill>
                  <a:schemeClr val="bg1"/>
                </a:solidFill>
              </a:rPr>
              <a:t>Pembiayaan, sarana dan prasarana, serta sistem informasi</a:t>
            </a:r>
            <a:r>
              <a:rPr lang="id-ID" sz="2400" b="1" dirty="0">
                <a:solidFill>
                  <a:schemeClr val="bg1"/>
                </a:solidFill>
              </a:rPr>
              <a:t> Deskripsi</a:t>
            </a:r>
            <a:endParaRPr lang="id-ID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buNone/>
            </a:pPr>
            <a:r>
              <a:rPr lang="id-ID" sz="2800" b="1" dirty="0"/>
              <a:t>9. Kebijakan dan upaya yang dilakukan institusi dalam menjamin keberlanjutan dan mutu PkM.</a:t>
            </a:r>
          </a:p>
          <a:p>
            <a:pPr lvl="0">
              <a:buNone/>
            </a:pPr>
            <a:r>
              <a:rPr lang="id-ID" sz="2800" b="1" dirty="0"/>
              <a:t>10. Kebijakan dan upaya kerjasama.</a:t>
            </a:r>
          </a:p>
          <a:p>
            <a:pPr lvl="0">
              <a:buNone/>
            </a:pPr>
            <a:r>
              <a:rPr lang="id-ID" sz="2800" b="1" dirty="0"/>
              <a:t>11. Instansi dalam dan luar negeri yang menjalin kerjasama.</a:t>
            </a:r>
          </a:p>
          <a:p>
            <a:pPr lvl="0">
              <a:buNone/>
            </a:pPr>
            <a:r>
              <a:rPr lang="id-ID" sz="2800" b="1" dirty="0"/>
              <a:t>12. Proses monitoring dan evaluasi pelaksanaan dan hasil kerjasama serta waktu pelaksanaannya.</a:t>
            </a:r>
          </a:p>
          <a:p>
            <a:pPr lvl="0">
              <a:buNone/>
            </a:pPr>
            <a:r>
              <a:rPr lang="id-ID" sz="2800" b="1" dirty="0"/>
              <a:t>13. Manfaat kerjasama dan kepuasan mitra kerjasama.</a:t>
            </a:r>
          </a:p>
          <a:p>
            <a:pPr>
              <a:buNone/>
            </a:pPr>
            <a:endParaRPr lang="id-ID" sz="28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152400"/>
            <a:ext cx="8686800" cy="1143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anchor="ctr">
            <a:noAutofit/>
          </a:bodyPr>
          <a:lstStyle/>
          <a:p>
            <a:pPr algn="ctr"/>
            <a:r>
              <a:rPr kumimoji="0" lang="id-ID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j-ea"/>
                <a:cs typeface="Aharoni" pitchFamily="2" charset="-79"/>
              </a:rPr>
              <a:t>BUKTI YANG DIPERSIAPKAN DALAM  PENILAIAN  </a:t>
            </a:r>
            <a:r>
              <a:rPr lang="id-ID" sz="2400" b="1" dirty="0">
                <a:solidFill>
                  <a:schemeClr val="bg1"/>
                </a:solidFill>
                <a:latin typeface="Arial Narrow" pitchFamily="34" charset="0"/>
                <a:cs typeface="Aharoni" pitchFamily="2" charset="-79"/>
              </a:rPr>
              <a:t>STANDAR 57:</a:t>
            </a:r>
          </a:p>
          <a:p>
            <a:pPr algn="ctr"/>
            <a:r>
              <a:rPr lang="pt-BR" sz="2400" b="1" dirty="0">
                <a:solidFill>
                  <a:schemeClr val="bg1"/>
                </a:solidFill>
              </a:rPr>
              <a:t>Pembiayaan, sarana dan prasarana, serta sistem informasi</a:t>
            </a:r>
            <a:r>
              <a:rPr lang="id-ID" sz="2400" b="1" dirty="0">
                <a:solidFill>
                  <a:schemeClr val="bg1"/>
                </a:solidFill>
              </a:rPr>
              <a:t> Deskripsi</a:t>
            </a:r>
            <a:endParaRPr lang="id-ID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1" y="1038860"/>
          <a:ext cx="8534399" cy="5514340"/>
        </p:xfrm>
        <a:graphic>
          <a:graphicData uri="http://schemas.openxmlformats.org/drawingml/2006/table">
            <a:tbl>
              <a:tblPr/>
              <a:tblGrid>
                <a:gridCol w="563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9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12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1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 b="1" dirty="0">
                          <a:latin typeface="Arial"/>
                          <a:ea typeface="Times New Roman"/>
                          <a:cs typeface="Times New Roman"/>
                        </a:rPr>
                        <a:t>43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7.1.1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Dokumen pedoman pengelolaan penelitian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44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7.1.2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Hasil penelitian (rekapitulasi judul dan dokumen laporan penelitian) yang jumlah judulnya ada dalam borang.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7.1.3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Artikel ilmiah (rekapitulasi judul dan dokumen artikel) yang jumlah judulnya ada dalam borang.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46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7.1.4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Dokumen sitasi publikasi ilmiah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47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7.1.5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Dokumen hak Paten/HaKI dan atau karya yang mendapat penghargaan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48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7.2.1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Dokumen pedoman pengelolaan PkM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49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7.2.2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Hasil PkM (rekapitulasi judul dan dokumen laporan PkM) yang jumlah judulnya ada dalam borang.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Arial"/>
                          <a:ea typeface="Times New Roman"/>
                          <a:cs typeface="Times New Roman"/>
                        </a:rPr>
                        <a:t>7.3.1</a:t>
                      </a:r>
                      <a:endParaRPr lang="id-ID" sz="1800" b="1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b-NO" sz="1800" b="1">
                          <a:latin typeface="Arial"/>
                          <a:ea typeface="Times New Roman"/>
                          <a:cs typeface="Times New Roman"/>
                        </a:rPr>
                        <a:t>Dokumen pendukung kegiatan kerjasama dengan instansi dalam negeri</a:t>
                      </a:r>
                      <a:endParaRPr lang="id-ID" sz="1800" b="1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51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Arial"/>
                          <a:ea typeface="Times New Roman"/>
                          <a:cs typeface="Times New Roman"/>
                        </a:rPr>
                        <a:t>7.3.2</a:t>
                      </a:r>
                      <a:endParaRPr lang="id-ID" sz="1800" b="1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b-NO" sz="1800" b="1">
                          <a:latin typeface="Arial"/>
                          <a:ea typeface="Times New Roman"/>
                          <a:cs typeface="Times New Roman"/>
                        </a:rPr>
                        <a:t>Dokumen pendukung kegiatan kerjasama dengan instansi luar negeri</a:t>
                      </a:r>
                      <a:endParaRPr lang="id-ID" sz="1800" b="1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52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7.3.4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Dokumen rancangan, proses, dan hasil monitoring kerjasama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53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 b="1">
                          <a:latin typeface="Arial"/>
                          <a:ea typeface="Times New Roman"/>
                          <a:cs typeface="Times New Roman"/>
                        </a:rPr>
                        <a:t>7.3.5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800" b="1" dirty="0">
                          <a:latin typeface="Arial"/>
                          <a:ea typeface="Times New Roman"/>
                          <a:cs typeface="Times New Roman"/>
                        </a:rPr>
                        <a:t>Dokumen (instrumen dan laporan) pemanfaatan dan kepuasan hasil kerjasama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612648" y="228600"/>
            <a:ext cx="81534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DOKUMEN</a:t>
            </a:r>
            <a:r>
              <a:rPr kumimoji="0" lang="fi-FI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id-ID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MINIMAL </a:t>
            </a:r>
            <a:r>
              <a:rPr kumimoji="0" lang="fi-FI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YANG HARUS DISEDIAKAN INSTITUSI PERGURUAN TINGGI PADA SAAT ASESMEN LAPANGAN</a:t>
            </a:r>
            <a:endParaRPr kumimoji="0" lang="id-ID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09600" y="1752600"/>
          <a:ext cx="8077200" cy="3657600"/>
        </p:xfrm>
        <a:graphic>
          <a:graphicData uri="http://schemas.openxmlformats.org/drawingml/2006/table">
            <a:tbl>
              <a:tblPr/>
              <a:tblGrid>
                <a:gridCol w="5329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98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No.</a:t>
                      </a:r>
                      <a:endParaRPr lang="id-ID" sz="2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Nomor Butir</a:t>
                      </a:r>
                      <a:endParaRPr lang="id-ID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Arial"/>
                          <a:ea typeface="Times New Roman"/>
                          <a:cs typeface="Times New Roman"/>
                        </a:rPr>
                        <a:t>Keterangan</a:t>
                      </a:r>
                      <a:endParaRPr lang="id-ID" sz="2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id-ID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Arial"/>
                          <a:ea typeface="Times New Roman"/>
                          <a:cs typeface="Times New Roman"/>
                        </a:rPr>
                        <a:t>Fotokopi SK pendirian perguruan tingi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Arial"/>
                          <a:ea typeface="Times New Roman"/>
                          <a:cs typeface="Times New Roman"/>
                        </a:rPr>
                        <a:t>Anggaran Dasar dan Anggaran Rumah Tangga atau Statuta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Arial"/>
                          <a:ea typeface="Times New Roman"/>
                          <a:cs typeface="Times New Roman"/>
                        </a:rPr>
                        <a:t>1.2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Arial"/>
                          <a:ea typeface="Times New Roman"/>
                          <a:cs typeface="Times New Roman"/>
                        </a:rPr>
                        <a:t>Dokumen formal rencana strategis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Arial"/>
                          <a:ea typeface="Times New Roman"/>
                          <a:cs typeface="Times New Roman"/>
                        </a:rPr>
                        <a:t>2.4.6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Arial"/>
                          <a:ea typeface="Times New Roman"/>
                          <a:cs typeface="Times New Roman"/>
                        </a:rPr>
                        <a:t>Fotokopi sertifikat atau SK akreditasi program studi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480475" y="304800"/>
            <a:ext cx="82825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DAFTAR  LAMPIRAN</a:t>
            </a:r>
            <a:endParaRPr kumimoji="0" lang="id-ID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id-ID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LAMPIRAN YANG HARUS DIKIRIM BERSAMA BORANG</a:t>
            </a:r>
            <a:endParaRPr kumimoji="0" lang="id-ID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533399" y="1219196"/>
          <a:ext cx="8229601" cy="5111931"/>
        </p:xfrm>
        <a:graphic>
          <a:graphicData uri="http://schemas.openxmlformats.org/drawingml/2006/table">
            <a:tbl>
              <a:tblPr/>
              <a:tblGrid>
                <a:gridCol w="543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4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2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89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No.</a:t>
                      </a:r>
                      <a:endParaRPr lang="id-ID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Arial"/>
                          <a:ea typeface="Times New Roman"/>
                          <a:cs typeface="Times New Roman"/>
                        </a:rPr>
                        <a:t>Nomor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"/>
                          <a:ea typeface="Times New Roman"/>
                          <a:cs typeface="Times New Roman"/>
                        </a:rPr>
                        <a:t>Butir</a:t>
                      </a:r>
                      <a:endParaRPr lang="id-ID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Arial"/>
                          <a:ea typeface="Times New Roman"/>
                          <a:cs typeface="Times New Roman"/>
                        </a:rPr>
                        <a:t>Keterangan</a:t>
                      </a:r>
                      <a:endParaRPr lang="id-ID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2.1.1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Dokumen sistem tata pamong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84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2.1.3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Dokumen tentang aturan etika dosen, etika mahasiswa, etika tenaga kependidikan, sistem penghargaan dan sanksi, serta pedoman dan prosedur pelayanan</a:t>
                      </a:r>
                      <a:r>
                        <a:rPr lang="id-ID" sz="1600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id-ID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2.3.2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Dokumen rancangan dan analisis jabatan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2.3.3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Laporan kinerja perguruan tinggi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2.3.4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Instrumen penilian kinerja dosen dan tenaga kependidikan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2.3.5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Dokumen hasil audit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2.4.1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Arial"/>
                          <a:ea typeface="Times New Roman"/>
                          <a:cs typeface="Times New Roman"/>
                        </a:rPr>
                        <a:t>Dokumen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"/>
                          <a:ea typeface="Times New Roman"/>
                          <a:cs typeface="Times New Roman"/>
                        </a:rPr>
                        <a:t>tentang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"/>
                          <a:ea typeface="Times New Roman"/>
                          <a:cs typeface="Times New Roman"/>
                        </a:rPr>
                        <a:t>jaminan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"/>
                          <a:ea typeface="Times New Roman"/>
                          <a:cs typeface="Times New Roman"/>
                        </a:rPr>
                        <a:t>mutu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id-ID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2.4.3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Laporan monev hasil penjaminan mutu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3.1.1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Dokumen sistem penerimaan mahasiswa baru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3.1.6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Instrumen pengukuran kepuasan mahasiswa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3.1.7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Laporan hasil survei kepuasan mahasiswa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3.1.9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Dokumen kebijakan dan program layanan bimbingan karir dan informasi kerja untuk mahasiswa dan lulusan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3.1.10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Laporan pelaksanaan kebijakan dan program layanan bimbingan karir dan informasi kerja untuk mahasiswa dan lulusan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3.1.11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Bukti prestasi akademik dan non-akademik yang dicapai mahasiswa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762000" y="304800"/>
            <a:ext cx="7696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B.  </a:t>
            </a:r>
            <a:r>
              <a:rPr kumimoji="0" lang="id-ID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DOKUMEN</a:t>
            </a:r>
            <a:r>
              <a:rPr kumimoji="0" lang="fi-FI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YANG HARUS DISEDIAKAN INSTITUSI PERGURUAN TINGGI PADA SAAT ASESMEN LAPANGAN</a:t>
            </a:r>
            <a:endParaRPr kumimoji="0" lang="id-ID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533399" y="609600"/>
          <a:ext cx="8001001" cy="5715000"/>
        </p:xfrm>
        <a:graphic>
          <a:graphicData uri="http://schemas.openxmlformats.org/drawingml/2006/table">
            <a:tbl>
              <a:tblPr/>
              <a:tblGrid>
                <a:gridCol w="527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05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2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3.2.1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Arial"/>
                          <a:ea typeface="Times New Roman"/>
                          <a:cs typeface="Times New Roman"/>
                        </a:rPr>
                        <a:t>Da</a:t>
                      </a: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ftar </a:t>
                      </a:r>
                      <a:r>
                        <a:rPr lang="en-US" sz="1600" dirty="0" err="1">
                          <a:latin typeface="Arial"/>
                          <a:ea typeface="Times New Roman"/>
                          <a:cs typeface="Times New Roman"/>
                        </a:rPr>
                        <a:t>lulusan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 lima </a:t>
                      </a:r>
                      <a:r>
                        <a:rPr lang="en-US" sz="1600" dirty="0" err="1">
                          <a:latin typeface="Arial"/>
                          <a:ea typeface="Times New Roman"/>
                          <a:cs typeface="Times New Roman"/>
                        </a:rPr>
                        <a:t>tahun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"/>
                          <a:ea typeface="Times New Roman"/>
                          <a:cs typeface="Times New Roman"/>
                        </a:rPr>
                        <a:t>terakhir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600" dirty="0" err="1">
                          <a:latin typeface="Arial"/>
                          <a:ea typeface="Times New Roman"/>
                          <a:cs typeface="Times New Roman"/>
                        </a:rPr>
                        <a:t>termasuk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 IPK)</a:t>
                      </a:r>
                      <a:endParaRPr lang="id-ID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3.2.3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Instrumen evaluasi lulusan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3.4.5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Daftar bentuk partisipasi alumni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4.1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Dokumen sistem pengelolaan sumberdaya manusia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4.2.1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Dokumen sistem monitoring dan evaluasi serta rekam jejak kinerja sumberdaya manusia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4.2.2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Dokumen hasil monitoring dan evaluasi serta rekam jejak kinerja sumberdaya manusia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4.3.1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b-NO" sz="1600" dirty="0">
                          <a:latin typeface="Arial"/>
                          <a:ea typeface="Times New Roman"/>
                          <a:cs typeface="Times New Roman"/>
                        </a:rPr>
                        <a:t>Fotokopi ijazah </a:t>
                      </a: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terakhir </a:t>
                      </a:r>
                      <a:r>
                        <a:rPr lang="nb-NO" sz="1600" dirty="0">
                          <a:latin typeface="Arial"/>
                          <a:ea typeface="Times New Roman"/>
                          <a:cs typeface="Times New Roman"/>
                        </a:rPr>
                        <a:t>dan sertifikat pendidik dosen tetap</a:t>
                      </a:r>
                      <a:endParaRPr lang="id-ID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4.3.2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b-NO" sz="1600" dirty="0">
                          <a:latin typeface="Arial"/>
                          <a:ea typeface="Times New Roman"/>
                          <a:cs typeface="Times New Roman"/>
                        </a:rPr>
                        <a:t>Fotokopi ijazah dan sertifikat pendidik dosen tidak tetap</a:t>
                      </a:r>
                      <a:endParaRPr lang="id-ID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4.4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Daftar dosen tetap yang sedang tugas belajar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4.5.1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b-NO" sz="1600" dirty="0">
                          <a:latin typeface="Arial"/>
                          <a:ea typeface="Times New Roman"/>
                          <a:cs typeface="Times New Roman"/>
                        </a:rPr>
                        <a:t>Fotokopi ijazah dan sertifikat </a:t>
                      </a: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kompetensi tenaga kependidikan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4.6.1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Instrumen kepuasan dosen dan tenaga kependidikan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4.6.2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Laporan hasil survei kepuasan dosen dan tenaga kependidikan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5.1.1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Dokumen kebijakan pengembangan kurikulum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28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5.1.2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Dokumen analisis dan evaluasi pemutakhiran kurikulum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29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5.2.2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Dokumen pengendalian mutu pembelajaran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5.2.3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Pedoman pelaksanaan tridarma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31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>
                          <a:latin typeface="Arial"/>
                          <a:ea typeface="Times New Roman"/>
                          <a:cs typeface="Times New Roman"/>
                        </a:rPr>
                        <a:t>5.3.1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  <a:cs typeface="Times New Roman"/>
                        </a:rPr>
                        <a:t>Dokumen tentang kebebasan akademik, kebebasan mimbar akademik, dan otonomi keilmuan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0" y="161922"/>
          <a:ext cx="8458200" cy="6467478"/>
        </p:xfrm>
        <a:graphic>
          <a:graphicData uri="http://schemas.openxmlformats.org/drawingml/2006/table">
            <a:tbl>
              <a:tblPr/>
              <a:tblGrid>
                <a:gridCol w="5580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7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521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67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No.</a:t>
                      </a:r>
                      <a:endParaRPr lang="id-ID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955" marR="51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Nomor</a:t>
                      </a: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Butir</a:t>
                      </a:r>
                      <a:endParaRPr lang="id-ID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955" marR="51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/>
                          <a:ea typeface="Times New Roman"/>
                          <a:cs typeface="Times New Roman"/>
                        </a:rPr>
                        <a:t>Keterangan</a:t>
                      </a:r>
                      <a:endParaRPr lang="id-ID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955" marR="51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32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5.3.2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  <a:cs typeface="Times New Roman"/>
                        </a:rPr>
                        <a:t>Dokumen sistem pengembangan suasana akademik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33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6.1.1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  <a:cs typeface="Times New Roman"/>
                        </a:rPr>
                        <a:t>Dokumen pengelolaan dana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3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34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6.1.8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  <a:cs typeface="Times New Roman"/>
                        </a:rPr>
                        <a:t>Laporan monitoring dan evaluasi keuangan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3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35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6.1.9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  <a:cs typeface="Times New Roman"/>
                        </a:rPr>
                        <a:t>Laporan audit keuangan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3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36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6.2.1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  <a:cs typeface="Times New Roman"/>
                        </a:rPr>
                        <a:t>Dokumen pengelolaan prasarana dan sarana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3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37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6.2.2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  <a:cs typeface="Times New Roman"/>
                        </a:rPr>
                        <a:t>Dokumen pemilikan tanah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3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38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6.2.7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  <a:cs typeface="Times New Roman"/>
                        </a:rPr>
                        <a:t>Daftar prasarana dan sarana pembelajaran terpusat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3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39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6.3.1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  <a:cs typeface="Times New Roman"/>
                        </a:rPr>
                        <a:t>Dokumen sistem informasi pengelolaan proses pembelajaran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3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40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6.3.2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  <a:cs typeface="Times New Roman"/>
                        </a:rPr>
                        <a:t>Dokumen sistem informasi pengelolaan administrasi umum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3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41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6.3.3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  <a:cs typeface="Times New Roman"/>
                        </a:rPr>
                        <a:t>Dokumen sistem informasi pengelolaan prasarana dan sarana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42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6.3.8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400" i="1" dirty="0">
                          <a:latin typeface="Arial"/>
                          <a:ea typeface="Times New Roman"/>
                          <a:cs typeface="Times New Roman"/>
                        </a:rPr>
                        <a:t>Blue print</a:t>
                      </a:r>
                      <a:r>
                        <a:rPr lang="id-ID" sz="1400" dirty="0">
                          <a:latin typeface="Arial"/>
                          <a:ea typeface="Times New Roman"/>
                          <a:cs typeface="Times New Roman"/>
                        </a:rPr>
                        <a:t> pengembangan, pengelolaan, dan pemanfaatan sistem informasi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3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43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7.1.1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  <a:cs typeface="Times New Roman"/>
                        </a:rPr>
                        <a:t>Dokumen pedoman pengelolaan penelitian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44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7.1.2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  <a:cs typeface="Times New Roman"/>
                        </a:rPr>
                        <a:t>Hasil penelitian (rekapitulasi judul dan dokumen laporan penelitian) yang jumlah judulnya ada dalam borang.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45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7.1.3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  <a:cs typeface="Times New Roman"/>
                        </a:rPr>
                        <a:t>Artikel ilmiah (rekapitulasi judul dan dokumen artikel) yang jumlah judulnya ada dalam borang.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3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46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7.1.4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  <a:cs typeface="Times New Roman"/>
                        </a:rPr>
                        <a:t>Dokumen sitasi publikasi ilmiah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47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7.1.5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  <a:cs typeface="Times New Roman"/>
                        </a:rPr>
                        <a:t>Dokumen hak Paten/HaKI dan atau karya yang mendapat penghargaan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3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48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7.2.1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  <a:cs typeface="Times New Roman"/>
                        </a:rPr>
                        <a:t>Dokumen pedoman pengelolaan PkM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49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7.2.2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  <a:cs typeface="Times New Roman"/>
                        </a:rPr>
                        <a:t>Hasil PkM (rekapitulasi judul dan dokumen laporan PkM) yang jumlah judulnya ada dalam borang.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50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7.3.1</a:t>
                      </a:r>
                      <a:endParaRPr lang="id-ID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b-NO" sz="1400" dirty="0">
                          <a:latin typeface="Arial"/>
                          <a:ea typeface="Times New Roman"/>
                          <a:cs typeface="Times New Roman"/>
                        </a:rPr>
                        <a:t>Dokumen pendukung kegiatan kerjasama dengan instansi dalam negeri</a:t>
                      </a:r>
                      <a:endParaRPr lang="id-ID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51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7.3.2</a:t>
                      </a:r>
                      <a:endParaRPr lang="id-ID" sz="1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b-NO" sz="1400" dirty="0">
                          <a:latin typeface="Arial"/>
                          <a:ea typeface="Times New Roman"/>
                          <a:cs typeface="Times New Roman"/>
                        </a:rPr>
                        <a:t>Dokumen pendukung kegiatan kerjasama dengan instansi luar negeri</a:t>
                      </a:r>
                      <a:endParaRPr lang="id-ID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3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52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7.3.4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  <a:cs typeface="Times New Roman"/>
                        </a:rPr>
                        <a:t>Dokumen rancangan, proses, dan hasil monitoring kerjasama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53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  <a:cs typeface="Times New Roman"/>
                        </a:rPr>
                        <a:t>7.3.5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  <a:cs typeface="Times New Roman"/>
                        </a:rPr>
                        <a:t>Dokumen (instrumen dan laporan) pemanfaatan dan kepuasan hasil kerjasama </a:t>
                      </a:r>
                    </a:p>
                  </a:txBody>
                  <a:tcPr marL="51955" marR="51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812333"/>
              </p:ext>
            </p:extLst>
          </p:nvPr>
        </p:nvGraphicFramePr>
        <p:xfrm>
          <a:off x="561975" y="609600"/>
          <a:ext cx="8101013" cy="668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9" name="Document" r:id="rId3" imgW="8041198" imgH="6619851" progId="Word.Document.12">
                  <p:embed/>
                </p:oleObj>
              </mc:Choice>
              <mc:Fallback>
                <p:oleObj name="Document" r:id="rId3" imgW="8041198" imgH="6619851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609600"/>
                        <a:ext cx="8101013" cy="668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76200"/>
            <a:ext cx="8229600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id-ID" sz="1200" b="1" dirty="0">
                <a:latin typeface="Arial Narrow" pitchFamily="34" charset="0"/>
                <a:cs typeface="Aharoni" pitchFamily="2" charset="-79"/>
              </a:rPr>
              <a:t>KRITERIA PENILAIAN STANDAR 7 :</a:t>
            </a:r>
          </a:p>
          <a:p>
            <a:pPr algn="ctr"/>
            <a:r>
              <a:rPr lang="pt-BR" sz="1200" b="1" dirty="0"/>
              <a:t>Pembiayaan, sarana dan prasarana, serta sistem informasi</a:t>
            </a:r>
            <a:r>
              <a:rPr lang="id-ID" sz="1200" b="1" dirty="0"/>
              <a:t> Deskripsi</a:t>
            </a:r>
            <a:endParaRPr lang="id-ID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1524000"/>
            <a:ext cx="7010400" cy="533400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5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1500" b="1" dirty="0">
                <a:latin typeface="Arial" pitchFamily="34" charset="0"/>
                <a:ea typeface="Times New Roman"/>
                <a:cs typeface="Arial" pitchFamily="34" charset="0"/>
              </a:rPr>
              <a:t>(4)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5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Dokumen pedoman pengelolaan penelitian yang dikembangkan dan dipublikasikan oleh institusi, mencakup aspek-aspek: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5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(1)   Kebijakan dasar penelitian  yang meliputi  antara lain: arah dan fokus, jenis dan rekam jejak penelitian unggulan, pola kerja sama dengan pihak luar, pendanaan, sistem kompetisi,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5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(2)   Penanganan plagiasi, paten dan hak atas kekayaan intektual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5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(3)   Rencana dan pelaksanaan penelitian yang mencakup agenda tahunan,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5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(4)   Peraturan pengusulan proposal penelitian dan pelaksanaannya</a:t>
            </a:r>
            <a:endParaRPr lang="en-US" sz="1500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5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yang terdokumentasi dengan baik serta mudah diakses oleh semua pihak.</a:t>
            </a:r>
            <a:endParaRPr lang="id-ID" sz="15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5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500" b="1" dirty="0">
                <a:latin typeface="Arial" pitchFamily="34" charset="0"/>
                <a:ea typeface="Times New Roman"/>
                <a:cs typeface="Arial" pitchFamily="34" charset="0"/>
              </a:rPr>
              <a:t>Point (3)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id-ID" sz="1500" b="1" dirty="0">
                <a:latin typeface="Arial" pitchFamily="34" charset="0"/>
                <a:cs typeface="Arial" pitchFamily="34" charset="0"/>
              </a:rPr>
              <a:t>	</a:t>
            </a:r>
            <a:r>
              <a:rPr lang="id-ID" sz="1500" dirty="0">
                <a:latin typeface="Arial" pitchFamily="34" charset="0"/>
                <a:cs typeface="Arial" pitchFamily="34" charset="0"/>
              </a:rPr>
              <a:t>Dokumen pedoman pengelolaan penelitian yang dikembangkan dan dipublikasikan oleh institusi, mencakup 3 dari aspek-aspek: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5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(1)   Kebijakan dasar penelitian  yang meliputi  antara lain: arah dan fokus, jenis dan rekam jejak penelitian unggulan, pola kerja sama dengan pihak luar, pendanaan, sistem kompetisi,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5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(2)   Penanganan plagiasi, paten dan hak atas kekayaan intektual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5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(3)   Rencana dan pelaksanaan penelitian yang mencakup agenda tahunan,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5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(4)   Peraturan pengusulan proposal penelitian dan pelaksanaannya</a:t>
            </a:r>
            <a:endParaRPr lang="en-US" sz="1500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id-ID" sz="1500" dirty="0">
                <a:latin typeface="Arial" pitchFamily="34" charset="0"/>
                <a:cs typeface="Arial" pitchFamily="34" charset="0"/>
              </a:rPr>
              <a:t>yang terdokumentasi dengan baik serta mudah diakses oleh semua pihak.</a:t>
            </a:r>
          </a:p>
          <a:p>
            <a:pPr>
              <a:spcBef>
                <a:spcPts val="0"/>
              </a:spcBef>
              <a:buNone/>
              <a:defRPr/>
            </a:pPr>
            <a:endParaRPr lang="id-ID" sz="1500" b="1" dirty="0"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7162800" cy="152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0238" indent="-630238"/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7.1.1 </a:t>
            </a:r>
            <a:r>
              <a:rPr lang="nn-NO" sz="2000" b="1" dirty="0">
                <a:solidFill>
                  <a:schemeClr val="tx1"/>
                </a:solidFill>
                <a:latin typeface="Cambria" pitchFamily="18" charset="0"/>
              </a:rPr>
              <a:t>PEMILIKAN PEDOMAN PENGELOLAAN PENELITIAN YANG LENGKAP, DAN  DIKEMBANGKAN SERTA DIPUBLIKASIKAN OLEH INSTITUSI</a:t>
            </a:r>
            <a:endParaRPr lang="en-US" sz="20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34200" y="1524000"/>
            <a:ext cx="2209800" cy="533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0650" indent="-120650">
              <a:buFont typeface="Arial" pitchFamily="34" charset="0"/>
              <a:buChar char="•"/>
            </a:pP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Lembaga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penelitian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struktur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organisasi</a:t>
            </a:r>
            <a:endParaRPr lang="en-US" sz="1600" dirty="0">
              <a:solidFill>
                <a:schemeClr val="tx1"/>
              </a:solidFill>
              <a:latin typeface="Book Antiqua" pitchFamily="18" charset="0"/>
            </a:endParaRPr>
          </a:p>
          <a:p>
            <a:pPr marL="120650" indent="-120650">
              <a:buFont typeface="Arial" pitchFamily="34" charset="0"/>
              <a:buChar char="•"/>
            </a:pP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Rencana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Induk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Penelitian</a:t>
            </a:r>
            <a:endParaRPr lang="en-US" sz="1600" dirty="0">
              <a:solidFill>
                <a:schemeClr val="tx1"/>
              </a:solidFill>
              <a:latin typeface="Book Antiqua" pitchFamily="18" charset="0"/>
            </a:endParaRPr>
          </a:p>
          <a:p>
            <a:pPr marL="120650" indent="-120650">
              <a:buFont typeface="Arial" pitchFamily="34" charset="0"/>
              <a:buChar char="•"/>
            </a:pP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Buku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pedoman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penelitian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</a:p>
          <a:p>
            <a:pPr marL="120650" indent="-120650">
              <a:buFont typeface="Arial" pitchFamily="34" charset="0"/>
              <a:buChar char="•"/>
            </a:pPr>
            <a:endParaRPr lang="id-ID" sz="160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34200" y="0"/>
            <a:ext cx="2209800" cy="15240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Besarnya Bobot : </a:t>
            </a:r>
            <a:r>
              <a:rPr lang="id-ID" sz="2000" b="1" dirty="0">
                <a:solidFill>
                  <a:srgbClr val="FFFF00"/>
                </a:solidFill>
              </a:rPr>
              <a:t>0,94</a:t>
            </a:r>
            <a:endParaRPr lang="id-ID" sz="2000" dirty="0"/>
          </a:p>
          <a:p>
            <a:pPr algn="ctr"/>
            <a:r>
              <a:rPr lang="id-ID" dirty="0">
                <a:solidFill>
                  <a:schemeClr val="bg1"/>
                </a:solidFill>
              </a:rPr>
              <a:t>Hal-hal yang perlu dibuktikan :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1524000"/>
            <a:ext cx="6934200" cy="533400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Point (2)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id-ID" sz="18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Dokumen pedoman pengelolaan penelitian yang dikembangkan dan dipublikasikan oleh institusi, mencakup 1 sampai 2 dari aspek-aspek:</a:t>
            </a:r>
            <a:endParaRPr lang="id-ID" sz="18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(1)   Kebijakan dasar penelitian  yang meliputi  antara lain: arah dan fokus, jenis dan rekam jejak penelitian unggulan, pola kerja sama dengan pihak luar, pendanaan, sistem kompetisi,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(2)   Penanganan plagiasi, paten dan hak atas kekayaan intektual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(3)   Rencana dan pelaksanaan penelitian yang mencakup agenda tahunan,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(4)   Peraturan pengusulan proposal penelitian dan pelaksanaannya</a:t>
            </a:r>
            <a:endParaRPr lang="en-US" sz="1800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yang terdokumentasi dengan baik serta mudah diakses oleh oleh semua pihak.</a:t>
            </a:r>
            <a:endParaRPr lang="id-ID" sz="18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18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Point (1)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id-ID" sz="1800" b="1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Tidak ada  pedoman pengelolaan penelitian.</a:t>
            </a:r>
            <a:endParaRPr lang="id-ID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7162800" cy="152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0238" indent="-630238"/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7.1.1 </a:t>
            </a:r>
            <a:r>
              <a:rPr lang="nn-NO" sz="2000" b="1" dirty="0">
                <a:solidFill>
                  <a:schemeClr val="tx1"/>
                </a:solidFill>
                <a:latin typeface="Cambria" pitchFamily="18" charset="0"/>
              </a:rPr>
              <a:t>PEMILIKAN PEDOMAN PENGELOLAAN PENELITIAN YANG LENGKAP, DAN  DIKEMBANGKAN SERTA DIPUBLIKASIKAN OLEH INSTITUSI</a:t>
            </a:r>
            <a:endParaRPr lang="en-US" sz="20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34200" y="1524000"/>
            <a:ext cx="2209800" cy="533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0650" indent="-120650">
              <a:buFont typeface="Arial" pitchFamily="34" charset="0"/>
              <a:buChar char="•"/>
            </a:pP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Lembaga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penelitian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struktur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organisasi</a:t>
            </a:r>
            <a:endParaRPr lang="en-US" sz="1600" dirty="0">
              <a:solidFill>
                <a:schemeClr val="tx1"/>
              </a:solidFill>
              <a:latin typeface="Book Antiqua" pitchFamily="18" charset="0"/>
            </a:endParaRPr>
          </a:p>
          <a:p>
            <a:pPr marL="120650" indent="-120650">
              <a:buFont typeface="Arial" pitchFamily="34" charset="0"/>
              <a:buChar char="•"/>
            </a:pP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Rencana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Induk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Penelitian</a:t>
            </a:r>
            <a:endParaRPr lang="en-US" sz="1600" dirty="0">
              <a:solidFill>
                <a:schemeClr val="tx1"/>
              </a:solidFill>
              <a:latin typeface="Book Antiqua" pitchFamily="18" charset="0"/>
            </a:endParaRPr>
          </a:p>
          <a:p>
            <a:pPr marL="120650" indent="-120650">
              <a:buFont typeface="Arial" pitchFamily="34" charset="0"/>
              <a:buChar char="•"/>
            </a:pP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Buku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pedoman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penelitian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 </a:t>
            </a:r>
          </a:p>
        </p:txBody>
      </p:sp>
      <p:sp>
        <p:nvSpPr>
          <p:cNvPr id="6" name="Rectangle 5"/>
          <p:cNvSpPr/>
          <p:nvPr/>
        </p:nvSpPr>
        <p:spPr>
          <a:xfrm>
            <a:off x="6934200" y="0"/>
            <a:ext cx="2209800" cy="15240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Besarnya Bobot : </a:t>
            </a:r>
            <a:r>
              <a:rPr lang="id-ID" sz="2000" b="1" dirty="0">
                <a:solidFill>
                  <a:srgbClr val="FFFF00"/>
                </a:solidFill>
              </a:rPr>
              <a:t>0,94</a:t>
            </a:r>
            <a:endParaRPr lang="id-ID" sz="2000" dirty="0"/>
          </a:p>
          <a:p>
            <a:pPr algn="ctr"/>
            <a:r>
              <a:rPr lang="id-ID" dirty="0">
                <a:solidFill>
                  <a:schemeClr val="bg1"/>
                </a:solidFill>
              </a:rPr>
              <a:t>Hal-hal yang perlu dibuktikan :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1524000"/>
            <a:ext cx="6781800" cy="533400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2000" dirty="0">
                <a:latin typeface="Arial" pitchFamily="34" charset="0"/>
                <a:ea typeface="Times New Roman"/>
                <a:cs typeface="Arial" pitchFamily="34" charset="0"/>
              </a:rPr>
              <a:t>Penilaian dilakukan dengan penghitungan berikut:</a:t>
            </a:r>
          </a:p>
          <a:p>
            <a:pPr>
              <a:buNone/>
            </a:pPr>
            <a:r>
              <a:rPr lang="en-US" sz="2000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2000" dirty="0">
                <a:latin typeface="Arial" pitchFamily="34" charset="0"/>
                <a:ea typeface="Times New Roman"/>
                <a:cs typeface="Arial" pitchFamily="34" charset="0"/>
              </a:rPr>
              <a:t>NK = Nilai kasar =</a:t>
            </a:r>
            <a:r>
              <a:rPr lang="en-US" sz="20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id-ID" sz="20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</a:p>
          <a:p>
            <a:pPr>
              <a:spcAft>
                <a:spcPts val="0"/>
              </a:spcAft>
              <a:buNone/>
            </a:pP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2000" u="sng" dirty="0">
                <a:latin typeface="Arial" pitchFamily="34" charset="0"/>
                <a:ea typeface="Times New Roman"/>
                <a:cs typeface="Arial" pitchFamily="34" charset="0"/>
              </a:rPr>
              <a:t> 4xna + 2xnb + nc</a:t>
            </a:r>
            <a:r>
              <a:rPr lang="id-ID" sz="20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</a:p>
          <a:p>
            <a:pPr>
              <a:spcAft>
                <a:spcPts val="0"/>
              </a:spcAft>
              <a:buNone/>
            </a:pPr>
            <a:r>
              <a:rPr lang="id-ID" sz="2000" dirty="0">
                <a:latin typeface="Arial" pitchFamily="34" charset="0"/>
                <a:ea typeface="Times New Roman"/>
                <a:cs typeface="Arial" pitchFamily="34" charset="0"/>
              </a:rPr>
              <a:t>             f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endParaRPr lang="en-US" sz="20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/>
              <a:buChar char="à"/>
              <a:defRPr/>
            </a:pP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(4)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2000" dirty="0">
                <a:latin typeface="Arial" pitchFamily="34" charset="0"/>
                <a:ea typeface="Times New Roman"/>
                <a:cs typeface="Arial" pitchFamily="34" charset="0"/>
              </a:rPr>
              <a:t>Jika </a:t>
            </a:r>
            <a:r>
              <a:rPr lang="nl-NL" sz="2000" dirty="0">
                <a:latin typeface="Arial" pitchFamily="34" charset="0"/>
                <a:ea typeface="Times New Roman"/>
                <a:cs typeface="Arial" pitchFamily="34" charset="0"/>
              </a:rPr>
              <a:t>NK ≥ </a:t>
            </a:r>
            <a:r>
              <a:rPr lang="id-ID" sz="2000" dirty="0">
                <a:latin typeface="Arial" pitchFamily="34" charset="0"/>
                <a:ea typeface="Times New Roman"/>
                <a:cs typeface="Arial" pitchFamily="34" charset="0"/>
              </a:rPr>
              <a:t>2</a:t>
            </a:r>
            <a:endParaRPr lang="en-US" sz="20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2000" dirty="0">
                <a:latin typeface="Arial" pitchFamily="34" charset="0"/>
                <a:ea typeface="Times New Roman"/>
                <a:cs typeface="Arial" pitchFamily="34" charset="0"/>
              </a:rPr>
              <a:t>maka skor = 4.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20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/>
              <a:buChar char="à"/>
              <a:defRPr/>
            </a:pP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3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2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2000" b="1" dirty="0" err="1">
                <a:latin typeface="Arial" pitchFamily="34" charset="0"/>
                <a:ea typeface="Times New Roman"/>
                <a:cs typeface="Arial" pitchFamily="34" charset="0"/>
              </a:rPr>
              <a:t>dan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1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)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Jika 0 &lt; NK &lt; 2</a:t>
            </a:r>
            <a:endParaRPr lang="en-US" sz="2000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maka skor = 1 + (1.5 x NK)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20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2000" dirty="0">
                <a:latin typeface="Arial" pitchFamily="34" charset="0"/>
                <a:ea typeface="Times New Roman"/>
                <a:cs typeface="Arial" pitchFamily="34" charset="0"/>
              </a:rPr>
              <a:t>Jika </a:t>
            </a:r>
            <a:r>
              <a:rPr lang="nl-NL" sz="2000" dirty="0">
                <a:latin typeface="Arial" pitchFamily="34" charset="0"/>
                <a:ea typeface="Times New Roman"/>
                <a:cs typeface="Arial" pitchFamily="34" charset="0"/>
              </a:rPr>
              <a:t>NK </a:t>
            </a:r>
            <a:r>
              <a:rPr lang="id-ID" sz="2000" dirty="0">
                <a:latin typeface="Arial" pitchFamily="34" charset="0"/>
                <a:ea typeface="Times New Roman"/>
                <a:cs typeface="Arial" pitchFamily="34" charset="0"/>
              </a:rPr>
              <a:t>= 0,</a:t>
            </a:r>
            <a:endParaRPr lang="en-US" sz="20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2000" dirty="0">
                <a:latin typeface="Arial" pitchFamily="34" charset="0"/>
                <a:ea typeface="Times New Roman"/>
                <a:cs typeface="Arial" pitchFamily="34" charset="0"/>
              </a:rPr>
              <a:t>maka skor = 0.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6629400" cy="152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0238" indent="-630238"/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7.1.2 JUMLAH PENELITIAN DOSEN TETAP SELAMA TIGA TAHUN TERAKHIR</a:t>
            </a:r>
          </a:p>
        </p:txBody>
      </p:sp>
      <p:sp>
        <p:nvSpPr>
          <p:cNvPr id="9" name="Rectangle 8"/>
          <p:cNvSpPr/>
          <p:nvPr/>
        </p:nvSpPr>
        <p:spPr>
          <a:xfrm>
            <a:off x="6629400" y="1524000"/>
            <a:ext cx="2514600" cy="533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buNone/>
            </a:pPr>
            <a:r>
              <a:rPr lang="id-ID" sz="15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Keterangan:</a:t>
            </a:r>
          </a:p>
          <a:p>
            <a:pPr marL="201930" indent="-201930">
              <a:spcAft>
                <a:spcPts val="0"/>
              </a:spcAft>
              <a:buNone/>
            </a:pPr>
            <a:r>
              <a:rPr lang="id-ID" sz="15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n</a:t>
            </a:r>
            <a:r>
              <a:rPr lang="id-ID" sz="15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a  </a:t>
            </a:r>
            <a:r>
              <a:rPr lang="id-ID" sz="15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=</a:t>
            </a:r>
            <a:r>
              <a:rPr lang="id-ID" sz="15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  </a:t>
            </a:r>
            <a:r>
              <a:rPr lang="id-ID" sz="15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N</a:t>
            </a:r>
            <a:r>
              <a:rPr lang="id-ID" sz="15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5</a:t>
            </a:r>
            <a:r>
              <a:rPr lang="id-ID" sz="15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=Jumlah penelitian dengan biaya luar negeri  </a:t>
            </a:r>
          </a:p>
          <a:p>
            <a:pPr marL="201930" indent="-201930">
              <a:spcAft>
                <a:spcPts val="0"/>
              </a:spcAft>
              <a:buNone/>
            </a:pPr>
            <a:endParaRPr lang="en-US" sz="1500" dirty="0">
              <a:solidFill>
                <a:schemeClr val="tx1"/>
              </a:solidFill>
              <a:latin typeface="Book Antiqua" pitchFamily="18" charset="0"/>
              <a:ea typeface="Times New Roman"/>
            </a:endParaRPr>
          </a:p>
          <a:p>
            <a:pPr marL="201930" indent="-201930">
              <a:spcAft>
                <a:spcPts val="0"/>
              </a:spcAft>
              <a:buNone/>
            </a:pPr>
            <a:r>
              <a:rPr lang="id-ID" sz="15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n</a:t>
            </a:r>
            <a:r>
              <a:rPr lang="id-ID" sz="15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b  </a:t>
            </a:r>
            <a:r>
              <a:rPr lang="id-ID" sz="15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=</a:t>
            </a:r>
            <a:r>
              <a:rPr lang="id-ID" sz="15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  </a:t>
            </a:r>
            <a:r>
              <a:rPr lang="id-ID" sz="15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N</a:t>
            </a:r>
            <a:r>
              <a:rPr lang="id-ID" sz="15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3</a:t>
            </a:r>
            <a:r>
              <a:rPr lang="id-ID" sz="15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+N</a:t>
            </a:r>
            <a:r>
              <a:rPr lang="id-ID" sz="15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4</a:t>
            </a:r>
            <a:r>
              <a:rPr lang="id-ID" sz="15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=Jumlah penelitian dengan biaya luar </a:t>
            </a:r>
          </a:p>
          <a:p>
            <a:pPr marL="201930" indent="-201930">
              <a:spcAft>
                <a:spcPts val="0"/>
              </a:spcAft>
              <a:buNone/>
            </a:pPr>
            <a:endParaRPr lang="en-US" sz="1500" dirty="0">
              <a:solidFill>
                <a:schemeClr val="tx1"/>
              </a:solidFill>
              <a:latin typeface="Book Antiqua" pitchFamily="18" charset="0"/>
              <a:ea typeface="Times New Roman"/>
            </a:endParaRPr>
          </a:p>
          <a:p>
            <a:pPr marL="201930" indent="-201930">
              <a:spcAft>
                <a:spcPts val="0"/>
              </a:spcAft>
              <a:buNone/>
            </a:pPr>
            <a:r>
              <a:rPr lang="id-ID" sz="15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n</a:t>
            </a:r>
            <a:r>
              <a:rPr lang="id-ID" sz="15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c  </a:t>
            </a:r>
            <a:r>
              <a:rPr lang="id-ID" sz="15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=  N</a:t>
            </a:r>
            <a:r>
              <a:rPr lang="id-ID" sz="15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1</a:t>
            </a:r>
            <a:r>
              <a:rPr lang="id-ID" sz="15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+N</a:t>
            </a:r>
            <a:r>
              <a:rPr lang="id-ID" sz="15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2</a:t>
            </a:r>
            <a:r>
              <a:rPr lang="id-ID" sz="15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=Jumlah penelitian dengan biaya dari PT atau dosen</a:t>
            </a:r>
          </a:p>
          <a:p>
            <a:pPr>
              <a:buNone/>
            </a:pPr>
            <a:endParaRPr lang="en-US" sz="1500" dirty="0">
              <a:solidFill>
                <a:schemeClr val="tx1"/>
              </a:solidFill>
              <a:latin typeface="Book Antiqua" pitchFamily="18" charset="0"/>
              <a:ea typeface="Times New Roman"/>
            </a:endParaRPr>
          </a:p>
          <a:p>
            <a:pPr>
              <a:buNone/>
            </a:pPr>
            <a:r>
              <a:rPr lang="id-ID" sz="15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f   =  Jumlah dosen tetap perguruan tinggi</a:t>
            </a:r>
            <a:endParaRPr lang="en-US" sz="150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29400" y="0"/>
            <a:ext cx="2514600" cy="15240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Besarnya Bobot : </a:t>
            </a:r>
            <a:r>
              <a:rPr lang="id-ID" sz="2000" b="1" dirty="0">
                <a:solidFill>
                  <a:srgbClr val="FFFF00"/>
                </a:solidFill>
              </a:rPr>
              <a:t>0,94</a:t>
            </a:r>
            <a:endParaRPr lang="id-ID" sz="2000" dirty="0"/>
          </a:p>
          <a:p>
            <a:pPr algn="ctr"/>
            <a:r>
              <a:rPr lang="id-ID" dirty="0">
                <a:solidFill>
                  <a:schemeClr val="bg1"/>
                </a:solidFill>
              </a:rPr>
              <a:t>Hal-hal yang perlu dibuktikan :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1524000"/>
            <a:ext cx="6781800" cy="533400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nb-NO" sz="2000" dirty="0">
                <a:latin typeface="Arial" pitchFamily="34" charset="0"/>
                <a:ea typeface="Times New Roman"/>
                <a:cs typeface="Arial" pitchFamily="34" charset="0"/>
              </a:rPr>
              <a:t>Pe</a:t>
            </a:r>
            <a:r>
              <a:rPr lang="id-ID" sz="2000" dirty="0">
                <a:latin typeface="Arial" pitchFamily="34" charset="0"/>
                <a:ea typeface="Times New Roman"/>
                <a:cs typeface="Arial" pitchFamily="34" charset="0"/>
              </a:rPr>
              <a:t>rhitungan:</a:t>
            </a:r>
            <a:endParaRPr lang="en-US" sz="20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nb-NO" sz="2000" dirty="0">
                <a:latin typeface="Arial" pitchFamily="34" charset="0"/>
                <a:ea typeface="Times New Roman"/>
                <a:cs typeface="Arial" pitchFamily="34" charset="0"/>
              </a:rPr>
              <a:t>NK = Nilai kasar = </a:t>
            </a:r>
            <a:endParaRPr lang="en-US" sz="20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2000" u="sng" dirty="0">
                <a:latin typeface="Arial" pitchFamily="34" charset="0"/>
                <a:ea typeface="Times New Roman"/>
                <a:cs typeface="Arial" pitchFamily="34" charset="0"/>
              </a:rPr>
              <a:t>Na + 2xNb</a:t>
            </a:r>
          </a:p>
          <a:p>
            <a:pPr marL="0" lvl="0" indent="0">
              <a:buNone/>
              <a:defRPr/>
            </a:pPr>
            <a:r>
              <a:rPr lang="id-ID" sz="2000" dirty="0">
                <a:latin typeface="Arial" pitchFamily="34" charset="0"/>
                <a:ea typeface="Times New Roman"/>
                <a:cs typeface="Arial" pitchFamily="34" charset="0"/>
              </a:rPr>
              <a:t>        f</a:t>
            </a:r>
            <a:endParaRPr lang="en-US" sz="20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marL="0" lvl="0" indent="0">
              <a:buNone/>
              <a:defRPr/>
            </a:pPr>
            <a:endParaRPr lang="id-ID" sz="20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/>
              <a:buChar char="à"/>
              <a:defRPr/>
            </a:pP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(4)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nl-NL" sz="2000" dirty="0">
                <a:latin typeface="Arial" pitchFamily="34" charset="0"/>
                <a:ea typeface="Times New Roman"/>
                <a:cs typeface="Arial" pitchFamily="34" charset="0"/>
              </a:rPr>
              <a:t>	Jika NK ≥ </a:t>
            </a:r>
            <a:r>
              <a:rPr lang="id-ID" sz="2000" dirty="0">
                <a:latin typeface="Arial" pitchFamily="34" charset="0"/>
                <a:ea typeface="Times New Roman"/>
                <a:cs typeface="Arial" pitchFamily="34" charset="0"/>
              </a:rPr>
              <a:t>1</a:t>
            </a:r>
            <a:endParaRPr lang="en-US" sz="20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nl-NL" sz="2000" dirty="0">
                <a:latin typeface="Arial" pitchFamily="34" charset="0"/>
                <a:ea typeface="Times New Roman"/>
                <a:cs typeface="Arial" pitchFamily="34" charset="0"/>
              </a:rPr>
              <a:t>maka skor = 4.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20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/>
              <a:buChar char="à"/>
              <a:defRPr/>
            </a:pP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3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2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2000" b="1" dirty="0" err="1">
                <a:latin typeface="Arial" pitchFamily="34" charset="0"/>
                <a:ea typeface="Times New Roman"/>
                <a:cs typeface="Arial" pitchFamily="34" charset="0"/>
              </a:rPr>
              <a:t>dan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1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endParaRPr lang="en-US" sz="20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nl-NL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Jika NK &lt;  </a:t>
            </a:r>
            <a:r>
              <a:rPr lang="id-ID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1 </a:t>
            </a:r>
            <a:endParaRPr lang="en-US" sz="2000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nl-NL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maka skor = </a:t>
            </a:r>
            <a:r>
              <a:rPr lang="id-ID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4 x NK.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20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7162800" cy="152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0238" indent="-630238"/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7.1.3 JUMLAH ARTIKEL ILMIAH YANG DIHASILKAN OLEH DOSEN TETAP DALAM TIGA TAHUN TERAKHIR</a:t>
            </a:r>
          </a:p>
        </p:txBody>
      </p:sp>
      <p:sp>
        <p:nvSpPr>
          <p:cNvPr id="9" name="Rectangle 8"/>
          <p:cNvSpPr/>
          <p:nvPr/>
        </p:nvSpPr>
        <p:spPr>
          <a:xfrm>
            <a:off x="6705600" y="1524000"/>
            <a:ext cx="2438400" cy="533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  <a:defRPr/>
            </a:pP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Keterangan:</a:t>
            </a:r>
          </a:p>
          <a:p>
            <a:pPr marL="291465" lvl="0" indent="-291465">
              <a:spcBef>
                <a:spcPct val="20000"/>
              </a:spcBef>
              <a:defRPr/>
            </a:pP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f  = Jumlah dosen tetap PT</a:t>
            </a:r>
          </a:p>
          <a:p>
            <a:pPr marL="21590" lvl="0" indent="-21590">
              <a:spcBef>
                <a:spcPct val="20000"/>
              </a:spcBef>
              <a:defRPr/>
            </a:pPr>
            <a:endParaRPr lang="id-ID" sz="1600" dirty="0">
              <a:solidFill>
                <a:schemeClr val="tx1"/>
              </a:solidFill>
              <a:latin typeface="Book Antiqua" pitchFamily="18" charset="0"/>
              <a:ea typeface="Times New Roman"/>
            </a:endParaRPr>
          </a:p>
          <a:p>
            <a:pPr marL="21590" lvl="0" indent="-21590">
              <a:spcBef>
                <a:spcPct val="20000"/>
              </a:spcBef>
              <a:defRPr/>
            </a:pP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N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a 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= A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1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 + B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1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 + C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1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 + D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1  </a:t>
            </a:r>
            <a:endParaRPr lang="id-ID" sz="1600" dirty="0">
              <a:solidFill>
                <a:schemeClr val="tx1"/>
              </a:solidFill>
              <a:latin typeface="Book Antiqua" pitchFamily="18" charset="0"/>
              <a:ea typeface="Times New Roman"/>
            </a:endParaRPr>
          </a:p>
          <a:p>
            <a:pPr marL="21590" lvl="0" indent="-21590">
              <a:spcBef>
                <a:spcPct val="20000"/>
              </a:spcBef>
              <a:defRPr/>
            </a:pPr>
            <a:endParaRPr lang="id-ID" sz="1600" dirty="0">
              <a:solidFill>
                <a:schemeClr val="tx1"/>
              </a:solidFill>
              <a:latin typeface="Book Antiqua" pitchFamily="18" charset="0"/>
              <a:ea typeface="Times New Roman"/>
            </a:endParaRPr>
          </a:p>
          <a:p>
            <a:pPr marL="21590" lvl="0" indent="-21590">
              <a:spcBef>
                <a:spcPct val="20000"/>
              </a:spcBef>
              <a:defRPr/>
            </a:pP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N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b 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= A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2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 + B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2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 + C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2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 + D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2</a:t>
            </a:r>
          </a:p>
          <a:p>
            <a:pPr marL="21590" lvl="0" indent="-21590">
              <a:spcBef>
                <a:spcPct val="20000"/>
              </a:spcBef>
              <a:defRPr/>
            </a:pPr>
            <a:endParaRPr lang="id-ID" sz="1600" dirty="0">
              <a:solidFill>
                <a:schemeClr val="tx1"/>
              </a:solidFill>
              <a:latin typeface="Book Antiqua" pitchFamily="18" charset="0"/>
              <a:ea typeface="Times New Roman"/>
            </a:endParaRPr>
          </a:p>
          <a:p>
            <a:pPr marL="21590" lvl="0" indent="-21590">
              <a:spcBef>
                <a:spcPct val="20000"/>
              </a:spcBef>
              <a:defRPr/>
            </a:pP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A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1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 + B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1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 + C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1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 + D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1 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=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 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Nasional</a:t>
            </a:r>
          </a:p>
          <a:p>
            <a:pPr marL="21590" lvl="0" indent="-21590">
              <a:spcBef>
                <a:spcPct val="20000"/>
              </a:spcBef>
              <a:defRPr/>
            </a:pPr>
            <a:endParaRPr lang="id-ID" sz="1600" dirty="0">
              <a:solidFill>
                <a:schemeClr val="tx1"/>
              </a:solidFill>
              <a:latin typeface="Book Antiqua" pitchFamily="18" charset="0"/>
              <a:ea typeface="Times New Roman"/>
            </a:endParaRPr>
          </a:p>
          <a:p>
            <a:pPr marL="21590" lvl="0" indent="-21590">
              <a:spcBef>
                <a:spcPct val="20000"/>
              </a:spcBef>
              <a:defRPr/>
            </a:pP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A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2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 + B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2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 + C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2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 + D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2 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=</a:t>
            </a:r>
            <a:r>
              <a:rPr lang="id-ID" sz="1600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 </a:t>
            </a: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Internasional </a:t>
            </a:r>
          </a:p>
          <a:p>
            <a:pPr marL="21590" lvl="0" indent="-21590">
              <a:spcBef>
                <a:spcPct val="20000"/>
              </a:spcBef>
              <a:defRPr/>
            </a:pP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  </a:t>
            </a:r>
          </a:p>
          <a:p>
            <a:pPr marL="21590" lvl="0" indent="-21590">
              <a:spcBef>
                <a:spcPct val="20000"/>
              </a:spcBef>
              <a:defRPr/>
            </a:pPr>
            <a:r>
              <a:rPr lang="id-ID" sz="16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 </a:t>
            </a:r>
          </a:p>
        </p:txBody>
      </p:sp>
      <p:sp>
        <p:nvSpPr>
          <p:cNvPr id="6" name="Rectangle 5"/>
          <p:cNvSpPr/>
          <p:nvPr/>
        </p:nvSpPr>
        <p:spPr>
          <a:xfrm>
            <a:off x="6705600" y="0"/>
            <a:ext cx="2438400" cy="15240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Besarnya Bobot : </a:t>
            </a:r>
            <a:r>
              <a:rPr lang="id-ID" sz="2000" b="1" dirty="0">
                <a:solidFill>
                  <a:srgbClr val="FFFF00"/>
                </a:solidFill>
              </a:rPr>
              <a:t>0,94</a:t>
            </a:r>
            <a:endParaRPr lang="id-ID" sz="2000" dirty="0"/>
          </a:p>
          <a:p>
            <a:pPr algn="ctr"/>
            <a:r>
              <a:rPr lang="id-ID" dirty="0">
                <a:solidFill>
                  <a:schemeClr val="bg1"/>
                </a:solidFill>
              </a:rPr>
              <a:t>Hal-hal yang perlu dibuktikan :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1524000"/>
            <a:ext cx="7162800" cy="533400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NK =(N</a:t>
            </a:r>
            <a:r>
              <a:rPr lang="id-ID" sz="2000" baseline="-25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A</a:t>
            </a:r>
            <a:r>
              <a:rPr lang="id-ID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/f) x 1000</a:t>
            </a:r>
            <a:endParaRPr lang="en-US" sz="2000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dimana:</a:t>
            </a:r>
            <a:endParaRPr lang="en-US" sz="2000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N</a:t>
            </a:r>
            <a:r>
              <a:rPr lang="id-ID" sz="2000" baseline="-25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A </a:t>
            </a:r>
            <a:r>
              <a:rPr lang="id-ID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= Banyaknya artikel ilmiah karya dosen tetap dalam tiga tahun terakhir yang disitasi</a:t>
            </a:r>
            <a:endParaRPr lang="en-US" sz="2000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f = Banyaknya dosen tetap perguruan tinggi.</a:t>
            </a:r>
            <a:endParaRPr lang="en-US" sz="2000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endParaRPr lang="id-ID" sz="20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/>
              <a:buChar char="à"/>
              <a:defRPr/>
            </a:pP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(4)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Jika NK ≥ 25</a:t>
            </a:r>
            <a:endParaRPr lang="en-US" sz="2000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maka skor = 4.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20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/>
              <a:buChar char="à"/>
              <a:defRPr/>
            </a:pP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3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2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2000" b="1" dirty="0" err="1">
                <a:latin typeface="Arial" pitchFamily="34" charset="0"/>
                <a:ea typeface="Times New Roman"/>
                <a:cs typeface="Arial" pitchFamily="34" charset="0"/>
              </a:rPr>
              <a:t>dan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1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)</a:t>
            </a: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Jika NK &lt; 25</a:t>
            </a:r>
            <a:endParaRPr lang="en-US" sz="2000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id-ID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maka skor = 2 + 0.8 x NK.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id-ID" sz="20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20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(Tidak ada skor kurang dari dua)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endParaRPr lang="id-ID" sz="20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7162800" cy="152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0238" indent="-630238"/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7.1.4 BANYAKNYA ARTIKEL YANG TERCATAT DALAM LEMBAGA SITASI</a:t>
            </a:r>
          </a:p>
        </p:txBody>
      </p:sp>
      <p:sp>
        <p:nvSpPr>
          <p:cNvPr id="9" name="Rectangle 8"/>
          <p:cNvSpPr/>
          <p:nvPr/>
        </p:nvSpPr>
        <p:spPr>
          <a:xfrm>
            <a:off x="7162800" y="1524000"/>
            <a:ext cx="1981200" cy="533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5100" indent="-165100">
              <a:buFont typeface="Arial" pitchFamily="34" charset="0"/>
              <a:buChar char="•"/>
            </a:pP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Bisa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dilacak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 </a:t>
            </a:r>
            <a:r>
              <a:rPr lang="en-US" sz="1600" dirty="0" err="1">
                <a:solidFill>
                  <a:schemeClr val="tx1"/>
                </a:solidFill>
                <a:latin typeface="Book Antiqua" pitchFamily="18" charset="0"/>
              </a:rPr>
              <a:t>di</a:t>
            </a:r>
            <a:r>
              <a:rPr lang="en-US" sz="1600" dirty="0">
                <a:solidFill>
                  <a:schemeClr val="tx1"/>
                </a:solidFill>
                <a:latin typeface="Book Antiqua" pitchFamily="18" charset="0"/>
              </a:rPr>
              <a:t> Scopus</a:t>
            </a:r>
            <a:endParaRPr lang="id-ID" sz="160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62800" y="0"/>
            <a:ext cx="1981200" cy="15240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Besarnya Bobot : </a:t>
            </a:r>
            <a:r>
              <a:rPr lang="id-ID" sz="2000" b="1" dirty="0">
                <a:solidFill>
                  <a:srgbClr val="FFFF00"/>
                </a:solidFill>
              </a:rPr>
              <a:t>0,94</a:t>
            </a:r>
            <a:endParaRPr lang="id-ID" sz="2000" dirty="0"/>
          </a:p>
          <a:p>
            <a:pPr algn="ctr"/>
            <a:r>
              <a:rPr lang="id-ID" dirty="0">
                <a:solidFill>
                  <a:schemeClr val="bg1"/>
                </a:solidFill>
              </a:rPr>
              <a:t>Hal-hal yang perlu dibuktikan :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1524000"/>
            <a:ext cx="7162800" cy="533400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2000" dirty="0">
                <a:latin typeface="Arial"/>
                <a:ea typeface="Times New Roman"/>
              </a:rPr>
              <a:t>NK = (4 x Na + Nb + 2 x Nc) / N</a:t>
            </a:r>
            <a:r>
              <a:rPr lang="id-ID" sz="2000" baseline="-25000" dirty="0">
                <a:latin typeface="Arial"/>
                <a:ea typeface="Times New Roman"/>
              </a:rPr>
              <a:t>PS</a:t>
            </a:r>
            <a:endParaRPr lang="en-US" sz="2000" dirty="0"/>
          </a:p>
          <a:p>
            <a:pPr>
              <a:spcBef>
                <a:spcPts val="0"/>
              </a:spcBef>
              <a:buNone/>
              <a:defRPr/>
            </a:pPr>
            <a:endParaRPr lang="id-ID" sz="20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/>
              <a:buChar char="à"/>
              <a:defRPr/>
            </a:pP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(4)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Arial"/>
                <a:ea typeface="Times New Roman"/>
              </a:rPr>
              <a:t>	</a:t>
            </a:r>
            <a:r>
              <a:rPr lang="id-ID" sz="2000" dirty="0">
                <a:solidFill>
                  <a:srgbClr val="000000"/>
                </a:solidFill>
                <a:latin typeface="Arial"/>
                <a:ea typeface="Times New Roman"/>
              </a:rPr>
              <a:t>Jika NK ≥ 8</a:t>
            </a:r>
            <a:endParaRPr lang="en-US" sz="2000" dirty="0">
              <a:solidFill>
                <a:srgbClr val="000000"/>
              </a:solidFill>
              <a:latin typeface="Arial"/>
              <a:ea typeface="Times New Roman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Arial"/>
                <a:ea typeface="Times New Roman"/>
              </a:rPr>
              <a:t>	</a:t>
            </a:r>
            <a:r>
              <a:rPr lang="id-ID" sz="2000" dirty="0">
                <a:solidFill>
                  <a:srgbClr val="000000"/>
                </a:solidFill>
                <a:latin typeface="Arial"/>
                <a:ea typeface="Times New Roman"/>
              </a:rPr>
              <a:t>maka skor 4.</a:t>
            </a:r>
            <a:endParaRPr lang="en-US" sz="2000" dirty="0"/>
          </a:p>
          <a:p>
            <a:pPr>
              <a:spcBef>
                <a:spcPts val="0"/>
              </a:spcBef>
              <a:buNone/>
              <a:defRPr/>
            </a:pPr>
            <a:endParaRPr lang="id-ID" sz="20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/>
              <a:buChar char="à"/>
              <a:defRPr/>
            </a:pP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3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2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2000" b="1" dirty="0" err="1">
                <a:latin typeface="Arial" pitchFamily="34" charset="0"/>
                <a:ea typeface="Times New Roman"/>
                <a:cs typeface="Arial" pitchFamily="34" charset="0"/>
              </a:rPr>
              <a:t>dan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  <a:sym typeface="Wingdings" pitchFamily="2" charset="2"/>
              </a:rPr>
              <a:t>Point 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en-US" sz="2000" b="1" dirty="0">
                <a:latin typeface="Arial" pitchFamily="34" charset="0"/>
                <a:ea typeface="Times New Roman"/>
                <a:cs typeface="Arial" pitchFamily="34" charset="0"/>
              </a:rPr>
              <a:t>1</a:t>
            </a: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)</a:t>
            </a: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Arial"/>
                <a:ea typeface="Times New Roman"/>
              </a:rPr>
              <a:t>	</a:t>
            </a:r>
            <a:r>
              <a:rPr lang="id-ID" sz="2000" dirty="0">
                <a:solidFill>
                  <a:srgbClr val="000000"/>
                </a:solidFill>
                <a:latin typeface="Arial"/>
                <a:ea typeface="Times New Roman"/>
              </a:rPr>
              <a:t>Jika NK &lt; 8 </a:t>
            </a:r>
            <a:endParaRPr lang="en-US" sz="2000" dirty="0">
              <a:solidFill>
                <a:srgbClr val="000000"/>
              </a:solidFill>
              <a:latin typeface="Arial"/>
              <a:ea typeface="Times New Roman"/>
            </a:endParaRPr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Arial"/>
                <a:ea typeface="Times New Roman"/>
              </a:rPr>
              <a:t>	</a:t>
            </a:r>
            <a:r>
              <a:rPr lang="id-ID" sz="2000" dirty="0">
                <a:solidFill>
                  <a:srgbClr val="000000"/>
                </a:solidFill>
                <a:latin typeface="Arial"/>
                <a:ea typeface="Times New Roman"/>
              </a:rPr>
              <a:t>maka skor = 2 + (NK / 4).</a:t>
            </a:r>
            <a:endParaRPr lang="en-US" sz="2000" dirty="0"/>
          </a:p>
          <a:p>
            <a:pPr>
              <a:spcBef>
                <a:spcPts val="0"/>
              </a:spcBef>
              <a:buNone/>
              <a:defRPr/>
            </a:pPr>
            <a:endParaRPr lang="id-ID" sz="20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>
              <a:spcBef>
                <a:spcPts val="0"/>
              </a:spcBef>
              <a:buClrTx/>
              <a:buSzTx/>
              <a:buFont typeface="Wingdings"/>
              <a:buChar char="à"/>
              <a:defRPr/>
            </a:pPr>
            <a:r>
              <a:rPr lang="id-ID" sz="2000" dirty="0">
                <a:solidFill>
                  <a:srgbClr val="000000"/>
                </a:solidFill>
                <a:latin typeface="Arial"/>
                <a:ea typeface="Times New Roman"/>
              </a:rPr>
              <a:t>(Tidak ada skor kurang dari dua)</a:t>
            </a:r>
            <a:endParaRPr lang="en-US" sz="2000" dirty="0"/>
          </a:p>
          <a:p>
            <a:pPr lvl="0">
              <a:spcBef>
                <a:spcPts val="0"/>
              </a:spcBef>
              <a:buClrTx/>
              <a:buSzTx/>
              <a:buNone/>
              <a:defRPr/>
            </a:pPr>
            <a:endParaRPr lang="id-ID" sz="20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id-ID" sz="2000" b="1" dirty="0"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7010400" cy="152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0238" indent="-630238"/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7.1.5 KARYA DOSEN DAN ATAU MAHASISWA YANG BERUPA PATEN/HAK ATAS KEKAYAAN INTELEKTUAL (HAKI)/KARYA YANG MENDAPATKAN PENGHARGAAN TINGKAT NASIONAL/INTERNASIONAL</a:t>
            </a:r>
          </a:p>
        </p:txBody>
      </p:sp>
      <p:sp>
        <p:nvSpPr>
          <p:cNvPr id="9" name="Rectangle 8"/>
          <p:cNvSpPr/>
          <p:nvPr/>
        </p:nvSpPr>
        <p:spPr>
          <a:xfrm>
            <a:off x="6019800" y="1524000"/>
            <a:ext cx="3124200" cy="533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01930" indent="-201930">
              <a:spcAft>
                <a:spcPts val="0"/>
              </a:spcAft>
              <a:buNone/>
            </a:pPr>
            <a:r>
              <a:rPr lang="id-ID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Bukti &amp; Jumlah dari :</a:t>
            </a:r>
          </a:p>
          <a:p>
            <a:pPr marL="201930" indent="-201930">
              <a:spcAft>
                <a:spcPts val="0"/>
              </a:spcAft>
              <a:buNone/>
            </a:pPr>
            <a:endParaRPr lang="id-ID" dirty="0">
              <a:solidFill>
                <a:schemeClr val="tx1"/>
              </a:solidFill>
              <a:latin typeface="Book Antiqua" pitchFamily="18" charset="0"/>
              <a:ea typeface="Times New Roman"/>
            </a:endParaRPr>
          </a:p>
          <a:p>
            <a:pPr marL="201930" indent="-201930">
              <a:spcAft>
                <a:spcPts val="0"/>
              </a:spcAft>
              <a:buNone/>
            </a:pPr>
            <a:r>
              <a:rPr lang="id-ID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Na = Jumlah karya yang memperoleh paten</a:t>
            </a:r>
          </a:p>
          <a:p>
            <a:pPr marL="201930" indent="-201930">
              <a:spcAft>
                <a:spcPts val="0"/>
              </a:spcAft>
              <a:buNone/>
            </a:pPr>
            <a:endParaRPr lang="en-US" dirty="0">
              <a:solidFill>
                <a:schemeClr val="tx1"/>
              </a:solidFill>
              <a:latin typeface="Book Antiqua" pitchFamily="18" charset="0"/>
              <a:ea typeface="Times New Roman"/>
            </a:endParaRPr>
          </a:p>
          <a:p>
            <a:pPr marL="201930" indent="-201930">
              <a:spcAft>
                <a:spcPts val="0"/>
              </a:spcAft>
              <a:buNone/>
            </a:pPr>
            <a:r>
              <a:rPr lang="id-ID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Nb = Jumlah karya yang memperoleh HaKI</a:t>
            </a:r>
          </a:p>
          <a:p>
            <a:pPr marL="201930" indent="-201930">
              <a:spcAft>
                <a:spcPts val="0"/>
              </a:spcAft>
              <a:buNone/>
            </a:pPr>
            <a:endParaRPr lang="en-US" dirty="0">
              <a:solidFill>
                <a:schemeClr val="tx1"/>
              </a:solidFill>
              <a:latin typeface="Book Antiqua" pitchFamily="18" charset="0"/>
              <a:ea typeface="Times New Roman"/>
            </a:endParaRPr>
          </a:p>
          <a:p>
            <a:pPr marL="201930" indent="-201930">
              <a:spcAft>
                <a:spcPts val="0"/>
              </a:spcAft>
              <a:buNone/>
            </a:pPr>
            <a:r>
              <a:rPr lang="id-ID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Nc = Jumlah karya yang memperoleh penghargaan dari lembaga nasional atau internasional.</a:t>
            </a:r>
          </a:p>
          <a:p>
            <a:pPr marL="201930" indent="-201930">
              <a:spcAft>
                <a:spcPts val="0"/>
              </a:spcAft>
              <a:buNone/>
            </a:pPr>
            <a:endParaRPr lang="en-US" dirty="0">
              <a:solidFill>
                <a:schemeClr val="tx1"/>
              </a:solidFill>
              <a:latin typeface="Book Antiqua" pitchFamily="18" charset="0"/>
              <a:ea typeface="Times New Roman"/>
            </a:endParaRPr>
          </a:p>
          <a:p>
            <a:pPr marL="201930" indent="-201930">
              <a:spcAft>
                <a:spcPts val="0"/>
              </a:spcAft>
              <a:buNone/>
            </a:pPr>
            <a:r>
              <a:rPr lang="id-ID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N</a:t>
            </a:r>
            <a:r>
              <a:rPr lang="id-ID" baseline="-25000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PS</a:t>
            </a:r>
            <a:r>
              <a:rPr lang="id-ID" dirty="0">
                <a:solidFill>
                  <a:schemeClr val="tx1"/>
                </a:solidFill>
                <a:latin typeface="Book Antiqua" pitchFamily="18" charset="0"/>
                <a:ea typeface="Times New Roman"/>
              </a:rPr>
              <a:t> = Jumlah program studi</a:t>
            </a:r>
          </a:p>
        </p:txBody>
      </p:sp>
      <p:sp>
        <p:nvSpPr>
          <p:cNvPr id="6" name="Rectangle 5"/>
          <p:cNvSpPr/>
          <p:nvPr/>
        </p:nvSpPr>
        <p:spPr>
          <a:xfrm>
            <a:off x="6934200" y="0"/>
            <a:ext cx="2209800" cy="15240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Besarnya Bobot : </a:t>
            </a:r>
            <a:r>
              <a:rPr lang="id-ID" sz="2000" b="1" dirty="0">
                <a:solidFill>
                  <a:srgbClr val="FFFF00"/>
                </a:solidFill>
              </a:rPr>
              <a:t>0,94</a:t>
            </a:r>
            <a:endParaRPr lang="id-ID" sz="2000" dirty="0"/>
          </a:p>
          <a:p>
            <a:pPr algn="ctr"/>
            <a:r>
              <a:rPr lang="id-ID" dirty="0">
                <a:solidFill>
                  <a:schemeClr val="bg1"/>
                </a:solidFill>
              </a:rPr>
              <a:t>Hal-hal yang perlu dibuktikan :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1252</TotalTime>
  <Words>1681</Words>
  <Application>Microsoft Office PowerPoint</Application>
  <PresentationFormat>On-screen Show (4:3)</PresentationFormat>
  <Paragraphs>548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40" baseType="lpstr">
      <vt:lpstr>Aharoni</vt:lpstr>
      <vt:lpstr>Arial</vt:lpstr>
      <vt:lpstr>Arial Narrow</vt:lpstr>
      <vt:lpstr>Bauhaus 93</vt:lpstr>
      <vt:lpstr>Book Antiqua</vt:lpstr>
      <vt:lpstr>Calibri</vt:lpstr>
      <vt:lpstr>Cambria</vt:lpstr>
      <vt:lpstr>Century Gothic</vt:lpstr>
      <vt:lpstr>Times New Roman</vt:lpstr>
      <vt:lpstr>Wingdings</vt:lpstr>
      <vt:lpstr>Wingdings 3</vt:lpstr>
      <vt:lpstr>Office Theme</vt:lpstr>
      <vt:lpstr>Wisp</vt:lpstr>
      <vt:lpstr>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Kejelasan,  kerealistikan, dan keterkaitan antar visi, misi, tujuan dan sasaran perguruan tinggi, dan pemangku kepentingan yang terlibat.</dc:title>
  <dc:creator>BP UII</dc:creator>
  <cp:lastModifiedBy>Pupung</cp:lastModifiedBy>
  <cp:revision>179</cp:revision>
  <dcterms:created xsi:type="dcterms:W3CDTF">2013-04-29T02:58:39Z</dcterms:created>
  <dcterms:modified xsi:type="dcterms:W3CDTF">2016-11-09T14:59:22Z</dcterms:modified>
</cp:coreProperties>
</file>