
<file path=[Content_Types].xml><?xml version="1.0" encoding="utf-8"?>
<Types xmlns="http://schemas.openxmlformats.org/package/2006/content-types">
  <Default ContentType="application/xml" Extension="xml"/>
  <Default ContentType="image/jpeg" Extension="jpeg"/>
  <Default ContentType="application/vnd.openxmlformats-officedocument.presentationml.printerSettings" Extension="bin"/>
  <Default ContentType="image/png" Extension="png"/>
  <Default ContentType="application/vnd.openxmlformats-package.relationships+xml" Extension="rels"/>
  <Default ContentType="image/svg+xml" Extension="sv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82"/>
  </p:notesMasterIdLst>
  <p:sldIdLst>
    <p:sldId id="285" r:id="rId2"/>
    <p:sldId id="465" r:id="rId3"/>
    <p:sldId id="286" r:id="rId4"/>
    <p:sldId id="470" r:id="rId5"/>
    <p:sldId id="471" r:id="rId6"/>
    <p:sldId id="472" r:id="rId7"/>
    <p:sldId id="473" r:id="rId8"/>
    <p:sldId id="474" r:id="rId9"/>
    <p:sldId id="477" r:id="rId10"/>
    <p:sldId id="478" r:id="rId11"/>
    <p:sldId id="479" r:id="rId12"/>
    <p:sldId id="480" r:id="rId13"/>
    <p:sldId id="483" r:id="rId14"/>
    <p:sldId id="484" r:id="rId15"/>
    <p:sldId id="485" r:id="rId16"/>
    <p:sldId id="486" r:id="rId17"/>
    <p:sldId id="487" r:id="rId18"/>
    <p:sldId id="297" r:id="rId19"/>
    <p:sldId id="457" r:id="rId20"/>
    <p:sldId id="458" r:id="rId21"/>
    <p:sldId id="540" r:id="rId22"/>
    <p:sldId id="541" r:id="rId23"/>
    <p:sldId id="481" r:id="rId24"/>
    <p:sldId id="456" r:id="rId25"/>
    <p:sldId id="521" r:id="rId26"/>
    <p:sldId id="542" r:id="rId27"/>
    <p:sldId id="543" r:id="rId28"/>
    <p:sldId id="522" r:id="rId29"/>
    <p:sldId id="544" r:id="rId30"/>
    <p:sldId id="523" r:id="rId31"/>
    <p:sldId id="545" r:id="rId32"/>
    <p:sldId id="524" r:id="rId33"/>
    <p:sldId id="525" r:id="rId34"/>
    <p:sldId id="526" r:id="rId35"/>
    <p:sldId id="546" r:id="rId36"/>
    <p:sldId id="527" r:id="rId37"/>
    <p:sldId id="547" r:id="rId38"/>
    <p:sldId id="528" r:id="rId39"/>
    <p:sldId id="529" r:id="rId40"/>
    <p:sldId id="548" r:id="rId41"/>
    <p:sldId id="530" r:id="rId42"/>
    <p:sldId id="531" r:id="rId43"/>
    <p:sldId id="532" r:id="rId44"/>
    <p:sldId id="549" r:id="rId45"/>
    <p:sldId id="533" r:id="rId46"/>
    <p:sldId id="534" r:id="rId47"/>
    <p:sldId id="551" r:id="rId48"/>
    <p:sldId id="535" r:id="rId49"/>
    <p:sldId id="536" r:id="rId50"/>
    <p:sldId id="550" r:id="rId51"/>
    <p:sldId id="537" r:id="rId52"/>
    <p:sldId id="538" r:id="rId53"/>
    <p:sldId id="539" r:id="rId54"/>
    <p:sldId id="552" r:id="rId55"/>
    <p:sldId id="553" r:id="rId56"/>
    <p:sldId id="554" r:id="rId57"/>
    <p:sldId id="555" r:id="rId58"/>
    <p:sldId id="556" r:id="rId59"/>
    <p:sldId id="559" r:id="rId60"/>
    <p:sldId id="560" r:id="rId61"/>
    <p:sldId id="561" r:id="rId62"/>
    <p:sldId id="562" r:id="rId63"/>
    <p:sldId id="563" r:id="rId64"/>
    <p:sldId id="564" r:id="rId65"/>
    <p:sldId id="565" r:id="rId66"/>
    <p:sldId id="570" r:id="rId67"/>
    <p:sldId id="571" r:id="rId68"/>
    <p:sldId id="573" r:id="rId69"/>
    <p:sldId id="574" r:id="rId70"/>
    <p:sldId id="575" r:id="rId71"/>
    <p:sldId id="579" r:id="rId72"/>
    <p:sldId id="581" r:id="rId73"/>
    <p:sldId id="583" r:id="rId74"/>
    <p:sldId id="585" r:id="rId75"/>
    <p:sldId id="586" r:id="rId76"/>
    <p:sldId id="587" r:id="rId77"/>
    <p:sldId id="588" r:id="rId78"/>
    <p:sldId id="379" r:id="rId79"/>
    <p:sldId id="467" r:id="rId80"/>
    <p:sldId id="464" r:id="rId8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358FF3B-A08D-45F2-9DAB-FF58E3F55805}">
          <p14:sldIdLst>
            <p14:sldId id="285"/>
            <p14:sldId id="465"/>
            <p14:sldId id="286"/>
            <p14:sldId id="470"/>
            <p14:sldId id="471"/>
            <p14:sldId id="472"/>
            <p14:sldId id="473"/>
            <p14:sldId id="474"/>
            <p14:sldId id="477"/>
            <p14:sldId id="478"/>
            <p14:sldId id="479"/>
            <p14:sldId id="480"/>
            <p14:sldId id="483"/>
            <p14:sldId id="484"/>
            <p14:sldId id="485"/>
            <p14:sldId id="486"/>
            <p14:sldId id="487"/>
            <p14:sldId id="297"/>
            <p14:sldId id="457"/>
            <p14:sldId id="458"/>
            <p14:sldId id="540"/>
            <p14:sldId id="541"/>
            <p14:sldId id="481"/>
            <p14:sldId id="456"/>
            <p14:sldId id="521"/>
            <p14:sldId id="542"/>
            <p14:sldId id="543"/>
            <p14:sldId id="522"/>
            <p14:sldId id="544"/>
            <p14:sldId id="523"/>
            <p14:sldId id="545"/>
            <p14:sldId id="524"/>
            <p14:sldId id="525"/>
            <p14:sldId id="526"/>
            <p14:sldId id="546"/>
            <p14:sldId id="527"/>
            <p14:sldId id="547"/>
            <p14:sldId id="528"/>
            <p14:sldId id="529"/>
            <p14:sldId id="548"/>
            <p14:sldId id="530"/>
            <p14:sldId id="531"/>
            <p14:sldId id="532"/>
            <p14:sldId id="549"/>
            <p14:sldId id="533"/>
            <p14:sldId id="534"/>
            <p14:sldId id="551"/>
            <p14:sldId id="535"/>
            <p14:sldId id="536"/>
            <p14:sldId id="550"/>
            <p14:sldId id="537"/>
            <p14:sldId id="538"/>
            <p14:sldId id="539"/>
            <p14:sldId id="552"/>
            <p14:sldId id="553"/>
            <p14:sldId id="554"/>
            <p14:sldId id="555"/>
            <p14:sldId id="556"/>
            <p14:sldId id="559"/>
            <p14:sldId id="560"/>
            <p14:sldId id="561"/>
            <p14:sldId id="562"/>
            <p14:sldId id="563"/>
            <p14:sldId id="564"/>
            <p14:sldId id="565"/>
            <p14:sldId id="570"/>
            <p14:sldId id="571"/>
            <p14:sldId id="573"/>
            <p14:sldId id="574"/>
            <p14:sldId id="575"/>
            <p14:sldId id="579"/>
            <p14:sldId id="581"/>
            <p14:sldId id="583"/>
            <p14:sldId id="585"/>
            <p14:sldId id="586"/>
            <p14:sldId id="587"/>
            <p14:sldId id="588"/>
            <p14:sldId id="379"/>
            <p14:sldId id="467"/>
            <p14:sldId id="464"/>
          </p14:sldIdLst>
        </p14:section>
        <p14:section name="Untitled Section" id="{68EBE6BE-166D-4374-82AA-23EEC7B1A96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5050"/>
    <a:srgbClr val="3A81BA"/>
    <a:srgbClr val="ECEFF1"/>
    <a:srgbClr val="0091EA"/>
    <a:srgbClr val="3D7AB4"/>
    <a:srgbClr val="001C5C"/>
    <a:srgbClr val="5243BB"/>
    <a:srgbClr val="FFC000"/>
    <a:srgbClr val="9BB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B326FA4-55FC-47EC-9170-4D1B40F623DA}">
  <a:tblStyle styleId="{7B326FA4-55FC-47EC-9170-4D1B40F623D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60"/>
  </p:normalViewPr>
  <p:slideViewPr>
    <p:cSldViewPr snapToGrid="0">
      <p:cViewPr>
        <p:scale>
          <a:sx n="94" d="100"/>
          <a:sy n="94" d="100"/>
        </p:scale>
        <p:origin x="-552"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PT</a:t>
            </a:r>
            <a:endParaRPr lang="id-ID" sz="2800" dirty="0"/>
          </a:p>
          <a:p>
            <a:pPr>
              <a:defRPr lang="en-US" sz="2800"/>
            </a:pPr>
            <a:r>
              <a:rPr lang="en-US" sz="2800" dirty="0" err="1" smtClean="0"/>
              <a:t>Nasional</a:t>
            </a:r>
            <a:endParaRPr lang="en-US" sz="2800" dirty="0"/>
          </a:p>
        </c:rich>
      </c:tx>
      <c:layout/>
      <c:overlay val="0"/>
    </c:title>
    <c:autoTitleDeleted val="0"/>
    <c:plotArea>
      <c:layout>
        <c:manualLayout>
          <c:layoutTarget val="inner"/>
          <c:xMode val="edge"/>
          <c:yMode val="edge"/>
          <c:x val="0.321862814593434"/>
          <c:y val="0.329623922009752"/>
          <c:w val="0.368377237516846"/>
          <c:h val="0.540725159355085"/>
        </c:manualLayout>
      </c:layout>
      <c:radarChart>
        <c:radarStyle val="marker"/>
        <c:varyColors val="0"/>
        <c:ser>
          <c:idx val="0"/>
          <c:order val="0"/>
          <c:marker>
            <c:symbol val="none"/>
          </c:marker>
          <c:cat>
            <c:strRef>
              <c:f>data!$GZ$143:$HF$143</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data!$GZ$144:$HF$144</c:f>
              <c:numCache>
                <c:formatCode>General</c:formatCode>
                <c:ptCount val="7"/>
                <c:pt idx="0">
                  <c:v>3.150660619196924</c:v>
                </c:pt>
                <c:pt idx="1">
                  <c:v>2.664114408821033</c:v>
                </c:pt>
                <c:pt idx="2">
                  <c:v>3.0533196454296</c:v>
                </c:pt>
                <c:pt idx="3">
                  <c:v>2.677796967731602</c:v>
                </c:pt>
                <c:pt idx="4">
                  <c:v>2.926680578438609</c:v>
                </c:pt>
                <c:pt idx="5">
                  <c:v>2.987458148778021</c:v>
                </c:pt>
                <c:pt idx="6">
                  <c:v>2.649015875355027</c:v>
                </c:pt>
              </c:numCache>
            </c:numRef>
          </c:val>
        </c:ser>
        <c:dLbls>
          <c:showLegendKey val="0"/>
          <c:showVal val="0"/>
          <c:showCatName val="0"/>
          <c:showSerName val="0"/>
          <c:showPercent val="0"/>
          <c:showBubbleSize val="0"/>
        </c:dLbls>
        <c:axId val="-2134319256"/>
        <c:axId val="-2134316216"/>
      </c:radarChart>
      <c:catAx>
        <c:axId val="-2134319256"/>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2134316216"/>
        <c:crosses val="autoZero"/>
        <c:auto val="1"/>
        <c:lblAlgn val="ctr"/>
        <c:lblOffset val="100"/>
        <c:noMultiLvlLbl val="0"/>
      </c:catAx>
      <c:valAx>
        <c:axId val="-2134316216"/>
        <c:scaling>
          <c:orientation val="minMax"/>
          <c:max val="4.0"/>
          <c:min val="0.0"/>
        </c:scaling>
        <c:delete val="0"/>
        <c:axPos val="l"/>
        <c:majorGridlines/>
        <c:numFmt formatCode="General" sourceLinked="1"/>
        <c:majorTickMark val="none"/>
        <c:minorTickMark val="none"/>
        <c:tickLblPos val="nextTo"/>
        <c:txPr>
          <a:bodyPr rot="-60000000" vert="horz"/>
          <a:lstStyle/>
          <a:p>
            <a:pPr>
              <a:defRPr lang="en-US"/>
            </a:pPr>
            <a:endParaRPr lang="en-US"/>
          </a:p>
        </c:txPr>
        <c:crossAx val="-2134319256"/>
        <c:crosses val="autoZero"/>
        <c:crossBetween val="between"/>
        <c:majorUnit val="1.0"/>
        <c:minorUnit val="0.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PT </a:t>
            </a:r>
            <a:endParaRPr lang="id-ID" sz="2800" dirty="0"/>
          </a:p>
          <a:p>
            <a:pPr>
              <a:defRPr lang="en-US" sz="2800"/>
            </a:pPr>
            <a:r>
              <a:rPr lang="en-US" sz="2800" dirty="0" smtClean="0"/>
              <a:t>Region :</a:t>
            </a:r>
            <a:r>
              <a:rPr lang="id-ID" sz="2800" dirty="0" smtClean="0"/>
              <a:t> </a:t>
            </a:r>
            <a:r>
              <a:rPr lang="id-ID" sz="2800" dirty="0"/>
              <a:t>Jawa</a:t>
            </a:r>
            <a:endParaRPr lang="en-US" sz="2800" dirty="0"/>
          </a:p>
        </c:rich>
      </c:tx>
      <c:layout/>
      <c:overlay val="0"/>
    </c:title>
    <c:autoTitleDeleted val="0"/>
    <c:plotArea>
      <c:layout>
        <c:manualLayout>
          <c:layoutTarget val="inner"/>
          <c:xMode val="edge"/>
          <c:yMode val="edge"/>
          <c:x val="0.314780708661418"/>
          <c:y val="0.323737200103508"/>
          <c:w val="0.377357611548559"/>
          <c:h val="0.531489593730357"/>
        </c:manualLayout>
      </c:layout>
      <c:radarChart>
        <c:radarStyle val="marker"/>
        <c:varyColors val="0"/>
        <c:ser>
          <c:idx val="0"/>
          <c:order val="0"/>
          <c:marker>
            <c:symbol val="none"/>
          </c:marker>
          <c:cat>
            <c:strRef>
              <c:f>data!$GZ$145:$HF$145</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data!$GZ$146:$HF$146</c:f>
              <c:numCache>
                <c:formatCode>General</c:formatCode>
                <c:ptCount val="7"/>
                <c:pt idx="0">
                  <c:v>3.215202371882071</c:v>
                </c:pt>
                <c:pt idx="1">
                  <c:v>2.82658856405131</c:v>
                </c:pt>
                <c:pt idx="2">
                  <c:v>3.226884111564766</c:v>
                </c:pt>
                <c:pt idx="3">
                  <c:v>2.765011294764794</c:v>
                </c:pt>
                <c:pt idx="4">
                  <c:v>2.991407400212553</c:v>
                </c:pt>
                <c:pt idx="5">
                  <c:v>3.14649054226181</c:v>
                </c:pt>
                <c:pt idx="6">
                  <c:v>2.799604150007</c:v>
                </c:pt>
              </c:numCache>
            </c:numRef>
          </c:val>
        </c:ser>
        <c:dLbls>
          <c:showLegendKey val="0"/>
          <c:showVal val="0"/>
          <c:showCatName val="0"/>
          <c:showSerName val="0"/>
          <c:showPercent val="0"/>
          <c:showBubbleSize val="0"/>
        </c:dLbls>
        <c:axId val="-2136996120"/>
        <c:axId val="-2136993080"/>
      </c:radarChart>
      <c:catAx>
        <c:axId val="-2136996120"/>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2136993080"/>
        <c:crosses val="autoZero"/>
        <c:auto val="1"/>
        <c:lblAlgn val="ctr"/>
        <c:lblOffset val="100"/>
        <c:noMultiLvlLbl val="0"/>
      </c:catAx>
      <c:valAx>
        <c:axId val="-2136993080"/>
        <c:scaling>
          <c:orientation val="minMax"/>
          <c:max val="4.0"/>
          <c:min val="0.0"/>
        </c:scaling>
        <c:delete val="0"/>
        <c:axPos val="l"/>
        <c:majorGridlines/>
        <c:numFmt formatCode="General" sourceLinked="1"/>
        <c:majorTickMark val="none"/>
        <c:minorTickMark val="none"/>
        <c:tickLblPos val="nextTo"/>
        <c:txPr>
          <a:bodyPr rot="-60000000" vert="horz"/>
          <a:lstStyle/>
          <a:p>
            <a:pPr>
              <a:defRPr lang="en-US"/>
            </a:pPr>
            <a:endParaRPr lang="en-US"/>
          </a:p>
        </c:txPr>
        <c:crossAx val="-2136996120"/>
        <c:crosses val="autoZero"/>
        <c:crossBetween val="between"/>
        <c:majorUnit val="1.0"/>
        <c:minorUnit val="0.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PT </a:t>
            </a:r>
            <a:endParaRPr lang="id-ID" sz="2800" dirty="0"/>
          </a:p>
          <a:p>
            <a:pPr>
              <a:defRPr lang="en-US" sz="2800"/>
            </a:pPr>
            <a:r>
              <a:rPr lang="en-US" sz="2800" dirty="0" smtClean="0"/>
              <a:t>Region :</a:t>
            </a:r>
            <a:r>
              <a:rPr lang="id-ID" sz="2800" dirty="0" smtClean="0"/>
              <a:t> </a:t>
            </a:r>
            <a:r>
              <a:rPr lang="id-ID" sz="2800" dirty="0"/>
              <a:t>Luar Jawa</a:t>
            </a:r>
            <a:endParaRPr lang="en-US" sz="2800" dirty="0"/>
          </a:p>
        </c:rich>
      </c:tx>
      <c:layout/>
      <c:overlay val="0"/>
    </c:title>
    <c:autoTitleDeleted val="0"/>
    <c:plotArea>
      <c:layout>
        <c:manualLayout>
          <c:layoutTarget val="inner"/>
          <c:xMode val="edge"/>
          <c:yMode val="edge"/>
          <c:x val="0.312394745299699"/>
          <c:y val="0.334242969628799"/>
          <c:w val="0.381964084846537"/>
          <c:h val="0.534749718785153"/>
        </c:manualLayout>
      </c:layout>
      <c:radarChart>
        <c:radarStyle val="marker"/>
        <c:varyColors val="0"/>
        <c:ser>
          <c:idx val="0"/>
          <c:order val="0"/>
          <c:marker>
            <c:symbol val="none"/>
          </c:marker>
          <c:cat>
            <c:strRef>
              <c:f>data!$GZ$147:$HF$147</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data!$GZ$148:$HF$148</c:f>
              <c:numCache>
                <c:formatCode>General</c:formatCode>
                <c:ptCount val="7"/>
                <c:pt idx="0">
                  <c:v>3.089144261168895</c:v>
                </c:pt>
                <c:pt idx="1">
                  <c:v>2.50925622961712</c:v>
                </c:pt>
                <c:pt idx="2">
                  <c:v>2.887891013644516</c:v>
                </c:pt>
                <c:pt idx="3">
                  <c:v>2.594670812278053</c:v>
                </c:pt>
                <c:pt idx="4">
                  <c:v>2.864987826435321</c:v>
                </c:pt>
                <c:pt idx="5">
                  <c:v>2.835880398738757</c:v>
                </c:pt>
                <c:pt idx="6">
                  <c:v>2.505486426077376</c:v>
                </c:pt>
              </c:numCache>
            </c:numRef>
          </c:val>
        </c:ser>
        <c:dLbls>
          <c:showLegendKey val="0"/>
          <c:showVal val="0"/>
          <c:showCatName val="0"/>
          <c:showSerName val="0"/>
          <c:showPercent val="0"/>
          <c:showBubbleSize val="0"/>
        </c:dLbls>
        <c:axId val="-2134241064"/>
        <c:axId val="-2134238024"/>
      </c:radarChart>
      <c:catAx>
        <c:axId val="-2134241064"/>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2134238024"/>
        <c:crosses val="autoZero"/>
        <c:auto val="1"/>
        <c:lblAlgn val="ctr"/>
        <c:lblOffset val="100"/>
        <c:noMultiLvlLbl val="0"/>
      </c:catAx>
      <c:valAx>
        <c:axId val="-2134238024"/>
        <c:scaling>
          <c:orientation val="minMax"/>
          <c:max val="4.0"/>
          <c:min val="0.0"/>
        </c:scaling>
        <c:delete val="0"/>
        <c:axPos val="l"/>
        <c:majorGridlines/>
        <c:numFmt formatCode="General" sourceLinked="1"/>
        <c:majorTickMark val="none"/>
        <c:minorTickMark val="none"/>
        <c:tickLblPos val="nextTo"/>
        <c:txPr>
          <a:bodyPr rot="-60000000" vert="horz"/>
          <a:lstStyle/>
          <a:p>
            <a:pPr>
              <a:defRPr lang="en-US"/>
            </a:pPr>
            <a:endParaRPr lang="en-US"/>
          </a:p>
        </c:txPr>
        <c:crossAx val="-2134241064"/>
        <c:crosses val="autoZero"/>
        <c:crossBetween val="between"/>
        <c:majorUnit val="1.0"/>
        <c:minorUnit val="0.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PT </a:t>
            </a:r>
            <a:endParaRPr lang="id-ID" sz="2800" dirty="0"/>
          </a:p>
          <a:p>
            <a:pPr>
              <a:defRPr lang="en-US" sz="2800"/>
            </a:pPr>
            <a:r>
              <a:rPr lang="en-US" sz="2800" dirty="0" err="1" smtClean="0"/>
              <a:t>Jenis</a:t>
            </a:r>
            <a:r>
              <a:rPr lang="en-US" sz="2800" baseline="0" dirty="0" smtClean="0"/>
              <a:t> </a:t>
            </a:r>
            <a:r>
              <a:rPr lang="en-US" sz="2800" dirty="0" err="1" smtClean="0"/>
              <a:t>Lembaga</a:t>
            </a:r>
            <a:r>
              <a:rPr lang="en-US" sz="2800" dirty="0" smtClean="0"/>
              <a:t> :</a:t>
            </a:r>
            <a:r>
              <a:rPr lang="id-ID" sz="2800" dirty="0" smtClean="0"/>
              <a:t> </a:t>
            </a:r>
            <a:r>
              <a:rPr lang="id-ID" sz="2800" dirty="0"/>
              <a:t>PTN</a:t>
            </a:r>
            <a:endParaRPr lang="en-US" sz="2800" dirty="0"/>
          </a:p>
        </c:rich>
      </c:tx>
      <c:layout/>
      <c:overlay val="0"/>
    </c:title>
    <c:autoTitleDeleted val="0"/>
    <c:plotArea>
      <c:layout>
        <c:manualLayout>
          <c:layoutTarget val="inner"/>
          <c:xMode val="edge"/>
          <c:yMode val="edge"/>
          <c:x val="0.312437427951779"/>
          <c:y val="0.323737200103508"/>
          <c:w val="0.381579101619746"/>
          <c:h val="0.541466119551951"/>
        </c:manualLayout>
      </c:layout>
      <c:radarChart>
        <c:radarStyle val="marker"/>
        <c:varyColors val="0"/>
        <c:ser>
          <c:idx val="0"/>
          <c:order val="0"/>
          <c:marker>
            <c:symbol val="none"/>
          </c:marker>
          <c:cat>
            <c:strRef>
              <c:f>data!$GZ$149:$HF$149</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data!$GZ$150:$HF$150</c:f>
              <c:numCache>
                <c:formatCode>General</c:formatCode>
                <c:ptCount val="7"/>
                <c:pt idx="0">
                  <c:v>3.366015692649451</c:v>
                </c:pt>
                <c:pt idx="1">
                  <c:v>2.963166913891514</c:v>
                </c:pt>
                <c:pt idx="2">
                  <c:v>3.28131308581677</c:v>
                </c:pt>
                <c:pt idx="3">
                  <c:v>3.268761144576621</c:v>
                </c:pt>
                <c:pt idx="4">
                  <c:v>3.296835056392291</c:v>
                </c:pt>
                <c:pt idx="5">
                  <c:v>3.56756785747545</c:v>
                </c:pt>
                <c:pt idx="6">
                  <c:v>3.0541565589775</c:v>
                </c:pt>
              </c:numCache>
            </c:numRef>
          </c:val>
        </c:ser>
        <c:dLbls>
          <c:showLegendKey val="0"/>
          <c:showVal val="0"/>
          <c:showCatName val="0"/>
          <c:showSerName val="0"/>
          <c:showPercent val="0"/>
          <c:showBubbleSize val="0"/>
        </c:dLbls>
        <c:axId val="-2134205816"/>
        <c:axId val="-2134202776"/>
      </c:radarChart>
      <c:catAx>
        <c:axId val="-2134205816"/>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2134202776"/>
        <c:crosses val="autoZero"/>
        <c:auto val="1"/>
        <c:lblAlgn val="ctr"/>
        <c:lblOffset val="100"/>
        <c:noMultiLvlLbl val="0"/>
      </c:catAx>
      <c:valAx>
        <c:axId val="-2134202776"/>
        <c:scaling>
          <c:orientation val="minMax"/>
          <c:max val="4.0"/>
          <c:min val="0.0"/>
        </c:scaling>
        <c:delete val="0"/>
        <c:axPos val="l"/>
        <c:majorGridlines/>
        <c:numFmt formatCode="General" sourceLinked="1"/>
        <c:majorTickMark val="none"/>
        <c:minorTickMark val="none"/>
        <c:tickLblPos val="nextTo"/>
        <c:txPr>
          <a:bodyPr rot="-60000000" vert="horz"/>
          <a:lstStyle/>
          <a:p>
            <a:pPr>
              <a:defRPr lang="en-US"/>
            </a:pPr>
            <a:endParaRPr lang="en-US"/>
          </a:p>
        </c:txPr>
        <c:crossAx val="-2134205816"/>
        <c:crosses val="autoZero"/>
        <c:crossBetween val="between"/>
        <c:majorUnit val="1.0"/>
        <c:minorUnit val="0.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PT</a:t>
            </a:r>
            <a:endParaRPr lang="id-ID" sz="2800" dirty="0"/>
          </a:p>
          <a:p>
            <a:pPr>
              <a:defRPr lang="en-US" sz="2800"/>
            </a:pPr>
            <a:r>
              <a:rPr lang="en-US" sz="2800" dirty="0" err="1" smtClean="0"/>
              <a:t>Jenis</a:t>
            </a:r>
            <a:r>
              <a:rPr lang="en-US" sz="2800" dirty="0" smtClean="0"/>
              <a:t> </a:t>
            </a:r>
            <a:r>
              <a:rPr lang="en-US" sz="2800" dirty="0" err="1" smtClean="0"/>
              <a:t>Lembaga</a:t>
            </a:r>
            <a:r>
              <a:rPr lang="en-US" sz="2800" baseline="0" dirty="0" smtClean="0"/>
              <a:t> :</a:t>
            </a:r>
            <a:r>
              <a:rPr lang="id-ID" sz="2800" dirty="0" smtClean="0"/>
              <a:t> </a:t>
            </a:r>
            <a:r>
              <a:rPr lang="id-ID" sz="2800" dirty="0"/>
              <a:t>PTS</a:t>
            </a:r>
            <a:endParaRPr lang="en-US" sz="2800" dirty="0"/>
          </a:p>
        </c:rich>
      </c:tx>
      <c:layout/>
      <c:overlay val="0"/>
    </c:title>
    <c:autoTitleDeleted val="0"/>
    <c:plotArea>
      <c:layout>
        <c:manualLayout>
          <c:layoutTarget val="inner"/>
          <c:xMode val="edge"/>
          <c:yMode val="edge"/>
          <c:x val="0.312437427951779"/>
          <c:y val="0.321133044989095"/>
          <c:w val="0.381579101619746"/>
          <c:h val="0.541466119551951"/>
        </c:manualLayout>
      </c:layout>
      <c:radarChart>
        <c:radarStyle val="marker"/>
        <c:varyColors val="0"/>
        <c:ser>
          <c:idx val="0"/>
          <c:order val="0"/>
          <c:marker>
            <c:symbol val="none"/>
          </c:marker>
          <c:cat>
            <c:strRef>
              <c:f>data!$GZ$151:$HF$151</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data!$GZ$152:$HF$152</c:f>
              <c:numCache>
                <c:formatCode>General</c:formatCode>
                <c:ptCount val="7"/>
                <c:pt idx="0">
                  <c:v>3.086354646451265</c:v>
                </c:pt>
                <c:pt idx="1">
                  <c:v>2.586335663743658</c:v>
                </c:pt>
                <c:pt idx="2">
                  <c:v>3.042231824675055</c:v>
                </c:pt>
                <c:pt idx="3">
                  <c:v>2.54884878960259</c:v>
                </c:pt>
                <c:pt idx="4">
                  <c:v>2.858293465792119</c:v>
                </c:pt>
                <c:pt idx="5">
                  <c:v>2.857011482469806</c:v>
                </c:pt>
                <c:pt idx="6">
                  <c:v>2.568183324696151</c:v>
                </c:pt>
              </c:numCache>
            </c:numRef>
          </c:val>
        </c:ser>
        <c:dLbls>
          <c:showLegendKey val="0"/>
          <c:showVal val="0"/>
          <c:showCatName val="0"/>
          <c:showSerName val="0"/>
          <c:showPercent val="0"/>
          <c:showBubbleSize val="0"/>
        </c:dLbls>
        <c:axId val="-2134171272"/>
        <c:axId val="-2134168232"/>
      </c:radarChart>
      <c:catAx>
        <c:axId val="-2134171272"/>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2134168232"/>
        <c:crosses val="autoZero"/>
        <c:auto val="1"/>
        <c:lblAlgn val="ctr"/>
        <c:lblOffset val="100"/>
        <c:noMultiLvlLbl val="0"/>
      </c:catAx>
      <c:valAx>
        <c:axId val="-2134168232"/>
        <c:scaling>
          <c:orientation val="minMax"/>
          <c:max val="4.0"/>
          <c:min val="0.0"/>
        </c:scaling>
        <c:delete val="0"/>
        <c:axPos val="l"/>
        <c:majorGridlines/>
        <c:numFmt formatCode="General" sourceLinked="1"/>
        <c:majorTickMark val="none"/>
        <c:minorTickMark val="none"/>
        <c:tickLblPos val="nextTo"/>
        <c:txPr>
          <a:bodyPr rot="-60000000" vert="horz"/>
          <a:lstStyle/>
          <a:p>
            <a:pPr>
              <a:defRPr lang="en-US"/>
            </a:pPr>
            <a:endParaRPr lang="en-US"/>
          </a:p>
        </c:txPr>
        <c:crossAx val="-2134171272"/>
        <c:crosses val="autoZero"/>
        <c:crossBetween val="between"/>
        <c:majorUnit val="1.0"/>
        <c:minorUnit val="0.1"/>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id-ID" sz="2800" dirty="0"/>
              <a:t>IPT </a:t>
            </a:r>
          </a:p>
          <a:p>
            <a:pPr>
              <a:defRPr lang="en-US" sz="2800"/>
            </a:pPr>
            <a:r>
              <a:rPr lang="id-ID" sz="2800" dirty="0" smtClean="0"/>
              <a:t>Peringkat </a:t>
            </a:r>
            <a:r>
              <a:rPr lang="id-ID" sz="2800" dirty="0"/>
              <a:t>A</a:t>
            </a:r>
            <a:endParaRPr lang="en-US" sz="2800" dirty="0"/>
          </a:p>
        </c:rich>
      </c:tx>
      <c:layout/>
      <c:overlay val="0"/>
    </c:title>
    <c:autoTitleDeleted val="0"/>
    <c:plotArea>
      <c:layout>
        <c:manualLayout>
          <c:layoutTarget val="inner"/>
          <c:xMode val="edge"/>
          <c:yMode val="edge"/>
          <c:x val="0.326554521593894"/>
          <c:y val="0.301577760526414"/>
          <c:w val="0.359761260902993"/>
          <c:h val="0.54357657757569"/>
        </c:manualLayout>
      </c:layout>
      <c:radarChart>
        <c:radarStyle val="marker"/>
        <c:varyColors val="0"/>
        <c:ser>
          <c:idx val="0"/>
          <c:order val="0"/>
          <c:marker>
            <c:symbol val="none"/>
          </c:marker>
          <c:cat>
            <c:strRef>
              <c:f>data!$GZ$157:$HF$157</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data!$GZ$158:$HF$158</c:f>
              <c:numCache>
                <c:formatCode>General</c:formatCode>
                <c:ptCount val="7"/>
                <c:pt idx="0">
                  <c:v>3.637669730597035</c:v>
                </c:pt>
                <c:pt idx="1">
                  <c:v>3.339143575496919</c:v>
                </c:pt>
                <c:pt idx="2">
                  <c:v>3.58449670700721</c:v>
                </c:pt>
                <c:pt idx="3">
                  <c:v>3.46008704239372</c:v>
                </c:pt>
                <c:pt idx="4">
                  <c:v>3.56335945369768</c:v>
                </c:pt>
                <c:pt idx="5">
                  <c:v>3.705727314586081</c:v>
                </c:pt>
                <c:pt idx="6">
                  <c:v>3.512641899469636</c:v>
                </c:pt>
              </c:numCache>
            </c:numRef>
          </c:val>
        </c:ser>
        <c:dLbls>
          <c:showLegendKey val="0"/>
          <c:showVal val="0"/>
          <c:showCatName val="0"/>
          <c:showSerName val="0"/>
          <c:showPercent val="0"/>
          <c:showBubbleSize val="0"/>
        </c:dLbls>
        <c:axId val="-2134136872"/>
        <c:axId val="-2134133832"/>
      </c:radarChart>
      <c:catAx>
        <c:axId val="-2134136872"/>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2134133832"/>
        <c:crosses val="autoZero"/>
        <c:auto val="1"/>
        <c:lblAlgn val="ctr"/>
        <c:lblOffset val="100"/>
        <c:noMultiLvlLbl val="0"/>
      </c:catAx>
      <c:valAx>
        <c:axId val="-2134133832"/>
        <c:scaling>
          <c:orientation val="minMax"/>
          <c:max val="4.0"/>
          <c:min val="0.0"/>
        </c:scaling>
        <c:delete val="0"/>
        <c:axPos val="l"/>
        <c:majorGridlines/>
        <c:numFmt formatCode="General" sourceLinked="1"/>
        <c:majorTickMark val="none"/>
        <c:minorTickMark val="none"/>
        <c:tickLblPos val="nextTo"/>
        <c:txPr>
          <a:bodyPr rot="-60000000" vert="horz"/>
          <a:lstStyle/>
          <a:p>
            <a:pPr>
              <a:defRPr lang="en-US"/>
            </a:pPr>
            <a:endParaRPr lang="en-US"/>
          </a:p>
        </c:txPr>
        <c:crossAx val="-2134136872"/>
        <c:crosses val="autoZero"/>
        <c:crossBetween val="between"/>
        <c:majorUnit val="1.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id-ID" sz="2800" dirty="0"/>
              <a:t>IPT </a:t>
            </a:r>
          </a:p>
          <a:p>
            <a:pPr>
              <a:defRPr lang="en-US" sz="2800"/>
            </a:pPr>
            <a:r>
              <a:rPr lang="id-ID" sz="2800" dirty="0" smtClean="0"/>
              <a:t>Peringkat </a:t>
            </a:r>
            <a:r>
              <a:rPr lang="id-ID" sz="2800" dirty="0"/>
              <a:t>B</a:t>
            </a:r>
            <a:endParaRPr lang="en-US" sz="2800" dirty="0"/>
          </a:p>
        </c:rich>
      </c:tx>
      <c:layout/>
      <c:overlay val="0"/>
    </c:title>
    <c:autoTitleDeleted val="0"/>
    <c:plotArea>
      <c:layout>
        <c:manualLayout>
          <c:layoutTarget val="inner"/>
          <c:xMode val="edge"/>
          <c:yMode val="edge"/>
          <c:x val="0.32120480475655"/>
          <c:y val="0.325874510251439"/>
          <c:w val="0.373154025389687"/>
          <c:h val="0.529986876640423"/>
        </c:manualLayout>
      </c:layout>
      <c:radarChart>
        <c:radarStyle val="marker"/>
        <c:varyColors val="0"/>
        <c:ser>
          <c:idx val="0"/>
          <c:order val="0"/>
          <c:marker>
            <c:symbol val="none"/>
          </c:marker>
          <c:cat>
            <c:strRef>
              <c:f>data!$GZ$159:$HF$159</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data!$GZ$160:$HF$160</c:f>
              <c:numCache>
                <c:formatCode>General</c:formatCode>
                <c:ptCount val="7"/>
                <c:pt idx="0">
                  <c:v>3.317464139258772</c:v>
                </c:pt>
                <c:pt idx="1">
                  <c:v>2.891451996426363</c:v>
                </c:pt>
                <c:pt idx="2">
                  <c:v>3.25190624883255</c:v>
                </c:pt>
                <c:pt idx="3">
                  <c:v>2.998181183474429</c:v>
                </c:pt>
                <c:pt idx="4">
                  <c:v>3.161576562075413</c:v>
                </c:pt>
                <c:pt idx="5">
                  <c:v>3.379914818398118</c:v>
                </c:pt>
                <c:pt idx="6">
                  <c:v>2.966449642299107</c:v>
                </c:pt>
              </c:numCache>
            </c:numRef>
          </c:val>
        </c:ser>
        <c:dLbls>
          <c:showLegendKey val="0"/>
          <c:showVal val="0"/>
          <c:showCatName val="0"/>
          <c:showSerName val="0"/>
          <c:showPercent val="0"/>
          <c:showBubbleSize val="0"/>
        </c:dLbls>
        <c:axId val="-2134102792"/>
        <c:axId val="-2134099752"/>
      </c:radarChart>
      <c:catAx>
        <c:axId val="-2134102792"/>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2134099752"/>
        <c:crosses val="autoZero"/>
        <c:auto val="1"/>
        <c:lblAlgn val="ctr"/>
        <c:lblOffset val="100"/>
        <c:noMultiLvlLbl val="0"/>
      </c:catAx>
      <c:valAx>
        <c:axId val="-2134099752"/>
        <c:scaling>
          <c:orientation val="minMax"/>
          <c:max val="4.0"/>
          <c:min val="0.0"/>
        </c:scaling>
        <c:delete val="0"/>
        <c:axPos val="l"/>
        <c:majorGridlines/>
        <c:numFmt formatCode="General" sourceLinked="1"/>
        <c:majorTickMark val="none"/>
        <c:minorTickMark val="none"/>
        <c:tickLblPos val="nextTo"/>
        <c:txPr>
          <a:bodyPr rot="-60000000" vert="horz"/>
          <a:lstStyle/>
          <a:p>
            <a:pPr>
              <a:defRPr lang="en-US"/>
            </a:pPr>
            <a:endParaRPr lang="en-US"/>
          </a:p>
        </c:txPr>
        <c:crossAx val="-2134102792"/>
        <c:crosses val="autoZero"/>
        <c:crossBetween val="between"/>
        <c:majorUnit val="1.0"/>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lang="en-US" sz="2800"/>
            </a:pPr>
            <a:r>
              <a:rPr lang="id-ID" sz="2800" dirty="0" smtClean="0"/>
              <a:t>Akreditasi PT</a:t>
            </a:r>
            <a:endParaRPr lang="id-ID" sz="2800" dirty="0"/>
          </a:p>
          <a:p>
            <a:pPr>
              <a:defRPr lang="en-US" sz="2800"/>
            </a:pPr>
            <a:r>
              <a:rPr lang="id-ID" sz="2800" dirty="0" smtClean="0"/>
              <a:t>Peringkat </a:t>
            </a:r>
            <a:r>
              <a:rPr lang="id-ID" sz="2800" dirty="0"/>
              <a:t>C</a:t>
            </a:r>
            <a:endParaRPr lang="en-US" sz="2800" dirty="0"/>
          </a:p>
        </c:rich>
      </c:tx>
      <c:layout/>
      <c:overlay val="0"/>
    </c:title>
    <c:autoTitleDeleted val="0"/>
    <c:plotArea>
      <c:layout>
        <c:manualLayout>
          <c:layoutTarget val="inner"/>
          <c:xMode val="edge"/>
          <c:yMode val="edge"/>
          <c:x val="0.328658898698271"/>
          <c:y val="0.318411880500233"/>
          <c:w val="0.354509000768845"/>
          <c:h val="0.536910799752965"/>
        </c:manualLayout>
      </c:layout>
      <c:radarChart>
        <c:radarStyle val="marker"/>
        <c:varyColors val="0"/>
        <c:ser>
          <c:idx val="0"/>
          <c:order val="0"/>
          <c:marker>
            <c:symbol val="none"/>
          </c:marker>
          <c:cat>
            <c:strRef>
              <c:f>data!$GZ$161:$HF$161</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data!$GZ$162:$HF$162</c:f>
              <c:numCache>
                <c:formatCode>General</c:formatCode>
                <c:ptCount val="7"/>
                <c:pt idx="0">
                  <c:v>2.958692732681014</c:v>
                </c:pt>
                <c:pt idx="1">
                  <c:v>2.438739962338248</c:v>
                </c:pt>
                <c:pt idx="2">
                  <c:v>2.894926579951691</c:v>
                </c:pt>
                <c:pt idx="3">
                  <c:v>2.330822525275018</c:v>
                </c:pt>
                <c:pt idx="4">
                  <c:v>2.685367280777561</c:v>
                </c:pt>
                <c:pt idx="5">
                  <c:v>2.64603964883112</c:v>
                </c:pt>
                <c:pt idx="6">
                  <c:v>2.322037565072364</c:v>
                </c:pt>
              </c:numCache>
            </c:numRef>
          </c:val>
        </c:ser>
        <c:dLbls>
          <c:showLegendKey val="0"/>
          <c:showVal val="0"/>
          <c:showCatName val="0"/>
          <c:showSerName val="0"/>
          <c:showPercent val="0"/>
          <c:showBubbleSize val="0"/>
        </c:dLbls>
        <c:axId val="-2134068776"/>
        <c:axId val="-2134065736"/>
      </c:radarChart>
      <c:catAx>
        <c:axId val="-2134068776"/>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2134065736"/>
        <c:crosses val="autoZero"/>
        <c:auto val="1"/>
        <c:lblAlgn val="ctr"/>
        <c:lblOffset val="100"/>
        <c:noMultiLvlLbl val="0"/>
      </c:catAx>
      <c:valAx>
        <c:axId val="-2134065736"/>
        <c:scaling>
          <c:orientation val="minMax"/>
          <c:max val="4.0"/>
          <c:min val="0.0"/>
        </c:scaling>
        <c:delete val="0"/>
        <c:axPos val="l"/>
        <c:majorGridlines/>
        <c:numFmt formatCode="General" sourceLinked="1"/>
        <c:majorTickMark val="none"/>
        <c:minorTickMark val="none"/>
        <c:tickLblPos val="nextTo"/>
        <c:txPr>
          <a:bodyPr rot="-60000000" vert="horz"/>
          <a:lstStyle/>
          <a:p>
            <a:pPr>
              <a:defRPr lang="en-US"/>
            </a:pPr>
            <a:endParaRPr lang="en-US"/>
          </a:p>
        </c:txPr>
        <c:crossAx val="-2134068776"/>
        <c:crosses val="autoZero"/>
        <c:crossBetween val="between"/>
        <c:majorUnit val="1.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162B4-29AA-48C4-A58C-8E14F5EEB80A}"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10D84F38-CA52-4EEA-8A10-D3045E8BBE72}">
      <dgm:prSet phldrT="[Text]"/>
      <dgm:spPr>
        <a:solidFill>
          <a:schemeClr val="accent3"/>
        </a:solidFill>
      </dgm:spPr>
      <dgm:t>
        <a:bodyPr/>
        <a:lstStyle/>
        <a:p>
          <a:r>
            <a:rPr lang="id-ID" dirty="0">
              <a:solidFill>
                <a:srgbClr val="000090"/>
              </a:solidFill>
              <a:latin typeface="Roboto Slab" panose="020B0604020202020204" charset="0"/>
              <a:ea typeface="Roboto Slab" panose="020B0604020202020204" charset="0"/>
            </a:rPr>
            <a:t>KIAT MENDAPATKAN AKREDITASI YANG BAIK</a:t>
          </a:r>
          <a:endParaRPr lang="en-US" dirty="0">
            <a:solidFill>
              <a:srgbClr val="000090"/>
            </a:solidFill>
            <a:latin typeface="Roboto Slab" panose="020B0604020202020204" charset="0"/>
            <a:ea typeface="Roboto Slab" panose="020B0604020202020204" charset="0"/>
          </a:endParaRPr>
        </a:p>
      </dgm:t>
    </dgm:pt>
    <dgm:pt modelId="{D1415777-6C5C-410A-A4F5-840721572AC2}" type="parTrans" cxnId="{AF9FC981-4504-41E4-9886-81D24111CD46}">
      <dgm:prSet/>
      <dgm:spPr/>
      <dgm:t>
        <a:bodyPr/>
        <a:lstStyle/>
        <a:p>
          <a:endParaRPr lang="en-US">
            <a:latin typeface="Roboto Slab" panose="020B0604020202020204" charset="0"/>
            <a:ea typeface="Roboto Slab" panose="020B0604020202020204" charset="0"/>
          </a:endParaRPr>
        </a:p>
      </dgm:t>
    </dgm:pt>
    <dgm:pt modelId="{4AAD2A7D-6BA3-4346-BBA9-F7291BAB467A}" type="sibTrans" cxnId="{AF9FC981-4504-41E4-9886-81D24111CD46}">
      <dgm:prSet/>
      <dgm:spPr/>
      <dgm:t>
        <a:bodyPr/>
        <a:lstStyle/>
        <a:p>
          <a:endParaRPr lang="en-US">
            <a:latin typeface="Roboto Slab" panose="020B0604020202020204" charset="0"/>
            <a:ea typeface="Roboto Slab" panose="020B0604020202020204" charset="0"/>
          </a:endParaRPr>
        </a:p>
      </dgm:t>
    </dgm:pt>
    <dgm:pt modelId="{1944DD91-DF85-AE49-A7F7-89CBBE6A2439}">
      <dgm:prSet phldrT="[Text]"/>
      <dgm:spPr>
        <a:solidFill>
          <a:srgbClr val="FF0000"/>
        </a:solidFill>
      </dgm:spPr>
      <dgm:t>
        <a:bodyPr/>
        <a:lstStyle/>
        <a:p>
          <a:r>
            <a:rPr lang="en-US" b="1" dirty="0" smtClean="0">
              <a:latin typeface="Roboto Slab" panose="020B0604020202020204" charset="0"/>
              <a:ea typeface="Roboto Slab" panose="020B0604020202020204" charset="0"/>
            </a:rPr>
            <a:t>POTRET AKREDITASI</a:t>
          </a:r>
          <a:endParaRPr lang="en-US" b="1" dirty="0">
            <a:solidFill>
              <a:srgbClr val="000090"/>
            </a:solidFill>
            <a:latin typeface="Roboto Slab" panose="020B0604020202020204" charset="0"/>
            <a:ea typeface="Roboto Slab" panose="020B0604020202020204" charset="0"/>
          </a:endParaRPr>
        </a:p>
      </dgm:t>
    </dgm:pt>
    <dgm:pt modelId="{75658F92-FD1E-AD43-9BAC-89952F012053}" type="parTrans" cxnId="{5D95FE1E-CB34-BD4C-936E-BA650496D425}">
      <dgm:prSet/>
      <dgm:spPr/>
      <dgm:t>
        <a:bodyPr/>
        <a:lstStyle/>
        <a:p>
          <a:endParaRPr lang="en-US"/>
        </a:p>
      </dgm:t>
    </dgm:pt>
    <dgm:pt modelId="{BEB9F98C-002A-BD47-A7FC-A51C2F6AA0B2}" type="sibTrans" cxnId="{5D95FE1E-CB34-BD4C-936E-BA650496D425}">
      <dgm:prSet/>
      <dgm:spPr/>
      <dgm:t>
        <a:bodyPr/>
        <a:lstStyle/>
        <a:p>
          <a:endParaRPr lang="en-US"/>
        </a:p>
      </dgm:t>
    </dgm:pt>
    <dgm:pt modelId="{7048D182-8CD1-754B-A5FC-E50166DD7C36}">
      <dgm:prSet phldrT="[Text]"/>
      <dgm:spPr>
        <a:solidFill>
          <a:srgbClr val="FFFF00"/>
        </a:solidFill>
      </dgm:spPr>
      <dgm:t>
        <a:bodyPr/>
        <a:lstStyle/>
        <a:p>
          <a:r>
            <a:rPr lang="id-ID" b="1" dirty="0" smtClean="0">
              <a:solidFill>
                <a:srgbClr val="000090"/>
              </a:solidFill>
              <a:latin typeface="Roboto Slab" panose="020B0604020202020204" charset="0"/>
              <a:ea typeface="Roboto Slab" panose="020B0604020202020204" charset="0"/>
            </a:rPr>
            <a:t>PRINSIP DASAR AKREDITASI</a:t>
          </a:r>
          <a:endParaRPr lang="en-US" b="1" dirty="0">
            <a:solidFill>
              <a:srgbClr val="000090"/>
            </a:solidFill>
            <a:latin typeface="Roboto Slab" panose="020B0604020202020204" charset="0"/>
            <a:ea typeface="Roboto Slab" panose="020B0604020202020204" charset="0"/>
          </a:endParaRPr>
        </a:p>
      </dgm:t>
    </dgm:pt>
    <dgm:pt modelId="{BA93B3DE-919B-E24C-8942-A2527DF740BD}" type="parTrans" cxnId="{2297DC3D-1D1D-C449-97A6-382AE35FCFDF}">
      <dgm:prSet/>
      <dgm:spPr/>
      <dgm:t>
        <a:bodyPr/>
        <a:lstStyle/>
        <a:p>
          <a:endParaRPr lang="en-US"/>
        </a:p>
      </dgm:t>
    </dgm:pt>
    <dgm:pt modelId="{21F3534C-02B7-E749-825F-F17548A234AF}" type="sibTrans" cxnId="{2297DC3D-1D1D-C449-97A6-382AE35FCFDF}">
      <dgm:prSet/>
      <dgm:spPr/>
      <dgm:t>
        <a:bodyPr/>
        <a:lstStyle/>
        <a:p>
          <a:endParaRPr lang="en-US"/>
        </a:p>
      </dgm:t>
    </dgm:pt>
    <dgm:pt modelId="{8FDD4813-14CC-44B6-9A93-385EDEF437E5}" type="pres">
      <dgm:prSet presAssocID="{002162B4-29AA-48C4-A58C-8E14F5EEB80A}" presName="Name0" presStyleCnt="0">
        <dgm:presLayoutVars>
          <dgm:chMax val="7"/>
          <dgm:chPref val="7"/>
          <dgm:dir/>
        </dgm:presLayoutVars>
      </dgm:prSet>
      <dgm:spPr/>
      <dgm:t>
        <a:bodyPr/>
        <a:lstStyle/>
        <a:p>
          <a:endParaRPr lang="en-US"/>
        </a:p>
      </dgm:t>
    </dgm:pt>
    <dgm:pt modelId="{D82E9A97-5787-4ED8-8B2E-5CB6C9D14722}" type="pres">
      <dgm:prSet presAssocID="{002162B4-29AA-48C4-A58C-8E14F5EEB80A}" presName="Name1" presStyleCnt="0"/>
      <dgm:spPr/>
    </dgm:pt>
    <dgm:pt modelId="{C0713954-F7D3-412A-A102-3E362C9682E0}" type="pres">
      <dgm:prSet presAssocID="{002162B4-29AA-48C4-A58C-8E14F5EEB80A}" presName="cycle" presStyleCnt="0"/>
      <dgm:spPr/>
    </dgm:pt>
    <dgm:pt modelId="{FB301F01-CC14-464E-BEDC-3F023F2E05B0}" type="pres">
      <dgm:prSet presAssocID="{002162B4-29AA-48C4-A58C-8E14F5EEB80A}" presName="srcNode" presStyleLbl="node1" presStyleIdx="0" presStyleCnt="3"/>
      <dgm:spPr/>
    </dgm:pt>
    <dgm:pt modelId="{0CD5EAF7-77E7-4095-8F30-6965E35931B7}" type="pres">
      <dgm:prSet presAssocID="{002162B4-29AA-48C4-A58C-8E14F5EEB80A}" presName="conn" presStyleLbl="parChTrans1D2" presStyleIdx="0" presStyleCnt="1"/>
      <dgm:spPr/>
      <dgm:t>
        <a:bodyPr/>
        <a:lstStyle/>
        <a:p>
          <a:endParaRPr lang="en-US"/>
        </a:p>
      </dgm:t>
    </dgm:pt>
    <dgm:pt modelId="{0531AE38-48F9-44A4-B7E5-2AD355C952CB}" type="pres">
      <dgm:prSet presAssocID="{002162B4-29AA-48C4-A58C-8E14F5EEB80A}" presName="extraNode" presStyleLbl="node1" presStyleIdx="0" presStyleCnt="3"/>
      <dgm:spPr/>
    </dgm:pt>
    <dgm:pt modelId="{3973C5AC-9A75-4505-8E05-6E18037167AD}" type="pres">
      <dgm:prSet presAssocID="{002162B4-29AA-48C4-A58C-8E14F5EEB80A}" presName="dstNode" presStyleLbl="node1" presStyleIdx="0" presStyleCnt="3"/>
      <dgm:spPr/>
    </dgm:pt>
    <dgm:pt modelId="{24B0E470-B559-B949-99FC-6B5B4E1CBFB5}" type="pres">
      <dgm:prSet presAssocID="{1944DD91-DF85-AE49-A7F7-89CBBE6A2439}" presName="text_1" presStyleLbl="node1" presStyleIdx="0" presStyleCnt="3">
        <dgm:presLayoutVars>
          <dgm:bulletEnabled val="1"/>
        </dgm:presLayoutVars>
      </dgm:prSet>
      <dgm:spPr/>
      <dgm:t>
        <a:bodyPr/>
        <a:lstStyle/>
        <a:p>
          <a:endParaRPr lang="en-US"/>
        </a:p>
      </dgm:t>
    </dgm:pt>
    <dgm:pt modelId="{3EDC36E1-D6B5-7C48-8A3A-18008BF15DB7}" type="pres">
      <dgm:prSet presAssocID="{1944DD91-DF85-AE49-A7F7-89CBBE6A2439}" presName="accent_1" presStyleCnt="0"/>
      <dgm:spPr/>
    </dgm:pt>
    <dgm:pt modelId="{F45B9291-C0A9-6444-85D2-83D8C40BDBD2}" type="pres">
      <dgm:prSet presAssocID="{1944DD91-DF85-AE49-A7F7-89CBBE6A2439}" presName="accentRepeatNode" presStyleLbl="solidFgAcc1" presStyleIdx="0" presStyleCnt="3"/>
      <dgm:spPr/>
    </dgm:pt>
    <dgm:pt modelId="{93038CBB-A635-F046-B1CE-951CA56CA63F}" type="pres">
      <dgm:prSet presAssocID="{7048D182-8CD1-754B-A5FC-E50166DD7C36}" presName="text_2" presStyleLbl="node1" presStyleIdx="1" presStyleCnt="3">
        <dgm:presLayoutVars>
          <dgm:bulletEnabled val="1"/>
        </dgm:presLayoutVars>
      </dgm:prSet>
      <dgm:spPr/>
      <dgm:t>
        <a:bodyPr/>
        <a:lstStyle/>
        <a:p>
          <a:endParaRPr lang="en-US"/>
        </a:p>
      </dgm:t>
    </dgm:pt>
    <dgm:pt modelId="{9E11705E-3C73-6F48-86BB-9F754C41EAAB}" type="pres">
      <dgm:prSet presAssocID="{7048D182-8CD1-754B-A5FC-E50166DD7C36}" presName="accent_2" presStyleCnt="0"/>
      <dgm:spPr/>
    </dgm:pt>
    <dgm:pt modelId="{02DE5098-A2F5-2147-94A4-DDE0B4C16959}" type="pres">
      <dgm:prSet presAssocID="{7048D182-8CD1-754B-A5FC-E50166DD7C36}" presName="accentRepeatNode" presStyleLbl="solidFgAcc1" presStyleIdx="1" presStyleCnt="3"/>
      <dgm:spPr/>
    </dgm:pt>
    <dgm:pt modelId="{B7273F17-3C0B-7246-8863-D19A3EE496A6}" type="pres">
      <dgm:prSet presAssocID="{10D84F38-CA52-4EEA-8A10-D3045E8BBE72}" presName="text_3" presStyleLbl="node1" presStyleIdx="2" presStyleCnt="3">
        <dgm:presLayoutVars>
          <dgm:bulletEnabled val="1"/>
        </dgm:presLayoutVars>
      </dgm:prSet>
      <dgm:spPr/>
      <dgm:t>
        <a:bodyPr/>
        <a:lstStyle/>
        <a:p>
          <a:endParaRPr lang="en-US"/>
        </a:p>
      </dgm:t>
    </dgm:pt>
    <dgm:pt modelId="{1D69ACAF-1144-FB45-AF10-DBC0DB54C644}" type="pres">
      <dgm:prSet presAssocID="{10D84F38-CA52-4EEA-8A10-D3045E8BBE72}" presName="accent_3" presStyleCnt="0"/>
      <dgm:spPr/>
    </dgm:pt>
    <dgm:pt modelId="{8F15EC69-99A0-47D6-A716-C2736BC28864}" type="pres">
      <dgm:prSet presAssocID="{10D84F38-CA52-4EEA-8A10-D3045E8BBE72}" presName="accentRepeatNode" presStyleLbl="solidFgAcc1" presStyleIdx="2" presStyleCnt="3"/>
      <dgm:spPr/>
    </dgm:pt>
  </dgm:ptLst>
  <dgm:cxnLst>
    <dgm:cxn modelId="{03246D68-716F-3C47-AE24-080A9ECE958D}" type="presOf" srcId="{7048D182-8CD1-754B-A5FC-E50166DD7C36}" destId="{93038CBB-A635-F046-B1CE-951CA56CA63F}" srcOrd="0" destOrd="0" presId="urn:microsoft.com/office/officeart/2008/layout/VerticalCurvedList"/>
    <dgm:cxn modelId="{1A60E26F-9D7A-48D3-8AB6-3BA016AA751D}" type="presOf" srcId="{002162B4-29AA-48C4-A58C-8E14F5EEB80A}" destId="{8FDD4813-14CC-44B6-9A93-385EDEF437E5}" srcOrd="0" destOrd="0" presId="urn:microsoft.com/office/officeart/2008/layout/VerticalCurvedList"/>
    <dgm:cxn modelId="{5D95FE1E-CB34-BD4C-936E-BA650496D425}" srcId="{002162B4-29AA-48C4-A58C-8E14F5EEB80A}" destId="{1944DD91-DF85-AE49-A7F7-89CBBE6A2439}" srcOrd="0" destOrd="0" parTransId="{75658F92-FD1E-AD43-9BAC-89952F012053}" sibTransId="{BEB9F98C-002A-BD47-A7FC-A51C2F6AA0B2}"/>
    <dgm:cxn modelId="{50E25B44-AF18-D044-AF39-5894BFA7AAD3}" type="presOf" srcId="{BEB9F98C-002A-BD47-A7FC-A51C2F6AA0B2}" destId="{0CD5EAF7-77E7-4095-8F30-6965E35931B7}" srcOrd="0" destOrd="0" presId="urn:microsoft.com/office/officeart/2008/layout/VerticalCurvedList"/>
    <dgm:cxn modelId="{39126639-3B4D-F246-90E1-492AB3C83B64}" type="presOf" srcId="{10D84F38-CA52-4EEA-8A10-D3045E8BBE72}" destId="{B7273F17-3C0B-7246-8863-D19A3EE496A6}" srcOrd="0" destOrd="0" presId="urn:microsoft.com/office/officeart/2008/layout/VerticalCurvedList"/>
    <dgm:cxn modelId="{B232D6B0-CF9C-A24A-A006-29FB71140EDA}" type="presOf" srcId="{1944DD91-DF85-AE49-A7F7-89CBBE6A2439}" destId="{24B0E470-B559-B949-99FC-6B5B4E1CBFB5}" srcOrd="0" destOrd="0" presId="urn:microsoft.com/office/officeart/2008/layout/VerticalCurvedList"/>
    <dgm:cxn modelId="{AF9FC981-4504-41E4-9886-81D24111CD46}" srcId="{002162B4-29AA-48C4-A58C-8E14F5EEB80A}" destId="{10D84F38-CA52-4EEA-8A10-D3045E8BBE72}" srcOrd="2" destOrd="0" parTransId="{D1415777-6C5C-410A-A4F5-840721572AC2}" sibTransId="{4AAD2A7D-6BA3-4346-BBA9-F7291BAB467A}"/>
    <dgm:cxn modelId="{2297DC3D-1D1D-C449-97A6-382AE35FCFDF}" srcId="{002162B4-29AA-48C4-A58C-8E14F5EEB80A}" destId="{7048D182-8CD1-754B-A5FC-E50166DD7C36}" srcOrd="1" destOrd="0" parTransId="{BA93B3DE-919B-E24C-8942-A2527DF740BD}" sibTransId="{21F3534C-02B7-E749-825F-F17548A234AF}"/>
    <dgm:cxn modelId="{E89FD938-FD10-4442-AACF-36DABF770B4F}" type="presParOf" srcId="{8FDD4813-14CC-44B6-9A93-385EDEF437E5}" destId="{D82E9A97-5787-4ED8-8B2E-5CB6C9D14722}" srcOrd="0" destOrd="0" presId="urn:microsoft.com/office/officeart/2008/layout/VerticalCurvedList"/>
    <dgm:cxn modelId="{C62E338A-390F-4E23-B1AB-10A6DA9C1763}" type="presParOf" srcId="{D82E9A97-5787-4ED8-8B2E-5CB6C9D14722}" destId="{C0713954-F7D3-412A-A102-3E362C9682E0}" srcOrd="0" destOrd="0" presId="urn:microsoft.com/office/officeart/2008/layout/VerticalCurvedList"/>
    <dgm:cxn modelId="{EE4A06F3-2F5F-4B8A-AA05-A5C5451DAF05}" type="presParOf" srcId="{C0713954-F7D3-412A-A102-3E362C9682E0}" destId="{FB301F01-CC14-464E-BEDC-3F023F2E05B0}" srcOrd="0" destOrd="0" presId="urn:microsoft.com/office/officeart/2008/layout/VerticalCurvedList"/>
    <dgm:cxn modelId="{07A1BCE5-96EE-4D67-8C08-0FE1592E7DF6}" type="presParOf" srcId="{C0713954-F7D3-412A-A102-3E362C9682E0}" destId="{0CD5EAF7-77E7-4095-8F30-6965E35931B7}" srcOrd="1" destOrd="0" presId="urn:microsoft.com/office/officeart/2008/layout/VerticalCurvedList"/>
    <dgm:cxn modelId="{C66CB27B-02E8-47EC-8E04-358DF07DB85F}" type="presParOf" srcId="{C0713954-F7D3-412A-A102-3E362C9682E0}" destId="{0531AE38-48F9-44A4-B7E5-2AD355C952CB}" srcOrd="2" destOrd="0" presId="urn:microsoft.com/office/officeart/2008/layout/VerticalCurvedList"/>
    <dgm:cxn modelId="{A9DC9C72-1892-4E7C-84AF-4A4904A0991A}" type="presParOf" srcId="{C0713954-F7D3-412A-A102-3E362C9682E0}" destId="{3973C5AC-9A75-4505-8E05-6E18037167AD}" srcOrd="3" destOrd="0" presId="urn:microsoft.com/office/officeart/2008/layout/VerticalCurvedList"/>
    <dgm:cxn modelId="{92EB6F5D-9362-E74C-B6AC-98FCE3C83734}" type="presParOf" srcId="{D82E9A97-5787-4ED8-8B2E-5CB6C9D14722}" destId="{24B0E470-B559-B949-99FC-6B5B4E1CBFB5}" srcOrd="1" destOrd="0" presId="urn:microsoft.com/office/officeart/2008/layout/VerticalCurvedList"/>
    <dgm:cxn modelId="{CC3E0DC3-5611-8841-906F-67163F52F1A2}" type="presParOf" srcId="{D82E9A97-5787-4ED8-8B2E-5CB6C9D14722}" destId="{3EDC36E1-D6B5-7C48-8A3A-18008BF15DB7}" srcOrd="2" destOrd="0" presId="urn:microsoft.com/office/officeart/2008/layout/VerticalCurvedList"/>
    <dgm:cxn modelId="{A6D40229-D2F7-5044-9978-E158BE38089B}" type="presParOf" srcId="{3EDC36E1-D6B5-7C48-8A3A-18008BF15DB7}" destId="{F45B9291-C0A9-6444-85D2-83D8C40BDBD2}" srcOrd="0" destOrd="0" presId="urn:microsoft.com/office/officeart/2008/layout/VerticalCurvedList"/>
    <dgm:cxn modelId="{2727EC4F-9DED-8745-A19E-505F02544276}" type="presParOf" srcId="{D82E9A97-5787-4ED8-8B2E-5CB6C9D14722}" destId="{93038CBB-A635-F046-B1CE-951CA56CA63F}" srcOrd="3" destOrd="0" presId="urn:microsoft.com/office/officeart/2008/layout/VerticalCurvedList"/>
    <dgm:cxn modelId="{73CB97E6-550C-0A46-8D50-25CBBA9093F8}" type="presParOf" srcId="{D82E9A97-5787-4ED8-8B2E-5CB6C9D14722}" destId="{9E11705E-3C73-6F48-86BB-9F754C41EAAB}" srcOrd="4" destOrd="0" presId="urn:microsoft.com/office/officeart/2008/layout/VerticalCurvedList"/>
    <dgm:cxn modelId="{E8C3D03D-DE9D-7540-B5D4-93B040C625D0}" type="presParOf" srcId="{9E11705E-3C73-6F48-86BB-9F754C41EAAB}" destId="{02DE5098-A2F5-2147-94A4-DDE0B4C16959}" srcOrd="0" destOrd="0" presId="urn:microsoft.com/office/officeart/2008/layout/VerticalCurvedList"/>
    <dgm:cxn modelId="{B390968F-2403-AB48-BCA6-549B399BAB3F}" type="presParOf" srcId="{D82E9A97-5787-4ED8-8B2E-5CB6C9D14722}" destId="{B7273F17-3C0B-7246-8863-D19A3EE496A6}" srcOrd="5" destOrd="0" presId="urn:microsoft.com/office/officeart/2008/layout/VerticalCurvedList"/>
    <dgm:cxn modelId="{B6AB8E83-AD85-A740-9D22-9276BA45D5D0}" type="presParOf" srcId="{D82E9A97-5787-4ED8-8B2E-5CB6C9D14722}" destId="{1D69ACAF-1144-FB45-AF10-DBC0DB54C644}" srcOrd="6" destOrd="0" presId="urn:microsoft.com/office/officeart/2008/layout/VerticalCurvedList"/>
    <dgm:cxn modelId="{2694724B-D018-EE43-8500-67A3E3260B76}" type="presParOf" srcId="{1D69ACAF-1144-FB45-AF10-DBC0DB54C644}" destId="{8F15EC69-99A0-47D6-A716-C2736BC2886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2162B4-29AA-48C4-A58C-8E14F5EEB80A}"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10D84F38-CA52-4EEA-8A10-D3045E8BBE72}">
      <dgm:prSet phldrT="[Text]"/>
      <dgm:spPr>
        <a:solidFill>
          <a:schemeClr val="accent3"/>
        </a:solidFill>
      </dgm:spPr>
      <dgm:t>
        <a:bodyPr/>
        <a:lstStyle/>
        <a:p>
          <a:r>
            <a:rPr lang="id-ID" dirty="0">
              <a:solidFill>
                <a:srgbClr val="000090"/>
              </a:solidFill>
              <a:latin typeface="Roboto Slab" panose="020B0604020202020204" charset="0"/>
              <a:ea typeface="Roboto Slab" panose="020B0604020202020204" charset="0"/>
            </a:rPr>
            <a:t>KIAT MENDAPATKAN AKREDITASI YANG BAIK</a:t>
          </a:r>
          <a:endParaRPr lang="en-US" dirty="0">
            <a:solidFill>
              <a:srgbClr val="000090"/>
            </a:solidFill>
            <a:latin typeface="Roboto Slab" panose="020B0604020202020204" charset="0"/>
            <a:ea typeface="Roboto Slab" panose="020B0604020202020204" charset="0"/>
          </a:endParaRPr>
        </a:p>
      </dgm:t>
    </dgm:pt>
    <dgm:pt modelId="{D1415777-6C5C-410A-A4F5-840721572AC2}" type="parTrans" cxnId="{AF9FC981-4504-41E4-9886-81D24111CD46}">
      <dgm:prSet/>
      <dgm:spPr/>
      <dgm:t>
        <a:bodyPr/>
        <a:lstStyle/>
        <a:p>
          <a:endParaRPr lang="en-US">
            <a:latin typeface="Roboto Slab" panose="020B0604020202020204" charset="0"/>
            <a:ea typeface="Roboto Slab" panose="020B0604020202020204" charset="0"/>
          </a:endParaRPr>
        </a:p>
      </dgm:t>
    </dgm:pt>
    <dgm:pt modelId="{4AAD2A7D-6BA3-4346-BBA9-F7291BAB467A}" type="sibTrans" cxnId="{AF9FC981-4504-41E4-9886-81D24111CD46}">
      <dgm:prSet/>
      <dgm:spPr/>
      <dgm:t>
        <a:bodyPr/>
        <a:lstStyle/>
        <a:p>
          <a:endParaRPr lang="en-US">
            <a:latin typeface="Roboto Slab" panose="020B0604020202020204" charset="0"/>
            <a:ea typeface="Roboto Slab" panose="020B0604020202020204" charset="0"/>
          </a:endParaRPr>
        </a:p>
      </dgm:t>
    </dgm:pt>
    <dgm:pt modelId="{1944DD91-DF85-AE49-A7F7-89CBBE6A2439}">
      <dgm:prSet phldrT="[Text]"/>
      <dgm:spPr>
        <a:solidFill>
          <a:srgbClr val="FF0000"/>
        </a:solidFill>
      </dgm:spPr>
      <dgm:t>
        <a:bodyPr/>
        <a:lstStyle/>
        <a:p>
          <a:r>
            <a:rPr lang="en-US" b="1" dirty="0" smtClean="0">
              <a:latin typeface="Roboto Slab" panose="020B0604020202020204" charset="0"/>
              <a:ea typeface="Roboto Slab" panose="020B0604020202020204" charset="0"/>
            </a:rPr>
            <a:t>POTRET AKREDITASI</a:t>
          </a:r>
          <a:endParaRPr lang="en-US" b="1" dirty="0">
            <a:solidFill>
              <a:srgbClr val="000090"/>
            </a:solidFill>
            <a:latin typeface="Roboto Slab" panose="020B0604020202020204" charset="0"/>
            <a:ea typeface="Roboto Slab" panose="020B0604020202020204" charset="0"/>
          </a:endParaRPr>
        </a:p>
      </dgm:t>
    </dgm:pt>
    <dgm:pt modelId="{75658F92-FD1E-AD43-9BAC-89952F012053}" type="parTrans" cxnId="{5D95FE1E-CB34-BD4C-936E-BA650496D425}">
      <dgm:prSet/>
      <dgm:spPr/>
      <dgm:t>
        <a:bodyPr/>
        <a:lstStyle/>
        <a:p>
          <a:endParaRPr lang="en-US"/>
        </a:p>
      </dgm:t>
    </dgm:pt>
    <dgm:pt modelId="{BEB9F98C-002A-BD47-A7FC-A51C2F6AA0B2}" type="sibTrans" cxnId="{5D95FE1E-CB34-BD4C-936E-BA650496D425}">
      <dgm:prSet/>
      <dgm:spPr/>
      <dgm:t>
        <a:bodyPr/>
        <a:lstStyle/>
        <a:p>
          <a:endParaRPr lang="en-US"/>
        </a:p>
      </dgm:t>
    </dgm:pt>
    <dgm:pt modelId="{7048D182-8CD1-754B-A5FC-E50166DD7C36}">
      <dgm:prSet phldrT="[Text]"/>
      <dgm:spPr>
        <a:solidFill>
          <a:srgbClr val="FFFF00"/>
        </a:solidFill>
      </dgm:spPr>
      <dgm:t>
        <a:bodyPr/>
        <a:lstStyle/>
        <a:p>
          <a:r>
            <a:rPr lang="id-ID" b="1" dirty="0" smtClean="0">
              <a:solidFill>
                <a:srgbClr val="000090"/>
              </a:solidFill>
              <a:latin typeface="Roboto Slab" panose="020B0604020202020204" charset="0"/>
              <a:ea typeface="Roboto Slab" panose="020B0604020202020204" charset="0"/>
            </a:rPr>
            <a:t>PRINSIP DASAR AKREDITASI</a:t>
          </a:r>
          <a:endParaRPr lang="en-US" b="1" dirty="0">
            <a:solidFill>
              <a:srgbClr val="000090"/>
            </a:solidFill>
            <a:latin typeface="Roboto Slab" panose="020B0604020202020204" charset="0"/>
            <a:ea typeface="Roboto Slab" panose="020B0604020202020204" charset="0"/>
          </a:endParaRPr>
        </a:p>
      </dgm:t>
    </dgm:pt>
    <dgm:pt modelId="{BA93B3DE-919B-E24C-8942-A2527DF740BD}" type="parTrans" cxnId="{2297DC3D-1D1D-C449-97A6-382AE35FCFDF}">
      <dgm:prSet/>
      <dgm:spPr/>
      <dgm:t>
        <a:bodyPr/>
        <a:lstStyle/>
        <a:p>
          <a:endParaRPr lang="en-US"/>
        </a:p>
      </dgm:t>
    </dgm:pt>
    <dgm:pt modelId="{21F3534C-02B7-E749-825F-F17548A234AF}" type="sibTrans" cxnId="{2297DC3D-1D1D-C449-97A6-382AE35FCFDF}">
      <dgm:prSet/>
      <dgm:spPr/>
      <dgm:t>
        <a:bodyPr/>
        <a:lstStyle/>
        <a:p>
          <a:endParaRPr lang="en-US"/>
        </a:p>
      </dgm:t>
    </dgm:pt>
    <dgm:pt modelId="{8FDD4813-14CC-44B6-9A93-385EDEF437E5}" type="pres">
      <dgm:prSet presAssocID="{002162B4-29AA-48C4-A58C-8E14F5EEB80A}" presName="Name0" presStyleCnt="0">
        <dgm:presLayoutVars>
          <dgm:chMax val="7"/>
          <dgm:chPref val="7"/>
          <dgm:dir/>
        </dgm:presLayoutVars>
      </dgm:prSet>
      <dgm:spPr/>
      <dgm:t>
        <a:bodyPr/>
        <a:lstStyle/>
        <a:p>
          <a:endParaRPr lang="en-US"/>
        </a:p>
      </dgm:t>
    </dgm:pt>
    <dgm:pt modelId="{D82E9A97-5787-4ED8-8B2E-5CB6C9D14722}" type="pres">
      <dgm:prSet presAssocID="{002162B4-29AA-48C4-A58C-8E14F5EEB80A}" presName="Name1" presStyleCnt="0"/>
      <dgm:spPr/>
    </dgm:pt>
    <dgm:pt modelId="{C0713954-F7D3-412A-A102-3E362C9682E0}" type="pres">
      <dgm:prSet presAssocID="{002162B4-29AA-48C4-A58C-8E14F5EEB80A}" presName="cycle" presStyleCnt="0"/>
      <dgm:spPr/>
    </dgm:pt>
    <dgm:pt modelId="{FB301F01-CC14-464E-BEDC-3F023F2E05B0}" type="pres">
      <dgm:prSet presAssocID="{002162B4-29AA-48C4-A58C-8E14F5EEB80A}" presName="srcNode" presStyleLbl="node1" presStyleIdx="0" presStyleCnt="3"/>
      <dgm:spPr/>
    </dgm:pt>
    <dgm:pt modelId="{0CD5EAF7-77E7-4095-8F30-6965E35931B7}" type="pres">
      <dgm:prSet presAssocID="{002162B4-29AA-48C4-A58C-8E14F5EEB80A}" presName="conn" presStyleLbl="parChTrans1D2" presStyleIdx="0" presStyleCnt="1"/>
      <dgm:spPr/>
      <dgm:t>
        <a:bodyPr/>
        <a:lstStyle/>
        <a:p>
          <a:endParaRPr lang="en-US"/>
        </a:p>
      </dgm:t>
    </dgm:pt>
    <dgm:pt modelId="{0531AE38-48F9-44A4-B7E5-2AD355C952CB}" type="pres">
      <dgm:prSet presAssocID="{002162B4-29AA-48C4-A58C-8E14F5EEB80A}" presName="extraNode" presStyleLbl="node1" presStyleIdx="0" presStyleCnt="3"/>
      <dgm:spPr/>
    </dgm:pt>
    <dgm:pt modelId="{3973C5AC-9A75-4505-8E05-6E18037167AD}" type="pres">
      <dgm:prSet presAssocID="{002162B4-29AA-48C4-A58C-8E14F5EEB80A}" presName="dstNode" presStyleLbl="node1" presStyleIdx="0" presStyleCnt="3"/>
      <dgm:spPr/>
    </dgm:pt>
    <dgm:pt modelId="{24B0E470-B559-B949-99FC-6B5B4E1CBFB5}" type="pres">
      <dgm:prSet presAssocID="{1944DD91-DF85-AE49-A7F7-89CBBE6A2439}" presName="text_1" presStyleLbl="node1" presStyleIdx="0" presStyleCnt="3">
        <dgm:presLayoutVars>
          <dgm:bulletEnabled val="1"/>
        </dgm:presLayoutVars>
      </dgm:prSet>
      <dgm:spPr/>
      <dgm:t>
        <a:bodyPr/>
        <a:lstStyle/>
        <a:p>
          <a:endParaRPr lang="en-US"/>
        </a:p>
      </dgm:t>
    </dgm:pt>
    <dgm:pt modelId="{3EDC36E1-D6B5-7C48-8A3A-18008BF15DB7}" type="pres">
      <dgm:prSet presAssocID="{1944DD91-DF85-AE49-A7F7-89CBBE6A2439}" presName="accent_1" presStyleCnt="0"/>
      <dgm:spPr/>
    </dgm:pt>
    <dgm:pt modelId="{F45B9291-C0A9-6444-85D2-83D8C40BDBD2}" type="pres">
      <dgm:prSet presAssocID="{1944DD91-DF85-AE49-A7F7-89CBBE6A2439}" presName="accentRepeatNode" presStyleLbl="solidFgAcc1" presStyleIdx="0" presStyleCnt="3"/>
      <dgm:spPr/>
    </dgm:pt>
    <dgm:pt modelId="{93038CBB-A635-F046-B1CE-951CA56CA63F}" type="pres">
      <dgm:prSet presAssocID="{7048D182-8CD1-754B-A5FC-E50166DD7C36}" presName="text_2" presStyleLbl="node1" presStyleIdx="1" presStyleCnt="3">
        <dgm:presLayoutVars>
          <dgm:bulletEnabled val="1"/>
        </dgm:presLayoutVars>
      </dgm:prSet>
      <dgm:spPr/>
      <dgm:t>
        <a:bodyPr/>
        <a:lstStyle/>
        <a:p>
          <a:endParaRPr lang="en-US"/>
        </a:p>
      </dgm:t>
    </dgm:pt>
    <dgm:pt modelId="{9E11705E-3C73-6F48-86BB-9F754C41EAAB}" type="pres">
      <dgm:prSet presAssocID="{7048D182-8CD1-754B-A5FC-E50166DD7C36}" presName="accent_2" presStyleCnt="0"/>
      <dgm:spPr/>
    </dgm:pt>
    <dgm:pt modelId="{02DE5098-A2F5-2147-94A4-DDE0B4C16959}" type="pres">
      <dgm:prSet presAssocID="{7048D182-8CD1-754B-A5FC-E50166DD7C36}" presName="accentRepeatNode" presStyleLbl="solidFgAcc1" presStyleIdx="1" presStyleCnt="3"/>
      <dgm:spPr/>
    </dgm:pt>
    <dgm:pt modelId="{B7273F17-3C0B-7246-8863-D19A3EE496A6}" type="pres">
      <dgm:prSet presAssocID="{10D84F38-CA52-4EEA-8A10-D3045E8BBE72}" presName="text_3" presStyleLbl="node1" presStyleIdx="2" presStyleCnt="3">
        <dgm:presLayoutVars>
          <dgm:bulletEnabled val="1"/>
        </dgm:presLayoutVars>
      </dgm:prSet>
      <dgm:spPr/>
      <dgm:t>
        <a:bodyPr/>
        <a:lstStyle/>
        <a:p>
          <a:endParaRPr lang="en-US"/>
        </a:p>
      </dgm:t>
    </dgm:pt>
    <dgm:pt modelId="{1D69ACAF-1144-FB45-AF10-DBC0DB54C644}" type="pres">
      <dgm:prSet presAssocID="{10D84F38-CA52-4EEA-8A10-D3045E8BBE72}" presName="accent_3" presStyleCnt="0"/>
      <dgm:spPr/>
    </dgm:pt>
    <dgm:pt modelId="{8F15EC69-99A0-47D6-A716-C2736BC28864}" type="pres">
      <dgm:prSet presAssocID="{10D84F38-CA52-4EEA-8A10-D3045E8BBE72}" presName="accentRepeatNode" presStyleLbl="solidFgAcc1" presStyleIdx="2" presStyleCnt="3"/>
      <dgm:spPr/>
    </dgm:pt>
  </dgm:ptLst>
  <dgm:cxnLst>
    <dgm:cxn modelId="{8279BB25-9965-204C-BB1B-9ABF8218A327}" type="presOf" srcId="{1944DD91-DF85-AE49-A7F7-89CBBE6A2439}" destId="{24B0E470-B559-B949-99FC-6B5B4E1CBFB5}" srcOrd="0" destOrd="0" presId="urn:microsoft.com/office/officeart/2008/layout/VerticalCurvedList"/>
    <dgm:cxn modelId="{4A934D02-C87A-8741-9EE8-340754548B72}" type="presOf" srcId="{10D84F38-CA52-4EEA-8A10-D3045E8BBE72}" destId="{B7273F17-3C0B-7246-8863-D19A3EE496A6}" srcOrd="0" destOrd="0" presId="urn:microsoft.com/office/officeart/2008/layout/VerticalCurvedList"/>
    <dgm:cxn modelId="{5D95FE1E-CB34-BD4C-936E-BA650496D425}" srcId="{002162B4-29AA-48C4-A58C-8E14F5EEB80A}" destId="{1944DD91-DF85-AE49-A7F7-89CBBE6A2439}" srcOrd="0" destOrd="0" parTransId="{75658F92-FD1E-AD43-9BAC-89952F012053}" sibTransId="{BEB9F98C-002A-BD47-A7FC-A51C2F6AA0B2}"/>
    <dgm:cxn modelId="{B082BA04-C755-C74D-B6E2-F11A4F4E5B16}" type="presOf" srcId="{002162B4-29AA-48C4-A58C-8E14F5EEB80A}" destId="{8FDD4813-14CC-44B6-9A93-385EDEF437E5}" srcOrd="0" destOrd="0" presId="urn:microsoft.com/office/officeart/2008/layout/VerticalCurvedList"/>
    <dgm:cxn modelId="{D3EE52FA-333C-834D-83F1-8308B04E0D4C}" type="presOf" srcId="{BEB9F98C-002A-BD47-A7FC-A51C2F6AA0B2}" destId="{0CD5EAF7-77E7-4095-8F30-6965E35931B7}" srcOrd="0" destOrd="0" presId="urn:microsoft.com/office/officeart/2008/layout/VerticalCurvedList"/>
    <dgm:cxn modelId="{AF9FC981-4504-41E4-9886-81D24111CD46}" srcId="{002162B4-29AA-48C4-A58C-8E14F5EEB80A}" destId="{10D84F38-CA52-4EEA-8A10-D3045E8BBE72}" srcOrd="2" destOrd="0" parTransId="{D1415777-6C5C-410A-A4F5-840721572AC2}" sibTransId="{4AAD2A7D-6BA3-4346-BBA9-F7291BAB467A}"/>
    <dgm:cxn modelId="{2297DC3D-1D1D-C449-97A6-382AE35FCFDF}" srcId="{002162B4-29AA-48C4-A58C-8E14F5EEB80A}" destId="{7048D182-8CD1-754B-A5FC-E50166DD7C36}" srcOrd="1" destOrd="0" parTransId="{BA93B3DE-919B-E24C-8942-A2527DF740BD}" sibTransId="{21F3534C-02B7-E749-825F-F17548A234AF}"/>
    <dgm:cxn modelId="{7F510BC4-F0DC-4D42-80B0-972AD05FD924}" type="presOf" srcId="{7048D182-8CD1-754B-A5FC-E50166DD7C36}" destId="{93038CBB-A635-F046-B1CE-951CA56CA63F}" srcOrd="0" destOrd="0" presId="urn:microsoft.com/office/officeart/2008/layout/VerticalCurvedList"/>
    <dgm:cxn modelId="{408D929B-EB4C-3045-9225-76DF11212EC3}" type="presParOf" srcId="{8FDD4813-14CC-44B6-9A93-385EDEF437E5}" destId="{D82E9A97-5787-4ED8-8B2E-5CB6C9D14722}" srcOrd="0" destOrd="0" presId="urn:microsoft.com/office/officeart/2008/layout/VerticalCurvedList"/>
    <dgm:cxn modelId="{9E919783-8E6B-2947-82C2-E04F2411F005}" type="presParOf" srcId="{D82E9A97-5787-4ED8-8B2E-5CB6C9D14722}" destId="{C0713954-F7D3-412A-A102-3E362C9682E0}" srcOrd="0" destOrd="0" presId="urn:microsoft.com/office/officeart/2008/layout/VerticalCurvedList"/>
    <dgm:cxn modelId="{04602846-9633-8248-9CE1-8BC43D4D7EA6}" type="presParOf" srcId="{C0713954-F7D3-412A-A102-3E362C9682E0}" destId="{FB301F01-CC14-464E-BEDC-3F023F2E05B0}" srcOrd="0" destOrd="0" presId="urn:microsoft.com/office/officeart/2008/layout/VerticalCurvedList"/>
    <dgm:cxn modelId="{FCF84DF0-583C-474F-9617-1676EAE68BEE}" type="presParOf" srcId="{C0713954-F7D3-412A-A102-3E362C9682E0}" destId="{0CD5EAF7-77E7-4095-8F30-6965E35931B7}" srcOrd="1" destOrd="0" presId="urn:microsoft.com/office/officeart/2008/layout/VerticalCurvedList"/>
    <dgm:cxn modelId="{B9E156D7-4A9E-5848-A2E5-DE3CE13096D8}" type="presParOf" srcId="{C0713954-F7D3-412A-A102-3E362C9682E0}" destId="{0531AE38-48F9-44A4-B7E5-2AD355C952CB}" srcOrd="2" destOrd="0" presId="urn:microsoft.com/office/officeart/2008/layout/VerticalCurvedList"/>
    <dgm:cxn modelId="{69854D35-E771-D748-B915-A1B4B02A0465}" type="presParOf" srcId="{C0713954-F7D3-412A-A102-3E362C9682E0}" destId="{3973C5AC-9A75-4505-8E05-6E18037167AD}" srcOrd="3" destOrd="0" presId="urn:microsoft.com/office/officeart/2008/layout/VerticalCurvedList"/>
    <dgm:cxn modelId="{2E0C43F3-B7C0-F04F-920B-EB335E2922BF}" type="presParOf" srcId="{D82E9A97-5787-4ED8-8B2E-5CB6C9D14722}" destId="{24B0E470-B559-B949-99FC-6B5B4E1CBFB5}" srcOrd="1" destOrd="0" presId="urn:microsoft.com/office/officeart/2008/layout/VerticalCurvedList"/>
    <dgm:cxn modelId="{BAE7D8C8-66A7-2742-A82D-6003FB13BA51}" type="presParOf" srcId="{D82E9A97-5787-4ED8-8B2E-5CB6C9D14722}" destId="{3EDC36E1-D6B5-7C48-8A3A-18008BF15DB7}" srcOrd="2" destOrd="0" presId="urn:microsoft.com/office/officeart/2008/layout/VerticalCurvedList"/>
    <dgm:cxn modelId="{FBA8AC2B-C980-F24F-A4A6-1E0E54139622}" type="presParOf" srcId="{3EDC36E1-D6B5-7C48-8A3A-18008BF15DB7}" destId="{F45B9291-C0A9-6444-85D2-83D8C40BDBD2}" srcOrd="0" destOrd="0" presId="urn:microsoft.com/office/officeart/2008/layout/VerticalCurvedList"/>
    <dgm:cxn modelId="{183C1BB2-F266-3945-BEC4-81F9ADAC7F12}" type="presParOf" srcId="{D82E9A97-5787-4ED8-8B2E-5CB6C9D14722}" destId="{93038CBB-A635-F046-B1CE-951CA56CA63F}" srcOrd="3" destOrd="0" presId="urn:microsoft.com/office/officeart/2008/layout/VerticalCurvedList"/>
    <dgm:cxn modelId="{F03D2D6D-BCDB-244C-9D7D-2D0B1615DD2F}" type="presParOf" srcId="{D82E9A97-5787-4ED8-8B2E-5CB6C9D14722}" destId="{9E11705E-3C73-6F48-86BB-9F754C41EAAB}" srcOrd="4" destOrd="0" presId="urn:microsoft.com/office/officeart/2008/layout/VerticalCurvedList"/>
    <dgm:cxn modelId="{632885A4-A290-0A43-81C4-ED4D896472DD}" type="presParOf" srcId="{9E11705E-3C73-6F48-86BB-9F754C41EAAB}" destId="{02DE5098-A2F5-2147-94A4-DDE0B4C16959}" srcOrd="0" destOrd="0" presId="urn:microsoft.com/office/officeart/2008/layout/VerticalCurvedList"/>
    <dgm:cxn modelId="{CFD7B50F-EB8B-0A43-AC3F-22523C3A1196}" type="presParOf" srcId="{D82E9A97-5787-4ED8-8B2E-5CB6C9D14722}" destId="{B7273F17-3C0B-7246-8863-D19A3EE496A6}" srcOrd="5" destOrd="0" presId="urn:microsoft.com/office/officeart/2008/layout/VerticalCurvedList"/>
    <dgm:cxn modelId="{5428184F-4AA6-4747-9679-79E6755422CF}" type="presParOf" srcId="{D82E9A97-5787-4ED8-8B2E-5CB6C9D14722}" destId="{1D69ACAF-1144-FB45-AF10-DBC0DB54C644}" srcOrd="6" destOrd="0" presId="urn:microsoft.com/office/officeart/2008/layout/VerticalCurvedList"/>
    <dgm:cxn modelId="{F6E2EC58-2986-4848-929B-CBF065D28F91}" type="presParOf" srcId="{1D69ACAF-1144-FB45-AF10-DBC0DB54C644}" destId="{8F15EC69-99A0-47D6-A716-C2736BC2886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5C8B6A-0D9D-4F61-A9EB-B1814212AD38}" type="doc">
      <dgm:prSet loTypeId="urn:microsoft.com/office/officeart/2005/8/layout/vList6" loCatId="list" qsTypeId="urn:microsoft.com/office/officeart/2005/8/quickstyle/simple1#35" qsCatId="simple" csTypeId="urn:microsoft.com/office/officeart/2005/8/colors/accent1_2#3" csCatId="accent1" phldr="1"/>
      <dgm:spPr/>
      <dgm:t>
        <a:bodyPr/>
        <a:lstStyle/>
        <a:p>
          <a:endParaRPr lang="id-ID"/>
        </a:p>
      </dgm:t>
    </dgm:pt>
    <dgm:pt modelId="{0BD99E7D-47AA-4E99-8495-3C6FB4CF94F6}">
      <dgm:prSet phldrT="[Text]" custT="1"/>
      <dgm:spPr/>
      <dgm:t>
        <a:bodyPr/>
        <a:lstStyle/>
        <a:p>
          <a:r>
            <a:rPr lang="id-ID" sz="5200" dirty="0" smtClean="0"/>
            <a:t>SPMI</a:t>
          </a:r>
          <a:endParaRPr lang="id-ID" sz="5200" dirty="0"/>
        </a:p>
      </dgm:t>
    </dgm:pt>
    <dgm:pt modelId="{E06EE4D7-6614-4D76-B6F7-A9DB44637DC2}" type="parTrans" cxnId="{3F374603-C262-469D-97C9-E52B60961C60}">
      <dgm:prSet/>
      <dgm:spPr/>
      <dgm:t>
        <a:bodyPr/>
        <a:lstStyle/>
        <a:p>
          <a:endParaRPr lang="id-ID"/>
        </a:p>
      </dgm:t>
    </dgm:pt>
    <dgm:pt modelId="{4299B092-7D97-492B-964C-4C5A1567B991}" type="sibTrans" cxnId="{3F374603-C262-469D-97C9-E52B60961C60}">
      <dgm:prSet/>
      <dgm:spPr/>
      <dgm:t>
        <a:bodyPr/>
        <a:lstStyle/>
        <a:p>
          <a:endParaRPr lang="id-ID"/>
        </a:p>
      </dgm:t>
    </dgm:pt>
    <dgm:pt modelId="{6E583C2E-1A26-42B0-AFB9-0C6627BEFD72}">
      <dgm:prSet phldrT="[Text]" custT="1"/>
      <dgm:spPr/>
      <dgm:t>
        <a:bodyPr/>
        <a:lstStyle/>
        <a:p>
          <a:r>
            <a:rPr lang="id-ID" sz="2800" dirty="0" smtClean="0"/>
            <a:t>Sistem Penjaminan Mutu Internal</a:t>
          </a:r>
          <a:endParaRPr lang="id-ID" sz="2800" dirty="0"/>
        </a:p>
      </dgm:t>
    </dgm:pt>
    <dgm:pt modelId="{59D82F87-FA02-4D3D-8477-A3C4BC3A2002}" type="parTrans" cxnId="{D1F960AC-7BE1-4384-B608-50520595F72C}">
      <dgm:prSet/>
      <dgm:spPr/>
      <dgm:t>
        <a:bodyPr/>
        <a:lstStyle/>
        <a:p>
          <a:endParaRPr lang="id-ID"/>
        </a:p>
      </dgm:t>
    </dgm:pt>
    <dgm:pt modelId="{2ABD74F9-9C52-4658-A8E9-0E1855251E10}" type="sibTrans" cxnId="{D1F960AC-7BE1-4384-B608-50520595F72C}">
      <dgm:prSet/>
      <dgm:spPr/>
      <dgm:t>
        <a:bodyPr/>
        <a:lstStyle/>
        <a:p>
          <a:endParaRPr lang="id-ID"/>
        </a:p>
      </dgm:t>
    </dgm:pt>
    <dgm:pt modelId="{F398FEA4-9FF4-4A1C-8826-D9849F72576B}">
      <dgm:prSet phldrT="[Text]" custT="1"/>
      <dgm:spPr/>
      <dgm:t>
        <a:bodyPr/>
        <a:lstStyle/>
        <a:p>
          <a:r>
            <a:rPr lang="id-ID" sz="2800" dirty="0" smtClean="0"/>
            <a:t>Dilakukan oleh PT </a:t>
          </a:r>
          <a:endParaRPr lang="id-ID" sz="2800" dirty="0"/>
        </a:p>
      </dgm:t>
    </dgm:pt>
    <dgm:pt modelId="{C54E292A-C3CA-49D3-A307-F04EDC61EAD2}" type="parTrans" cxnId="{5A9592FE-A231-4834-B880-F508EF80E98C}">
      <dgm:prSet/>
      <dgm:spPr/>
      <dgm:t>
        <a:bodyPr/>
        <a:lstStyle/>
        <a:p>
          <a:endParaRPr lang="id-ID"/>
        </a:p>
      </dgm:t>
    </dgm:pt>
    <dgm:pt modelId="{BFE794E2-55AE-4C08-9E37-A839DC381F35}" type="sibTrans" cxnId="{5A9592FE-A231-4834-B880-F508EF80E98C}">
      <dgm:prSet/>
      <dgm:spPr/>
      <dgm:t>
        <a:bodyPr/>
        <a:lstStyle/>
        <a:p>
          <a:endParaRPr lang="id-ID"/>
        </a:p>
      </dgm:t>
    </dgm:pt>
    <dgm:pt modelId="{7DCD1621-F27B-4919-8E87-48E5149E30A4}">
      <dgm:prSet phldrT="[Text]" custT="1"/>
      <dgm:spPr/>
      <dgm:t>
        <a:bodyPr/>
        <a:lstStyle/>
        <a:p>
          <a:r>
            <a:rPr lang="id-ID" sz="4800" dirty="0" smtClean="0"/>
            <a:t>SP ME</a:t>
          </a:r>
          <a:endParaRPr lang="id-ID" sz="4800" dirty="0"/>
        </a:p>
      </dgm:t>
    </dgm:pt>
    <dgm:pt modelId="{AEE191FE-90E5-4E98-AF9E-3E7231B1D7F1}" type="parTrans" cxnId="{1A5ED6F6-BC7F-4FAF-9386-6E2AA4F61C45}">
      <dgm:prSet/>
      <dgm:spPr/>
      <dgm:t>
        <a:bodyPr/>
        <a:lstStyle/>
        <a:p>
          <a:endParaRPr lang="id-ID"/>
        </a:p>
      </dgm:t>
    </dgm:pt>
    <dgm:pt modelId="{5276BB02-A435-4739-916E-0292A17C8A92}" type="sibTrans" cxnId="{1A5ED6F6-BC7F-4FAF-9386-6E2AA4F61C45}">
      <dgm:prSet/>
      <dgm:spPr/>
      <dgm:t>
        <a:bodyPr/>
        <a:lstStyle/>
        <a:p>
          <a:endParaRPr lang="id-ID"/>
        </a:p>
      </dgm:t>
    </dgm:pt>
    <dgm:pt modelId="{7BDFA5C3-FC81-4FF3-B3DC-F780E6D01E9E}">
      <dgm:prSet phldrT="[Text]" custT="1"/>
      <dgm:spPr/>
      <dgm:t>
        <a:bodyPr/>
        <a:lstStyle/>
        <a:p>
          <a:r>
            <a:rPr lang="id-ID" sz="2800" dirty="0" smtClean="0"/>
            <a:t>Sistem Penjaminan Mutu Eksternal </a:t>
          </a:r>
          <a:endParaRPr lang="id-ID" sz="2800" dirty="0"/>
        </a:p>
      </dgm:t>
    </dgm:pt>
    <dgm:pt modelId="{3CBF12C8-8814-4B4B-B316-C2B236F075A6}" type="parTrans" cxnId="{AB70AB22-057B-419F-A3EB-44A6B5DF3B87}">
      <dgm:prSet/>
      <dgm:spPr/>
      <dgm:t>
        <a:bodyPr/>
        <a:lstStyle/>
        <a:p>
          <a:endParaRPr lang="id-ID"/>
        </a:p>
      </dgm:t>
    </dgm:pt>
    <dgm:pt modelId="{21D12A8F-2EF9-430B-81DA-70F991D7967E}" type="sibTrans" cxnId="{AB70AB22-057B-419F-A3EB-44A6B5DF3B87}">
      <dgm:prSet/>
      <dgm:spPr/>
      <dgm:t>
        <a:bodyPr/>
        <a:lstStyle/>
        <a:p>
          <a:endParaRPr lang="id-ID"/>
        </a:p>
      </dgm:t>
    </dgm:pt>
    <dgm:pt modelId="{81D98847-75D6-45A0-A7E3-1F801CFD41B9}">
      <dgm:prSet phldrT="[Text]" custT="1"/>
      <dgm:spPr/>
      <dgm:t>
        <a:bodyPr/>
        <a:lstStyle/>
        <a:p>
          <a:r>
            <a:rPr lang="id-ID" sz="2800" dirty="0" smtClean="0"/>
            <a:t>Dilakukan melalui Akreditasi</a:t>
          </a:r>
          <a:endParaRPr lang="id-ID" sz="2800" dirty="0"/>
        </a:p>
      </dgm:t>
    </dgm:pt>
    <dgm:pt modelId="{A8AE9850-2DC1-4148-AEFA-D2AD49870FD1}" type="parTrans" cxnId="{96B4E91E-1DF8-45C2-9D38-CF9755C2D10F}">
      <dgm:prSet/>
      <dgm:spPr/>
      <dgm:t>
        <a:bodyPr/>
        <a:lstStyle/>
        <a:p>
          <a:endParaRPr lang="id-ID"/>
        </a:p>
      </dgm:t>
    </dgm:pt>
    <dgm:pt modelId="{9FDF847F-C54B-454D-B90B-DA1A0130C762}" type="sibTrans" cxnId="{96B4E91E-1DF8-45C2-9D38-CF9755C2D10F}">
      <dgm:prSet/>
      <dgm:spPr/>
      <dgm:t>
        <a:bodyPr/>
        <a:lstStyle/>
        <a:p>
          <a:endParaRPr lang="id-ID"/>
        </a:p>
      </dgm:t>
    </dgm:pt>
    <dgm:pt modelId="{F1D02E6F-A73F-4987-B83C-6E5DA2ECE38C}" type="pres">
      <dgm:prSet presAssocID="{B55C8B6A-0D9D-4F61-A9EB-B1814212AD38}" presName="Name0" presStyleCnt="0">
        <dgm:presLayoutVars>
          <dgm:dir/>
          <dgm:animLvl val="lvl"/>
          <dgm:resizeHandles/>
        </dgm:presLayoutVars>
      </dgm:prSet>
      <dgm:spPr/>
      <dgm:t>
        <a:bodyPr/>
        <a:lstStyle/>
        <a:p>
          <a:endParaRPr lang="id-ID"/>
        </a:p>
      </dgm:t>
    </dgm:pt>
    <dgm:pt modelId="{BECFE35E-B857-4F79-9BBA-1153FEFE6982}" type="pres">
      <dgm:prSet presAssocID="{0BD99E7D-47AA-4E99-8495-3C6FB4CF94F6}" presName="linNode" presStyleCnt="0"/>
      <dgm:spPr/>
    </dgm:pt>
    <dgm:pt modelId="{F5C7DDD1-5386-4EB7-A8C6-E23466D32CB5}" type="pres">
      <dgm:prSet presAssocID="{0BD99E7D-47AA-4E99-8495-3C6FB4CF94F6}" presName="parentShp" presStyleLbl="node1" presStyleIdx="0" presStyleCnt="2" custScaleX="84016">
        <dgm:presLayoutVars>
          <dgm:bulletEnabled val="1"/>
        </dgm:presLayoutVars>
      </dgm:prSet>
      <dgm:spPr/>
      <dgm:t>
        <a:bodyPr/>
        <a:lstStyle/>
        <a:p>
          <a:endParaRPr lang="id-ID"/>
        </a:p>
      </dgm:t>
    </dgm:pt>
    <dgm:pt modelId="{1C421842-C7EB-4EFF-A62E-CD42FA819A4A}" type="pres">
      <dgm:prSet presAssocID="{0BD99E7D-47AA-4E99-8495-3C6FB4CF94F6}" presName="childShp" presStyleLbl="bgAccFollowNode1" presStyleIdx="0" presStyleCnt="2" custScaleX="166667">
        <dgm:presLayoutVars>
          <dgm:bulletEnabled val="1"/>
        </dgm:presLayoutVars>
      </dgm:prSet>
      <dgm:spPr/>
      <dgm:t>
        <a:bodyPr/>
        <a:lstStyle/>
        <a:p>
          <a:endParaRPr lang="id-ID"/>
        </a:p>
      </dgm:t>
    </dgm:pt>
    <dgm:pt modelId="{4B3BA241-08D9-4A8F-8572-6704D106A19E}" type="pres">
      <dgm:prSet presAssocID="{4299B092-7D97-492B-964C-4C5A1567B991}" presName="spacing" presStyleCnt="0"/>
      <dgm:spPr/>
    </dgm:pt>
    <dgm:pt modelId="{99FA8B05-2823-45C9-9A45-691220BFD42A}" type="pres">
      <dgm:prSet presAssocID="{7DCD1621-F27B-4919-8E87-48E5149E30A4}" presName="linNode" presStyleCnt="0"/>
      <dgm:spPr/>
    </dgm:pt>
    <dgm:pt modelId="{081ACB48-4550-493A-9F5F-86CA804C7914}" type="pres">
      <dgm:prSet presAssocID="{7DCD1621-F27B-4919-8E87-48E5149E30A4}" presName="parentShp" presStyleLbl="node1" presStyleIdx="1" presStyleCnt="2" custScaleX="88569" custLinFactNeighborX="-8434">
        <dgm:presLayoutVars>
          <dgm:bulletEnabled val="1"/>
        </dgm:presLayoutVars>
      </dgm:prSet>
      <dgm:spPr/>
      <dgm:t>
        <a:bodyPr/>
        <a:lstStyle/>
        <a:p>
          <a:endParaRPr lang="id-ID"/>
        </a:p>
      </dgm:t>
    </dgm:pt>
    <dgm:pt modelId="{E69397CF-141F-4FF0-9971-B1D63258F924}" type="pres">
      <dgm:prSet presAssocID="{7DCD1621-F27B-4919-8E87-48E5149E30A4}" presName="childShp" presStyleLbl="bgAccFollowNode1" presStyleIdx="1" presStyleCnt="2" custScaleX="177257" custLinFactNeighborX="2991">
        <dgm:presLayoutVars>
          <dgm:bulletEnabled val="1"/>
        </dgm:presLayoutVars>
      </dgm:prSet>
      <dgm:spPr/>
      <dgm:t>
        <a:bodyPr/>
        <a:lstStyle/>
        <a:p>
          <a:endParaRPr lang="id-ID"/>
        </a:p>
      </dgm:t>
    </dgm:pt>
  </dgm:ptLst>
  <dgm:cxnLst>
    <dgm:cxn modelId="{73D344A3-3FCD-0C4F-8A84-0865D61BC64C}" type="presOf" srcId="{6E583C2E-1A26-42B0-AFB9-0C6627BEFD72}" destId="{1C421842-C7EB-4EFF-A62E-CD42FA819A4A}" srcOrd="0" destOrd="0" presId="urn:microsoft.com/office/officeart/2005/8/layout/vList6"/>
    <dgm:cxn modelId="{46F74B49-B47B-A14C-A1C9-9BD0B91A895C}" type="presOf" srcId="{7BDFA5C3-FC81-4FF3-B3DC-F780E6D01E9E}" destId="{E69397CF-141F-4FF0-9971-B1D63258F924}" srcOrd="0" destOrd="0" presId="urn:microsoft.com/office/officeart/2005/8/layout/vList6"/>
    <dgm:cxn modelId="{A9951875-1138-044B-B13B-8BE513C0C24B}" type="presOf" srcId="{B55C8B6A-0D9D-4F61-A9EB-B1814212AD38}" destId="{F1D02E6F-A73F-4987-B83C-6E5DA2ECE38C}" srcOrd="0" destOrd="0" presId="urn:microsoft.com/office/officeart/2005/8/layout/vList6"/>
    <dgm:cxn modelId="{1A5ED6F6-BC7F-4FAF-9386-6E2AA4F61C45}" srcId="{B55C8B6A-0D9D-4F61-A9EB-B1814212AD38}" destId="{7DCD1621-F27B-4919-8E87-48E5149E30A4}" srcOrd="1" destOrd="0" parTransId="{AEE191FE-90E5-4E98-AF9E-3E7231B1D7F1}" sibTransId="{5276BB02-A435-4739-916E-0292A17C8A92}"/>
    <dgm:cxn modelId="{1F782949-1953-9549-B03B-DA5282605B14}" type="presOf" srcId="{81D98847-75D6-45A0-A7E3-1F801CFD41B9}" destId="{E69397CF-141F-4FF0-9971-B1D63258F924}" srcOrd="0" destOrd="1" presId="urn:microsoft.com/office/officeart/2005/8/layout/vList6"/>
    <dgm:cxn modelId="{32981134-9F54-5D4A-9A28-6544961A3778}" type="presOf" srcId="{F398FEA4-9FF4-4A1C-8826-D9849F72576B}" destId="{1C421842-C7EB-4EFF-A62E-CD42FA819A4A}" srcOrd="0" destOrd="1" presId="urn:microsoft.com/office/officeart/2005/8/layout/vList6"/>
    <dgm:cxn modelId="{3F374603-C262-469D-97C9-E52B60961C60}" srcId="{B55C8B6A-0D9D-4F61-A9EB-B1814212AD38}" destId="{0BD99E7D-47AA-4E99-8495-3C6FB4CF94F6}" srcOrd="0" destOrd="0" parTransId="{E06EE4D7-6614-4D76-B6F7-A9DB44637DC2}" sibTransId="{4299B092-7D97-492B-964C-4C5A1567B991}"/>
    <dgm:cxn modelId="{AB70AB22-057B-419F-A3EB-44A6B5DF3B87}" srcId="{7DCD1621-F27B-4919-8E87-48E5149E30A4}" destId="{7BDFA5C3-FC81-4FF3-B3DC-F780E6D01E9E}" srcOrd="0" destOrd="0" parTransId="{3CBF12C8-8814-4B4B-B316-C2B236F075A6}" sibTransId="{21D12A8F-2EF9-430B-81DA-70F991D7967E}"/>
    <dgm:cxn modelId="{D1F960AC-7BE1-4384-B608-50520595F72C}" srcId="{0BD99E7D-47AA-4E99-8495-3C6FB4CF94F6}" destId="{6E583C2E-1A26-42B0-AFB9-0C6627BEFD72}" srcOrd="0" destOrd="0" parTransId="{59D82F87-FA02-4D3D-8477-A3C4BC3A2002}" sibTransId="{2ABD74F9-9C52-4658-A8E9-0E1855251E10}"/>
    <dgm:cxn modelId="{5A9592FE-A231-4834-B880-F508EF80E98C}" srcId="{0BD99E7D-47AA-4E99-8495-3C6FB4CF94F6}" destId="{F398FEA4-9FF4-4A1C-8826-D9849F72576B}" srcOrd="1" destOrd="0" parTransId="{C54E292A-C3CA-49D3-A307-F04EDC61EAD2}" sibTransId="{BFE794E2-55AE-4C08-9E37-A839DC381F35}"/>
    <dgm:cxn modelId="{560904F7-36E9-9A49-BD94-B1F80F29E8B4}" type="presOf" srcId="{0BD99E7D-47AA-4E99-8495-3C6FB4CF94F6}" destId="{F5C7DDD1-5386-4EB7-A8C6-E23466D32CB5}" srcOrd="0" destOrd="0" presId="urn:microsoft.com/office/officeart/2005/8/layout/vList6"/>
    <dgm:cxn modelId="{96B4E91E-1DF8-45C2-9D38-CF9755C2D10F}" srcId="{7DCD1621-F27B-4919-8E87-48E5149E30A4}" destId="{81D98847-75D6-45A0-A7E3-1F801CFD41B9}" srcOrd="1" destOrd="0" parTransId="{A8AE9850-2DC1-4148-AEFA-D2AD49870FD1}" sibTransId="{9FDF847F-C54B-454D-B90B-DA1A0130C762}"/>
    <dgm:cxn modelId="{62A74B81-4D1B-164C-8363-61988559104C}" type="presOf" srcId="{7DCD1621-F27B-4919-8E87-48E5149E30A4}" destId="{081ACB48-4550-493A-9F5F-86CA804C7914}" srcOrd="0" destOrd="0" presId="urn:microsoft.com/office/officeart/2005/8/layout/vList6"/>
    <dgm:cxn modelId="{E7EB64A8-E1BC-E642-8D66-B15050955426}" type="presParOf" srcId="{F1D02E6F-A73F-4987-B83C-6E5DA2ECE38C}" destId="{BECFE35E-B857-4F79-9BBA-1153FEFE6982}" srcOrd="0" destOrd="0" presId="urn:microsoft.com/office/officeart/2005/8/layout/vList6"/>
    <dgm:cxn modelId="{3A7D92CC-7FC4-F74B-81E2-33FCD8E179E2}" type="presParOf" srcId="{BECFE35E-B857-4F79-9BBA-1153FEFE6982}" destId="{F5C7DDD1-5386-4EB7-A8C6-E23466D32CB5}" srcOrd="0" destOrd="0" presId="urn:microsoft.com/office/officeart/2005/8/layout/vList6"/>
    <dgm:cxn modelId="{AA696937-B70C-E848-85AC-D7B7ED2DEB6B}" type="presParOf" srcId="{BECFE35E-B857-4F79-9BBA-1153FEFE6982}" destId="{1C421842-C7EB-4EFF-A62E-CD42FA819A4A}" srcOrd="1" destOrd="0" presId="urn:microsoft.com/office/officeart/2005/8/layout/vList6"/>
    <dgm:cxn modelId="{CD535CE0-537C-A041-BB60-F09E7F6F0E78}" type="presParOf" srcId="{F1D02E6F-A73F-4987-B83C-6E5DA2ECE38C}" destId="{4B3BA241-08D9-4A8F-8572-6704D106A19E}" srcOrd="1" destOrd="0" presId="urn:microsoft.com/office/officeart/2005/8/layout/vList6"/>
    <dgm:cxn modelId="{085E6F8A-E77D-2B4E-8431-0177F5700294}" type="presParOf" srcId="{F1D02E6F-A73F-4987-B83C-6E5DA2ECE38C}" destId="{99FA8B05-2823-45C9-9A45-691220BFD42A}" srcOrd="2" destOrd="0" presId="urn:microsoft.com/office/officeart/2005/8/layout/vList6"/>
    <dgm:cxn modelId="{EAEADEA6-2802-1E49-99AC-B0802D978899}" type="presParOf" srcId="{99FA8B05-2823-45C9-9A45-691220BFD42A}" destId="{081ACB48-4550-493A-9F5F-86CA804C7914}" srcOrd="0" destOrd="0" presId="urn:microsoft.com/office/officeart/2005/8/layout/vList6"/>
    <dgm:cxn modelId="{5C14C4D8-42D5-4040-993A-33D415A0745A}" type="presParOf" srcId="{99FA8B05-2823-45C9-9A45-691220BFD42A}" destId="{E69397CF-141F-4FF0-9971-B1D63258F92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2162B4-29AA-48C4-A58C-8E14F5EEB80A}"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10D84F38-CA52-4EEA-8A10-D3045E8BBE72}">
      <dgm:prSet phldrT="[Text]"/>
      <dgm:spPr>
        <a:solidFill>
          <a:schemeClr val="accent3"/>
        </a:solidFill>
      </dgm:spPr>
      <dgm:t>
        <a:bodyPr/>
        <a:lstStyle/>
        <a:p>
          <a:r>
            <a:rPr lang="id-ID" b="1" dirty="0">
              <a:solidFill>
                <a:srgbClr val="000090"/>
              </a:solidFill>
              <a:latin typeface="Roboto Slab" panose="020B0604020202020204" charset="0"/>
              <a:ea typeface="Roboto Slab" panose="020B0604020202020204" charset="0"/>
            </a:rPr>
            <a:t>KIAT MENDAPATKAN AKREDITASI YANG BAIK</a:t>
          </a:r>
          <a:endParaRPr lang="en-US" b="1" dirty="0">
            <a:solidFill>
              <a:srgbClr val="000090"/>
            </a:solidFill>
            <a:latin typeface="Roboto Slab" panose="020B0604020202020204" charset="0"/>
            <a:ea typeface="Roboto Slab" panose="020B0604020202020204" charset="0"/>
          </a:endParaRPr>
        </a:p>
      </dgm:t>
    </dgm:pt>
    <dgm:pt modelId="{D1415777-6C5C-410A-A4F5-840721572AC2}" type="parTrans" cxnId="{AF9FC981-4504-41E4-9886-81D24111CD46}">
      <dgm:prSet/>
      <dgm:spPr/>
      <dgm:t>
        <a:bodyPr/>
        <a:lstStyle/>
        <a:p>
          <a:endParaRPr lang="en-US">
            <a:latin typeface="Roboto Slab" panose="020B0604020202020204" charset="0"/>
            <a:ea typeface="Roboto Slab" panose="020B0604020202020204" charset="0"/>
          </a:endParaRPr>
        </a:p>
      </dgm:t>
    </dgm:pt>
    <dgm:pt modelId="{4AAD2A7D-6BA3-4346-BBA9-F7291BAB467A}" type="sibTrans" cxnId="{AF9FC981-4504-41E4-9886-81D24111CD46}">
      <dgm:prSet/>
      <dgm:spPr/>
      <dgm:t>
        <a:bodyPr/>
        <a:lstStyle/>
        <a:p>
          <a:endParaRPr lang="en-US">
            <a:latin typeface="Roboto Slab" panose="020B0604020202020204" charset="0"/>
            <a:ea typeface="Roboto Slab" panose="020B0604020202020204" charset="0"/>
          </a:endParaRPr>
        </a:p>
      </dgm:t>
    </dgm:pt>
    <dgm:pt modelId="{1944DD91-DF85-AE49-A7F7-89CBBE6A2439}">
      <dgm:prSet phldrT="[Text]"/>
      <dgm:spPr>
        <a:solidFill>
          <a:srgbClr val="FF0000"/>
        </a:solidFill>
      </dgm:spPr>
      <dgm:t>
        <a:bodyPr/>
        <a:lstStyle/>
        <a:p>
          <a:r>
            <a:rPr lang="en-US" b="1" dirty="0" smtClean="0">
              <a:latin typeface="Roboto Slab" panose="020B0604020202020204" charset="0"/>
              <a:ea typeface="Roboto Slab" panose="020B0604020202020204" charset="0"/>
            </a:rPr>
            <a:t>POTRET AKREDITASI</a:t>
          </a:r>
          <a:endParaRPr lang="en-US" b="1" dirty="0">
            <a:solidFill>
              <a:srgbClr val="000090"/>
            </a:solidFill>
            <a:latin typeface="Roboto Slab" panose="020B0604020202020204" charset="0"/>
            <a:ea typeface="Roboto Slab" panose="020B0604020202020204" charset="0"/>
          </a:endParaRPr>
        </a:p>
      </dgm:t>
    </dgm:pt>
    <dgm:pt modelId="{75658F92-FD1E-AD43-9BAC-89952F012053}" type="parTrans" cxnId="{5D95FE1E-CB34-BD4C-936E-BA650496D425}">
      <dgm:prSet/>
      <dgm:spPr/>
      <dgm:t>
        <a:bodyPr/>
        <a:lstStyle/>
        <a:p>
          <a:endParaRPr lang="en-US"/>
        </a:p>
      </dgm:t>
    </dgm:pt>
    <dgm:pt modelId="{BEB9F98C-002A-BD47-A7FC-A51C2F6AA0B2}" type="sibTrans" cxnId="{5D95FE1E-CB34-BD4C-936E-BA650496D425}">
      <dgm:prSet/>
      <dgm:spPr/>
      <dgm:t>
        <a:bodyPr/>
        <a:lstStyle/>
        <a:p>
          <a:endParaRPr lang="en-US"/>
        </a:p>
      </dgm:t>
    </dgm:pt>
    <dgm:pt modelId="{7048D182-8CD1-754B-A5FC-E50166DD7C36}">
      <dgm:prSet phldrT="[Text]"/>
      <dgm:spPr>
        <a:solidFill>
          <a:srgbClr val="FFFF00"/>
        </a:solidFill>
      </dgm:spPr>
      <dgm:t>
        <a:bodyPr/>
        <a:lstStyle/>
        <a:p>
          <a:r>
            <a:rPr lang="id-ID" b="1" dirty="0" smtClean="0">
              <a:solidFill>
                <a:srgbClr val="000090"/>
              </a:solidFill>
              <a:latin typeface="Roboto Slab" panose="020B0604020202020204" charset="0"/>
              <a:ea typeface="Roboto Slab" panose="020B0604020202020204" charset="0"/>
            </a:rPr>
            <a:t>PRINSIP DASAR AKREDITASI</a:t>
          </a:r>
          <a:endParaRPr lang="en-US" b="1" dirty="0">
            <a:solidFill>
              <a:srgbClr val="000090"/>
            </a:solidFill>
            <a:latin typeface="Roboto Slab" panose="020B0604020202020204" charset="0"/>
            <a:ea typeface="Roboto Slab" panose="020B0604020202020204" charset="0"/>
          </a:endParaRPr>
        </a:p>
      </dgm:t>
    </dgm:pt>
    <dgm:pt modelId="{BA93B3DE-919B-E24C-8942-A2527DF740BD}" type="parTrans" cxnId="{2297DC3D-1D1D-C449-97A6-382AE35FCFDF}">
      <dgm:prSet/>
      <dgm:spPr/>
      <dgm:t>
        <a:bodyPr/>
        <a:lstStyle/>
        <a:p>
          <a:endParaRPr lang="en-US"/>
        </a:p>
      </dgm:t>
    </dgm:pt>
    <dgm:pt modelId="{21F3534C-02B7-E749-825F-F17548A234AF}" type="sibTrans" cxnId="{2297DC3D-1D1D-C449-97A6-382AE35FCFDF}">
      <dgm:prSet/>
      <dgm:spPr/>
      <dgm:t>
        <a:bodyPr/>
        <a:lstStyle/>
        <a:p>
          <a:endParaRPr lang="en-US"/>
        </a:p>
      </dgm:t>
    </dgm:pt>
    <dgm:pt modelId="{8FDD4813-14CC-44B6-9A93-385EDEF437E5}" type="pres">
      <dgm:prSet presAssocID="{002162B4-29AA-48C4-A58C-8E14F5EEB80A}" presName="Name0" presStyleCnt="0">
        <dgm:presLayoutVars>
          <dgm:chMax val="7"/>
          <dgm:chPref val="7"/>
          <dgm:dir/>
        </dgm:presLayoutVars>
      </dgm:prSet>
      <dgm:spPr/>
      <dgm:t>
        <a:bodyPr/>
        <a:lstStyle/>
        <a:p>
          <a:endParaRPr lang="en-US"/>
        </a:p>
      </dgm:t>
    </dgm:pt>
    <dgm:pt modelId="{D82E9A97-5787-4ED8-8B2E-5CB6C9D14722}" type="pres">
      <dgm:prSet presAssocID="{002162B4-29AA-48C4-A58C-8E14F5EEB80A}" presName="Name1" presStyleCnt="0"/>
      <dgm:spPr/>
    </dgm:pt>
    <dgm:pt modelId="{C0713954-F7D3-412A-A102-3E362C9682E0}" type="pres">
      <dgm:prSet presAssocID="{002162B4-29AA-48C4-A58C-8E14F5EEB80A}" presName="cycle" presStyleCnt="0"/>
      <dgm:spPr/>
    </dgm:pt>
    <dgm:pt modelId="{FB301F01-CC14-464E-BEDC-3F023F2E05B0}" type="pres">
      <dgm:prSet presAssocID="{002162B4-29AA-48C4-A58C-8E14F5EEB80A}" presName="srcNode" presStyleLbl="node1" presStyleIdx="0" presStyleCnt="3"/>
      <dgm:spPr/>
    </dgm:pt>
    <dgm:pt modelId="{0CD5EAF7-77E7-4095-8F30-6965E35931B7}" type="pres">
      <dgm:prSet presAssocID="{002162B4-29AA-48C4-A58C-8E14F5EEB80A}" presName="conn" presStyleLbl="parChTrans1D2" presStyleIdx="0" presStyleCnt="1"/>
      <dgm:spPr/>
      <dgm:t>
        <a:bodyPr/>
        <a:lstStyle/>
        <a:p>
          <a:endParaRPr lang="en-US"/>
        </a:p>
      </dgm:t>
    </dgm:pt>
    <dgm:pt modelId="{0531AE38-48F9-44A4-B7E5-2AD355C952CB}" type="pres">
      <dgm:prSet presAssocID="{002162B4-29AA-48C4-A58C-8E14F5EEB80A}" presName="extraNode" presStyleLbl="node1" presStyleIdx="0" presStyleCnt="3"/>
      <dgm:spPr/>
    </dgm:pt>
    <dgm:pt modelId="{3973C5AC-9A75-4505-8E05-6E18037167AD}" type="pres">
      <dgm:prSet presAssocID="{002162B4-29AA-48C4-A58C-8E14F5EEB80A}" presName="dstNode" presStyleLbl="node1" presStyleIdx="0" presStyleCnt="3"/>
      <dgm:spPr/>
    </dgm:pt>
    <dgm:pt modelId="{24B0E470-B559-B949-99FC-6B5B4E1CBFB5}" type="pres">
      <dgm:prSet presAssocID="{1944DD91-DF85-AE49-A7F7-89CBBE6A2439}" presName="text_1" presStyleLbl="node1" presStyleIdx="0" presStyleCnt="3">
        <dgm:presLayoutVars>
          <dgm:bulletEnabled val="1"/>
        </dgm:presLayoutVars>
      </dgm:prSet>
      <dgm:spPr/>
      <dgm:t>
        <a:bodyPr/>
        <a:lstStyle/>
        <a:p>
          <a:endParaRPr lang="en-US"/>
        </a:p>
      </dgm:t>
    </dgm:pt>
    <dgm:pt modelId="{3EDC36E1-D6B5-7C48-8A3A-18008BF15DB7}" type="pres">
      <dgm:prSet presAssocID="{1944DD91-DF85-AE49-A7F7-89CBBE6A2439}" presName="accent_1" presStyleCnt="0"/>
      <dgm:spPr/>
    </dgm:pt>
    <dgm:pt modelId="{F45B9291-C0A9-6444-85D2-83D8C40BDBD2}" type="pres">
      <dgm:prSet presAssocID="{1944DD91-DF85-AE49-A7F7-89CBBE6A2439}" presName="accentRepeatNode" presStyleLbl="solidFgAcc1" presStyleIdx="0" presStyleCnt="3"/>
      <dgm:spPr/>
    </dgm:pt>
    <dgm:pt modelId="{93038CBB-A635-F046-B1CE-951CA56CA63F}" type="pres">
      <dgm:prSet presAssocID="{7048D182-8CD1-754B-A5FC-E50166DD7C36}" presName="text_2" presStyleLbl="node1" presStyleIdx="1" presStyleCnt="3">
        <dgm:presLayoutVars>
          <dgm:bulletEnabled val="1"/>
        </dgm:presLayoutVars>
      </dgm:prSet>
      <dgm:spPr/>
      <dgm:t>
        <a:bodyPr/>
        <a:lstStyle/>
        <a:p>
          <a:endParaRPr lang="en-US"/>
        </a:p>
      </dgm:t>
    </dgm:pt>
    <dgm:pt modelId="{9E11705E-3C73-6F48-86BB-9F754C41EAAB}" type="pres">
      <dgm:prSet presAssocID="{7048D182-8CD1-754B-A5FC-E50166DD7C36}" presName="accent_2" presStyleCnt="0"/>
      <dgm:spPr/>
    </dgm:pt>
    <dgm:pt modelId="{02DE5098-A2F5-2147-94A4-DDE0B4C16959}" type="pres">
      <dgm:prSet presAssocID="{7048D182-8CD1-754B-A5FC-E50166DD7C36}" presName="accentRepeatNode" presStyleLbl="solidFgAcc1" presStyleIdx="1" presStyleCnt="3"/>
      <dgm:spPr/>
    </dgm:pt>
    <dgm:pt modelId="{B7273F17-3C0B-7246-8863-D19A3EE496A6}" type="pres">
      <dgm:prSet presAssocID="{10D84F38-CA52-4EEA-8A10-D3045E8BBE72}" presName="text_3" presStyleLbl="node1" presStyleIdx="2" presStyleCnt="3">
        <dgm:presLayoutVars>
          <dgm:bulletEnabled val="1"/>
        </dgm:presLayoutVars>
      </dgm:prSet>
      <dgm:spPr/>
      <dgm:t>
        <a:bodyPr/>
        <a:lstStyle/>
        <a:p>
          <a:endParaRPr lang="en-US"/>
        </a:p>
      </dgm:t>
    </dgm:pt>
    <dgm:pt modelId="{1D69ACAF-1144-FB45-AF10-DBC0DB54C644}" type="pres">
      <dgm:prSet presAssocID="{10D84F38-CA52-4EEA-8A10-D3045E8BBE72}" presName="accent_3" presStyleCnt="0"/>
      <dgm:spPr/>
    </dgm:pt>
    <dgm:pt modelId="{8F15EC69-99A0-47D6-A716-C2736BC28864}" type="pres">
      <dgm:prSet presAssocID="{10D84F38-CA52-4EEA-8A10-D3045E8BBE72}" presName="accentRepeatNode" presStyleLbl="solidFgAcc1" presStyleIdx="2" presStyleCnt="3"/>
      <dgm:spPr/>
    </dgm:pt>
  </dgm:ptLst>
  <dgm:cxnLst>
    <dgm:cxn modelId="{5C6788AA-8A8C-7946-B2DF-18C2132A11B8}" type="presOf" srcId="{10D84F38-CA52-4EEA-8A10-D3045E8BBE72}" destId="{B7273F17-3C0B-7246-8863-D19A3EE496A6}" srcOrd="0" destOrd="0" presId="urn:microsoft.com/office/officeart/2008/layout/VerticalCurvedList"/>
    <dgm:cxn modelId="{5D95FE1E-CB34-BD4C-936E-BA650496D425}" srcId="{002162B4-29AA-48C4-A58C-8E14F5EEB80A}" destId="{1944DD91-DF85-AE49-A7F7-89CBBE6A2439}" srcOrd="0" destOrd="0" parTransId="{75658F92-FD1E-AD43-9BAC-89952F012053}" sibTransId="{BEB9F98C-002A-BD47-A7FC-A51C2F6AA0B2}"/>
    <dgm:cxn modelId="{8A4E6C55-DB31-7B4F-97A8-91892E4EDABB}" type="presOf" srcId="{7048D182-8CD1-754B-A5FC-E50166DD7C36}" destId="{93038CBB-A635-F046-B1CE-951CA56CA63F}" srcOrd="0" destOrd="0" presId="urn:microsoft.com/office/officeart/2008/layout/VerticalCurvedList"/>
    <dgm:cxn modelId="{FDFFE8CC-47E5-0945-9987-334A88F89925}" type="presOf" srcId="{002162B4-29AA-48C4-A58C-8E14F5EEB80A}" destId="{8FDD4813-14CC-44B6-9A93-385EDEF437E5}" srcOrd="0" destOrd="0" presId="urn:microsoft.com/office/officeart/2008/layout/VerticalCurvedList"/>
    <dgm:cxn modelId="{9E13EC8A-2FDC-AF41-AD51-E2DBF77EA16E}" type="presOf" srcId="{BEB9F98C-002A-BD47-A7FC-A51C2F6AA0B2}" destId="{0CD5EAF7-77E7-4095-8F30-6965E35931B7}" srcOrd="0" destOrd="0" presId="urn:microsoft.com/office/officeart/2008/layout/VerticalCurvedList"/>
    <dgm:cxn modelId="{C5895CD5-5D4C-DC4A-BE57-DD5966C482FD}" type="presOf" srcId="{1944DD91-DF85-AE49-A7F7-89CBBE6A2439}" destId="{24B0E470-B559-B949-99FC-6B5B4E1CBFB5}" srcOrd="0" destOrd="0" presId="urn:microsoft.com/office/officeart/2008/layout/VerticalCurvedList"/>
    <dgm:cxn modelId="{AF9FC981-4504-41E4-9886-81D24111CD46}" srcId="{002162B4-29AA-48C4-A58C-8E14F5EEB80A}" destId="{10D84F38-CA52-4EEA-8A10-D3045E8BBE72}" srcOrd="2" destOrd="0" parTransId="{D1415777-6C5C-410A-A4F5-840721572AC2}" sibTransId="{4AAD2A7D-6BA3-4346-BBA9-F7291BAB467A}"/>
    <dgm:cxn modelId="{2297DC3D-1D1D-C449-97A6-382AE35FCFDF}" srcId="{002162B4-29AA-48C4-A58C-8E14F5EEB80A}" destId="{7048D182-8CD1-754B-A5FC-E50166DD7C36}" srcOrd="1" destOrd="0" parTransId="{BA93B3DE-919B-E24C-8942-A2527DF740BD}" sibTransId="{21F3534C-02B7-E749-825F-F17548A234AF}"/>
    <dgm:cxn modelId="{1FC48AED-5841-0746-915C-092B6F4A2CCD}" type="presParOf" srcId="{8FDD4813-14CC-44B6-9A93-385EDEF437E5}" destId="{D82E9A97-5787-4ED8-8B2E-5CB6C9D14722}" srcOrd="0" destOrd="0" presId="urn:microsoft.com/office/officeart/2008/layout/VerticalCurvedList"/>
    <dgm:cxn modelId="{3AACB8C4-37E2-304A-89F3-9DCEB8ACC0C3}" type="presParOf" srcId="{D82E9A97-5787-4ED8-8B2E-5CB6C9D14722}" destId="{C0713954-F7D3-412A-A102-3E362C9682E0}" srcOrd="0" destOrd="0" presId="urn:microsoft.com/office/officeart/2008/layout/VerticalCurvedList"/>
    <dgm:cxn modelId="{129FE4B9-7CAB-BE47-ADB0-584A03C9328E}" type="presParOf" srcId="{C0713954-F7D3-412A-A102-3E362C9682E0}" destId="{FB301F01-CC14-464E-BEDC-3F023F2E05B0}" srcOrd="0" destOrd="0" presId="urn:microsoft.com/office/officeart/2008/layout/VerticalCurvedList"/>
    <dgm:cxn modelId="{C57C67DA-BE25-6F4C-ABD2-18E981D22585}" type="presParOf" srcId="{C0713954-F7D3-412A-A102-3E362C9682E0}" destId="{0CD5EAF7-77E7-4095-8F30-6965E35931B7}" srcOrd="1" destOrd="0" presId="urn:microsoft.com/office/officeart/2008/layout/VerticalCurvedList"/>
    <dgm:cxn modelId="{681E63CA-29BC-0949-B66F-32B8953E56FC}" type="presParOf" srcId="{C0713954-F7D3-412A-A102-3E362C9682E0}" destId="{0531AE38-48F9-44A4-B7E5-2AD355C952CB}" srcOrd="2" destOrd="0" presId="urn:microsoft.com/office/officeart/2008/layout/VerticalCurvedList"/>
    <dgm:cxn modelId="{FB367C35-5ED2-4F4D-89D7-9A6A01C8378E}" type="presParOf" srcId="{C0713954-F7D3-412A-A102-3E362C9682E0}" destId="{3973C5AC-9A75-4505-8E05-6E18037167AD}" srcOrd="3" destOrd="0" presId="urn:microsoft.com/office/officeart/2008/layout/VerticalCurvedList"/>
    <dgm:cxn modelId="{7ABA0353-6F13-4041-8039-2DA756C552E6}" type="presParOf" srcId="{D82E9A97-5787-4ED8-8B2E-5CB6C9D14722}" destId="{24B0E470-B559-B949-99FC-6B5B4E1CBFB5}" srcOrd="1" destOrd="0" presId="urn:microsoft.com/office/officeart/2008/layout/VerticalCurvedList"/>
    <dgm:cxn modelId="{20CFD083-2AA7-FE48-A794-70793C8A2CA6}" type="presParOf" srcId="{D82E9A97-5787-4ED8-8B2E-5CB6C9D14722}" destId="{3EDC36E1-D6B5-7C48-8A3A-18008BF15DB7}" srcOrd="2" destOrd="0" presId="urn:microsoft.com/office/officeart/2008/layout/VerticalCurvedList"/>
    <dgm:cxn modelId="{18F4CFB4-CF2C-0D46-9253-D5011733A6E9}" type="presParOf" srcId="{3EDC36E1-D6B5-7C48-8A3A-18008BF15DB7}" destId="{F45B9291-C0A9-6444-85D2-83D8C40BDBD2}" srcOrd="0" destOrd="0" presId="urn:microsoft.com/office/officeart/2008/layout/VerticalCurvedList"/>
    <dgm:cxn modelId="{8B424893-93C8-A043-9A6D-03B6978071C3}" type="presParOf" srcId="{D82E9A97-5787-4ED8-8B2E-5CB6C9D14722}" destId="{93038CBB-A635-F046-B1CE-951CA56CA63F}" srcOrd="3" destOrd="0" presId="urn:microsoft.com/office/officeart/2008/layout/VerticalCurvedList"/>
    <dgm:cxn modelId="{C7BD60BD-182D-1444-B7F5-90F78042BA18}" type="presParOf" srcId="{D82E9A97-5787-4ED8-8B2E-5CB6C9D14722}" destId="{9E11705E-3C73-6F48-86BB-9F754C41EAAB}" srcOrd="4" destOrd="0" presId="urn:microsoft.com/office/officeart/2008/layout/VerticalCurvedList"/>
    <dgm:cxn modelId="{A03F0E5E-2B74-9C41-9F4C-E22278A03B17}" type="presParOf" srcId="{9E11705E-3C73-6F48-86BB-9F754C41EAAB}" destId="{02DE5098-A2F5-2147-94A4-DDE0B4C16959}" srcOrd="0" destOrd="0" presId="urn:microsoft.com/office/officeart/2008/layout/VerticalCurvedList"/>
    <dgm:cxn modelId="{26366978-4084-E64B-872D-417101992C29}" type="presParOf" srcId="{D82E9A97-5787-4ED8-8B2E-5CB6C9D14722}" destId="{B7273F17-3C0B-7246-8863-D19A3EE496A6}" srcOrd="5" destOrd="0" presId="urn:microsoft.com/office/officeart/2008/layout/VerticalCurvedList"/>
    <dgm:cxn modelId="{97E8FECE-FEF2-2C4E-9F57-5AF11EA69C38}" type="presParOf" srcId="{D82E9A97-5787-4ED8-8B2E-5CB6C9D14722}" destId="{1D69ACAF-1144-FB45-AF10-DBC0DB54C644}" srcOrd="6" destOrd="0" presId="urn:microsoft.com/office/officeart/2008/layout/VerticalCurvedList"/>
    <dgm:cxn modelId="{8EF4F3BC-C349-8D49-9527-BD5146B6BFE3}" type="presParOf" srcId="{1D69ACAF-1144-FB45-AF10-DBC0DB54C644}" destId="{8F15EC69-99A0-47D6-A716-C2736BC2886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5EAF7-77E7-4095-8F30-6965E35931B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0E470-B559-B949-99FC-6B5B4E1CBFB5}">
      <dsp:nvSpPr>
        <dsp:cNvPr id="0" name=""/>
        <dsp:cNvSpPr/>
      </dsp:nvSpPr>
      <dsp:spPr>
        <a:xfrm>
          <a:off x="564979" y="406400"/>
          <a:ext cx="5475833" cy="81280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latin typeface="Roboto Slab" panose="020B0604020202020204" charset="0"/>
              <a:ea typeface="Roboto Slab" panose="020B0604020202020204" charset="0"/>
            </a:rPr>
            <a:t>POTRET AKREDITASI</a:t>
          </a:r>
          <a:endParaRPr lang="en-US" sz="2400" b="1" kern="1200" dirty="0">
            <a:solidFill>
              <a:srgbClr val="000090"/>
            </a:solidFill>
            <a:latin typeface="Roboto Slab" panose="020B0604020202020204" charset="0"/>
            <a:ea typeface="Roboto Slab" panose="020B0604020202020204" charset="0"/>
          </a:endParaRPr>
        </a:p>
      </dsp:txBody>
      <dsp:txXfrm>
        <a:off x="564979" y="406400"/>
        <a:ext cx="5475833" cy="812800"/>
      </dsp:txXfrm>
    </dsp:sp>
    <dsp:sp modelId="{F45B9291-C0A9-6444-85D2-83D8C40BDBD2}">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38CBB-A635-F046-B1CE-951CA56CA63F}">
      <dsp:nvSpPr>
        <dsp:cNvPr id="0" name=""/>
        <dsp:cNvSpPr/>
      </dsp:nvSpPr>
      <dsp:spPr>
        <a:xfrm>
          <a:off x="860432" y="1625599"/>
          <a:ext cx="5180380" cy="812800"/>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id-ID" sz="2400" b="1" kern="1200" dirty="0" smtClean="0">
              <a:solidFill>
                <a:srgbClr val="000090"/>
              </a:solidFill>
              <a:latin typeface="Roboto Slab" panose="020B0604020202020204" charset="0"/>
              <a:ea typeface="Roboto Slab" panose="020B0604020202020204" charset="0"/>
            </a:rPr>
            <a:t>PRINSIP DASAR AKREDITASI</a:t>
          </a:r>
          <a:endParaRPr lang="en-US" sz="2400" b="1" kern="1200" dirty="0">
            <a:solidFill>
              <a:srgbClr val="000090"/>
            </a:solidFill>
            <a:latin typeface="Roboto Slab" panose="020B0604020202020204" charset="0"/>
            <a:ea typeface="Roboto Slab" panose="020B0604020202020204" charset="0"/>
          </a:endParaRPr>
        </a:p>
      </dsp:txBody>
      <dsp:txXfrm>
        <a:off x="860432" y="1625599"/>
        <a:ext cx="5180380" cy="812800"/>
      </dsp:txXfrm>
    </dsp:sp>
    <dsp:sp modelId="{02DE5098-A2F5-2147-94A4-DDE0B4C16959}">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shade val="80000"/>
              <a:hueOff val="201752"/>
              <a:satOff val="-7699"/>
              <a:lumOff val="14258"/>
              <a:alphaOff val="0"/>
            </a:schemeClr>
          </a:solidFill>
          <a:prstDash val="solid"/>
        </a:ln>
        <a:effectLst/>
      </dsp:spPr>
      <dsp:style>
        <a:lnRef idx="2">
          <a:scrgbClr r="0" g="0" b="0"/>
        </a:lnRef>
        <a:fillRef idx="1">
          <a:scrgbClr r="0" g="0" b="0"/>
        </a:fillRef>
        <a:effectRef idx="0">
          <a:scrgbClr r="0" g="0" b="0"/>
        </a:effectRef>
        <a:fontRef idx="minor"/>
      </dsp:style>
    </dsp:sp>
    <dsp:sp modelId="{B7273F17-3C0B-7246-8863-D19A3EE496A6}">
      <dsp:nvSpPr>
        <dsp:cNvPr id="0" name=""/>
        <dsp:cNvSpPr/>
      </dsp:nvSpPr>
      <dsp:spPr>
        <a:xfrm>
          <a:off x="564979" y="2844800"/>
          <a:ext cx="5475833" cy="8128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id-ID" sz="2400" kern="1200" dirty="0">
              <a:solidFill>
                <a:srgbClr val="000090"/>
              </a:solidFill>
              <a:latin typeface="Roboto Slab" panose="020B0604020202020204" charset="0"/>
              <a:ea typeface="Roboto Slab" panose="020B0604020202020204" charset="0"/>
            </a:rPr>
            <a:t>KIAT MENDAPATKAN AKREDITASI YANG BAIK</a:t>
          </a:r>
          <a:endParaRPr lang="en-US" sz="2400" kern="1200" dirty="0">
            <a:solidFill>
              <a:srgbClr val="000090"/>
            </a:solidFill>
            <a:latin typeface="Roboto Slab" panose="020B0604020202020204" charset="0"/>
            <a:ea typeface="Roboto Slab" panose="020B0604020202020204" charset="0"/>
          </a:endParaRPr>
        </a:p>
      </dsp:txBody>
      <dsp:txXfrm>
        <a:off x="564979" y="2844800"/>
        <a:ext cx="5475833" cy="812800"/>
      </dsp:txXfrm>
    </dsp:sp>
    <dsp:sp modelId="{8F15EC69-99A0-47D6-A716-C2736BC28864}">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shade val="80000"/>
              <a:hueOff val="403503"/>
              <a:satOff val="-15398"/>
              <a:lumOff val="285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5EAF7-77E7-4095-8F30-6965E35931B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0E470-B559-B949-99FC-6B5B4E1CBFB5}">
      <dsp:nvSpPr>
        <dsp:cNvPr id="0" name=""/>
        <dsp:cNvSpPr/>
      </dsp:nvSpPr>
      <dsp:spPr>
        <a:xfrm>
          <a:off x="564979" y="406400"/>
          <a:ext cx="5475833" cy="81280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latin typeface="Roboto Slab" panose="020B0604020202020204" charset="0"/>
              <a:ea typeface="Roboto Slab" panose="020B0604020202020204" charset="0"/>
            </a:rPr>
            <a:t>POTRET AKREDITASI</a:t>
          </a:r>
          <a:endParaRPr lang="en-US" sz="2400" b="1" kern="1200" dirty="0">
            <a:solidFill>
              <a:srgbClr val="000090"/>
            </a:solidFill>
            <a:latin typeface="Roboto Slab" panose="020B0604020202020204" charset="0"/>
            <a:ea typeface="Roboto Slab" panose="020B0604020202020204" charset="0"/>
          </a:endParaRPr>
        </a:p>
      </dsp:txBody>
      <dsp:txXfrm>
        <a:off x="564979" y="406400"/>
        <a:ext cx="5475833" cy="812800"/>
      </dsp:txXfrm>
    </dsp:sp>
    <dsp:sp modelId="{F45B9291-C0A9-6444-85D2-83D8C40BDBD2}">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38CBB-A635-F046-B1CE-951CA56CA63F}">
      <dsp:nvSpPr>
        <dsp:cNvPr id="0" name=""/>
        <dsp:cNvSpPr/>
      </dsp:nvSpPr>
      <dsp:spPr>
        <a:xfrm>
          <a:off x="860432" y="1625599"/>
          <a:ext cx="5180380" cy="812800"/>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id-ID" sz="2400" b="1" kern="1200" dirty="0" smtClean="0">
              <a:solidFill>
                <a:srgbClr val="000090"/>
              </a:solidFill>
              <a:latin typeface="Roboto Slab" panose="020B0604020202020204" charset="0"/>
              <a:ea typeface="Roboto Slab" panose="020B0604020202020204" charset="0"/>
            </a:rPr>
            <a:t>PRINSIP DASAR AKREDITASI</a:t>
          </a:r>
          <a:endParaRPr lang="en-US" sz="2400" b="1" kern="1200" dirty="0">
            <a:solidFill>
              <a:srgbClr val="000090"/>
            </a:solidFill>
            <a:latin typeface="Roboto Slab" panose="020B0604020202020204" charset="0"/>
            <a:ea typeface="Roboto Slab" panose="020B0604020202020204" charset="0"/>
          </a:endParaRPr>
        </a:p>
      </dsp:txBody>
      <dsp:txXfrm>
        <a:off x="860432" y="1625599"/>
        <a:ext cx="5180380" cy="812800"/>
      </dsp:txXfrm>
    </dsp:sp>
    <dsp:sp modelId="{02DE5098-A2F5-2147-94A4-DDE0B4C16959}">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shade val="80000"/>
              <a:hueOff val="201752"/>
              <a:satOff val="-7699"/>
              <a:lumOff val="14258"/>
              <a:alphaOff val="0"/>
            </a:schemeClr>
          </a:solidFill>
          <a:prstDash val="solid"/>
        </a:ln>
        <a:effectLst/>
      </dsp:spPr>
      <dsp:style>
        <a:lnRef idx="2">
          <a:scrgbClr r="0" g="0" b="0"/>
        </a:lnRef>
        <a:fillRef idx="1">
          <a:scrgbClr r="0" g="0" b="0"/>
        </a:fillRef>
        <a:effectRef idx="0">
          <a:scrgbClr r="0" g="0" b="0"/>
        </a:effectRef>
        <a:fontRef idx="minor"/>
      </dsp:style>
    </dsp:sp>
    <dsp:sp modelId="{B7273F17-3C0B-7246-8863-D19A3EE496A6}">
      <dsp:nvSpPr>
        <dsp:cNvPr id="0" name=""/>
        <dsp:cNvSpPr/>
      </dsp:nvSpPr>
      <dsp:spPr>
        <a:xfrm>
          <a:off x="564979" y="2844800"/>
          <a:ext cx="5475833" cy="8128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id-ID" sz="2400" kern="1200" dirty="0">
              <a:solidFill>
                <a:srgbClr val="000090"/>
              </a:solidFill>
              <a:latin typeface="Roboto Slab" panose="020B0604020202020204" charset="0"/>
              <a:ea typeface="Roboto Slab" panose="020B0604020202020204" charset="0"/>
            </a:rPr>
            <a:t>KIAT MENDAPATKAN AKREDITASI YANG BAIK</a:t>
          </a:r>
          <a:endParaRPr lang="en-US" sz="2400" kern="1200" dirty="0">
            <a:solidFill>
              <a:srgbClr val="000090"/>
            </a:solidFill>
            <a:latin typeface="Roboto Slab" panose="020B0604020202020204" charset="0"/>
            <a:ea typeface="Roboto Slab" panose="020B0604020202020204" charset="0"/>
          </a:endParaRPr>
        </a:p>
      </dsp:txBody>
      <dsp:txXfrm>
        <a:off x="564979" y="2844800"/>
        <a:ext cx="5475833" cy="812800"/>
      </dsp:txXfrm>
    </dsp:sp>
    <dsp:sp modelId="{8F15EC69-99A0-47D6-A716-C2736BC28864}">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shade val="80000"/>
              <a:hueOff val="403503"/>
              <a:satOff val="-15398"/>
              <a:lumOff val="285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21842-C7EB-4EFF-A62E-CD42FA819A4A}">
      <dsp:nvSpPr>
        <dsp:cNvPr id="0" name=""/>
        <dsp:cNvSpPr/>
      </dsp:nvSpPr>
      <dsp:spPr>
        <a:xfrm>
          <a:off x="2011583" y="496"/>
          <a:ext cx="5979066"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id-ID" sz="2800" kern="1200" dirty="0" smtClean="0"/>
            <a:t>Sistem Penjaminan Mutu Internal</a:t>
          </a:r>
          <a:endParaRPr lang="id-ID" sz="2800" kern="1200" dirty="0"/>
        </a:p>
        <a:p>
          <a:pPr marL="285750" lvl="1" indent="-285750" algn="l" defTabSz="1244600">
            <a:lnSpc>
              <a:spcPct val="90000"/>
            </a:lnSpc>
            <a:spcBef>
              <a:spcPct val="0"/>
            </a:spcBef>
            <a:spcAft>
              <a:spcPct val="15000"/>
            </a:spcAft>
            <a:buChar char="••"/>
          </a:pPr>
          <a:r>
            <a:rPr lang="id-ID" sz="2800" kern="1200" dirty="0" smtClean="0"/>
            <a:t>Dilakukan oleh PT </a:t>
          </a:r>
          <a:endParaRPr lang="id-ID" sz="2800" kern="1200" dirty="0"/>
        </a:p>
      </dsp:txBody>
      <dsp:txXfrm>
        <a:off x="2011583" y="242342"/>
        <a:ext cx="5253529" cy="1451073"/>
      </dsp:txXfrm>
    </dsp:sp>
    <dsp:sp modelId="{F5C7DDD1-5386-4EB7-A8C6-E23466D32CB5}">
      <dsp:nvSpPr>
        <dsp:cNvPr id="0" name=""/>
        <dsp:cNvSpPr/>
      </dsp:nvSpPr>
      <dsp:spPr>
        <a:xfrm>
          <a:off x="2238" y="496"/>
          <a:ext cx="2009345"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id-ID" sz="5200" kern="1200" dirty="0" smtClean="0"/>
            <a:t>SPMI</a:t>
          </a:r>
          <a:endParaRPr lang="id-ID" sz="5200" kern="1200" dirty="0"/>
        </a:p>
      </dsp:txBody>
      <dsp:txXfrm>
        <a:off x="96685" y="94943"/>
        <a:ext cx="1820451" cy="1745871"/>
      </dsp:txXfrm>
    </dsp:sp>
    <dsp:sp modelId="{E69397CF-141F-4FF0-9971-B1D63258F924}">
      <dsp:nvSpPr>
        <dsp:cNvPr id="0" name=""/>
        <dsp:cNvSpPr/>
      </dsp:nvSpPr>
      <dsp:spPr>
        <a:xfrm>
          <a:off x="1999179" y="2128738"/>
          <a:ext cx="5993708"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id-ID" sz="2800" kern="1200" dirty="0" smtClean="0"/>
            <a:t>Sistem Penjaminan Mutu Eksternal </a:t>
          </a:r>
          <a:endParaRPr lang="id-ID" sz="2800" kern="1200" dirty="0"/>
        </a:p>
        <a:p>
          <a:pPr marL="285750" lvl="1" indent="-285750" algn="l" defTabSz="1244600">
            <a:lnSpc>
              <a:spcPct val="90000"/>
            </a:lnSpc>
            <a:spcBef>
              <a:spcPct val="0"/>
            </a:spcBef>
            <a:spcAft>
              <a:spcPct val="15000"/>
            </a:spcAft>
            <a:buChar char="••"/>
          </a:pPr>
          <a:r>
            <a:rPr lang="id-ID" sz="2800" kern="1200" dirty="0" smtClean="0"/>
            <a:t>Dilakukan melalui Akreditasi</a:t>
          </a:r>
          <a:endParaRPr lang="id-ID" sz="2800" kern="1200" dirty="0"/>
        </a:p>
      </dsp:txBody>
      <dsp:txXfrm>
        <a:off x="1999179" y="2370584"/>
        <a:ext cx="5268171" cy="1451073"/>
      </dsp:txXfrm>
    </dsp:sp>
    <dsp:sp modelId="{081ACB48-4550-493A-9F5F-86CA804C7914}">
      <dsp:nvSpPr>
        <dsp:cNvPr id="0" name=""/>
        <dsp:cNvSpPr/>
      </dsp:nvSpPr>
      <dsp:spPr>
        <a:xfrm>
          <a:off x="0" y="2128738"/>
          <a:ext cx="1996561"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id-ID" sz="4800" kern="1200" dirty="0" smtClean="0"/>
            <a:t>SP ME</a:t>
          </a:r>
          <a:endParaRPr lang="id-ID" sz="4800" kern="1200" dirty="0"/>
        </a:p>
      </dsp:txBody>
      <dsp:txXfrm>
        <a:off x="94447" y="2223185"/>
        <a:ext cx="1807667" cy="1745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5EAF7-77E7-4095-8F30-6965E35931B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0E470-B559-B949-99FC-6B5B4E1CBFB5}">
      <dsp:nvSpPr>
        <dsp:cNvPr id="0" name=""/>
        <dsp:cNvSpPr/>
      </dsp:nvSpPr>
      <dsp:spPr>
        <a:xfrm>
          <a:off x="564979" y="406400"/>
          <a:ext cx="5475833" cy="81280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latin typeface="Roboto Slab" panose="020B0604020202020204" charset="0"/>
              <a:ea typeface="Roboto Slab" panose="020B0604020202020204" charset="0"/>
            </a:rPr>
            <a:t>POTRET AKREDITASI</a:t>
          </a:r>
          <a:endParaRPr lang="en-US" sz="2400" b="1" kern="1200" dirty="0">
            <a:solidFill>
              <a:srgbClr val="000090"/>
            </a:solidFill>
            <a:latin typeface="Roboto Slab" panose="020B0604020202020204" charset="0"/>
            <a:ea typeface="Roboto Slab" panose="020B0604020202020204" charset="0"/>
          </a:endParaRPr>
        </a:p>
      </dsp:txBody>
      <dsp:txXfrm>
        <a:off x="564979" y="406400"/>
        <a:ext cx="5475833" cy="812800"/>
      </dsp:txXfrm>
    </dsp:sp>
    <dsp:sp modelId="{F45B9291-C0A9-6444-85D2-83D8C40BDBD2}">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38CBB-A635-F046-B1CE-951CA56CA63F}">
      <dsp:nvSpPr>
        <dsp:cNvPr id="0" name=""/>
        <dsp:cNvSpPr/>
      </dsp:nvSpPr>
      <dsp:spPr>
        <a:xfrm>
          <a:off x="860432" y="1625599"/>
          <a:ext cx="5180380" cy="812800"/>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id-ID" sz="2400" b="1" kern="1200" dirty="0" smtClean="0">
              <a:solidFill>
                <a:srgbClr val="000090"/>
              </a:solidFill>
              <a:latin typeface="Roboto Slab" panose="020B0604020202020204" charset="0"/>
              <a:ea typeface="Roboto Slab" panose="020B0604020202020204" charset="0"/>
            </a:rPr>
            <a:t>PRINSIP DASAR AKREDITASI</a:t>
          </a:r>
          <a:endParaRPr lang="en-US" sz="2400" b="1" kern="1200" dirty="0">
            <a:solidFill>
              <a:srgbClr val="000090"/>
            </a:solidFill>
            <a:latin typeface="Roboto Slab" panose="020B0604020202020204" charset="0"/>
            <a:ea typeface="Roboto Slab" panose="020B0604020202020204" charset="0"/>
          </a:endParaRPr>
        </a:p>
      </dsp:txBody>
      <dsp:txXfrm>
        <a:off x="860432" y="1625599"/>
        <a:ext cx="5180380" cy="812800"/>
      </dsp:txXfrm>
    </dsp:sp>
    <dsp:sp modelId="{02DE5098-A2F5-2147-94A4-DDE0B4C16959}">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shade val="80000"/>
              <a:hueOff val="201752"/>
              <a:satOff val="-7699"/>
              <a:lumOff val="14258"/>
              <a:alphaOff val="0"/>
            </a:schemeClr>
          </a:solidFill>
          <a:prstDash val="solid"/>
        </a:ln>
        <a:effectLst/>
      </dsp:spPr>
      <dsp:style>
        <a:lnRef idx="2">
          <a:scrgbClr r="0" g="0" b="0"/>
        </a:lnRef>
        <a:fillRef idx="1">
          <a:scrgbClr r="0" g="0" b="0"/>
        </a:fillRef>
        <a:effectRef idx="0">
          <a:scrgbClr r="0" g="0" b="0"/>
        </a:effectRef>
        <a:fontRef idx="minor"/>
      </dsp:style>
    </dsp:sp>
    <dsp:sp modelId="{B7273F17-3C0B-7246-8863-D19A3EE496A6}">
      <dsp:nvSpPr>
        <dsp:cNvPr id="0" name=""/>
        <dsp:cNvSpPr/>
      </dsp:nvSpPr>
      <dsp:spPr>
        <a:xfrm>
          <a:off x="564979" y="2844800"/>
          <a:ext cx="5475833" cy="8128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id-ID" sz="2400" b="1" kern="1200" dirty="0">
              <a:solidFill>
                <a:srgbClr val="000090"/>
              </a:solidFill>
              <a:latin typeface="Roboto Slab" panose="020B0604020202020204" charset="0"/>
              <a:ea typeface="Roboto Slab" panose="020B0604020202020204" charset="0"/>
            </a:rPr>
            <a:t>KIAT MENDAPATKAN AKREDITASI YANG BAIK</a:t>
          </a:r>
          <a:endParaRPr lang="en-US" sz="2400" b="1" kern="1200" dirty="0">
            <a:solidFill>
              <a:srgbClr val="000090"/>
            </a:solidFill>
            <a:latin typeface="Roboto Slab" panose="020B0604020202020204" charset="0"/>
            <a:ea typeface="Roboto Slab" panose="020B0604020202020204" charset="0"/>
          </a:endParaRPr>
        </a:p>
      </dsp:txBody>
      <dsp:txXfrm>
        <a:off x="564979" y="2844800"/>
        <a:ext cx="5475833" cy="812800"/>
      </dsp:txXfrm>
    </dsp:sp>
    <dsp:sp modelId="{8F15EC69-99A0-47D6-A716-C2736BC28864}">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shade val="80000"/>
              <a:hueOff val="403503"/>
              <a:satOff val="-15398"/>
              <a:lumOff val="285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4598493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76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692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1800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923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28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8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720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265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254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76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8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7486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1761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053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003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053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053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1572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3369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76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766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766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5938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5834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9501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7696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6867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4177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4068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6380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686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1277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6307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5425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3775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0219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285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0285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7367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1608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6508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672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8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5705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2012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13769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923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657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505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1546025" y="2034925"/>
            <a:ext cx="5832600" cy="1546500"/>
          </a:xfrm>
          <a:prstGeom prst="rect">
            <a:avLst/>
          </a:prstGeom>
        </p:spPr>
        <p:txBody>
          <a:bodyPr lIns="91425" tIns="91425" rIns="91425" bIns="91425" anchor="b" anchorCtr="0"/>
          <a:lstStyle>
            <a:lvl1pPr lvl="0" rtl="0">
              <a:spcBef>
                <a:spcPts val="0"/>
              </a:spcBef>
              <a:buSzPct val="100000"/>
              <a:defRPr sz="4800" b="1"/>
            </a:lvl1pPr>
            <a:lvl2pPr lvl="1" rtl="0">
              <a:spcBef>
                <a:spcPts val="0"/>
              </a:spcBef>
              <a:buSzPct val="100000"/>
              <a:defRPr sz="4800" b="1"/>
            </a:lvl2pPr>
            <a:lvl3pPr lvl="2" rtl="0">
              <a:spcBef>
                <a:spcPts val="0"/>
              </a:spcBef>
              <a:buSzPct val="100000"/>
              <a:defRPr sz="4800" b="1"/>
            </a:lvl3pPr>
            <a:lvl4pPr lvl="3" rtl="0">
              <a:spcBef>
                <a:spcPts val="0"/>
              </a:spcBef>
              <a:buSzPct val="100000"/>
              <a:defRPr sz="4800" b="1"/>
            </a:lvl4pPr>
            <a:lvl5pPr lvl="4" rtl="0">
              <a:spcBef>
                <a:spcPts val="0"/>
              </a:spcBef>
              <a:buSzPct val="100000"/>
              <a:defRPr sz="4800" b="1"/>
            </a:lvl5pPr>
            <a:lvl6pPr lvl="5" rtl="0">
              <a:spcBef>
                <a:spcPts val="0"/>
              </a:spcBef>
              <a:buSzPct val="100000"/>
              <a:defRPr sz="4800" b="1"/>
            </a:lvl6pPr>
            <a:lvl7pPr lvl="6" rtl="0">
              <a:spcBef>
                <a:spcPts val="0"/>
              </a:spcBef>
              <a:buSzPct val="100000"/>
              <a:defRPr sz="4800" b="1"/>
            </a:lvl7pPr>
            <a:lvl8pPr lvl="7" rtl="0">
              <a:spcBef>
                <a:spcPts val="0"/>
              </a:spcBef>
              <a:buSzPct val="100000"/>
              <a:defRPr sz="4800" b="1"/>
            </a:lvl8pPr>
            <a:lvl9pPr lvl="8" rtl="0">
              <a:spcBef>
                <a:spcPts val="0"/>
              </a:spcBef>
              <a:buSzPct val="100000"/>
              <a:defRPr sz="4800" b="1"/>
            </a:lvl9pPr>
          </a:lstStyle>
          <a:p>
            <a:endParaRPr dirty="0"/>
          </a:p>
        </p:txBody>
      </p:sp>
      <p:sp>
        <p:nvSpPr>
          <p:cNvPr id="27" name="Shape 27"/>
          <p:cNvSpPr txBox="1">
            <a:spLocks noGrp="1"/>
          </p:cNvSpPr>
          <p:nvPr>
            <p:ph type="subTitle" idx="1"/>
          </p:nvPr>
        </p:nvSpPr>
        <p:spPr>
          <a:xfrm>
            <a:off x="1546025" y="3710548"/>
            <a:ext cx="5832600" cy="1046400"/>
          </a:xfrm>
          <a:prstGeom prst="rect">
            <a:avLst/>
          </a:prstGeom>
        </p:spPr>
        <p:txBody>
          <a:bodyPr lIns="91425" tIns="91425" rIns="91425" bIns="91425" anchor="t" anchorCtr="0"/>
          <a:lstStyle>
            <a:lvl1pPr lvl="0" rtl="0">
              <a:spcBef>
                <a:spcPts val="0"/>
              </a:spcBef>
              <a:buClr>
                <a:srgbClr val="607D8B"/>
              </a:buClr>
              <a:buNone/>
              <a:defRPr>
                <a:solidFill>
                  <a:srgbClr val="607D8B"/>
                </a:solidFill>
                <a:latin typeface="Roboto Slab" panose="020B0604020202020204" charset="0"/>
                <a:ea typeface="Roboto Slab" panose="020B0604020202020204" charset="0"/>
              </a:defRPr>
            </a:lvl1pPr>
            <a:lvl2pPr lvl="1" rtl="0">
              <a:spcBef>
                <a:spcPts val="0"/>
              </a:spcBef>
              <a:buClr>
                <a:srgbClr val="607D8B"/>
              </a:buClr>
              <a:buSzPct val="100000"/>
              <a:buNone/>
              <a:defRPr sz="3000">
                <a:solidFill>
                  <a:srgbClr val="607D8B"/>
                </a:solidFill>
              </a:defRPr>
            </a:lvl2pPr>
            <a:lvl3pPr lvl="2" rtl="0">
              <a:spcBef>
                <a:spcPts val="0"/>
              </a:spcBef>
              <a:buClr>
                <a:srgbClr val="607D8B"/>
              </a:buClr>
              <a:buSzPct val="100000"/>
              <a:buNone/>
              <a:defRPr sz="3000">
                <a:solidFill>
                  <a:srgbClr val="607D8B"/>
                </a:solidFill>
              </a:defRPr>
            </a:lvl3pPr>
            <a:lvl4pPr lvl="3" rtl="0">
              <a:spcBef>
                <a:spcPts val="0"/>
              </a:spcBef>
              <a:buClr>
                <a:srgbClr val="607D8B"/>
              </a:buClr>
              <a:buSzPct val="100000"/>
              <a:buNone/>
              <a:defRPr sz="3000">
                <a:solidFill>
                  <a:srgbClr val="607D8B"/>
                </a:solidFill>
              </a:defRPr>
            </a:lvl4pPr>
            <a:lvl5pPr lvl="4" rtl="0">
              <a:spcBef>
                <a:spcPts val="0"/>
              </a:spcBef>
              <a:buClr>
                <a:srgbClr val="607D8B"/>
              </a:buClr>
              <a:buSzPct val="100000"/>
              <a:buNone/>
              <a:defRPr sz="3000">
                <a:solidFill>
                  <a:srgbClr val="607D8B"/>
                </a:solidFill>
              </a:defRPr>
            </a:lvl5pPr>
            <a:lvl6pPr lvl="5" rtl="0">
              <a:spcBef>
                <a:spcPts val="0"/>
              </a:spcBef>
              <a:buClr>
                <a:srgbClr val="607D8B"/>
              </a:buClr>
              <a:buSzPct val="100000"/>
              <a:buNone/>
              <a:defRPr sz="3000">
                <a:solidFill>
                  <a:srgbClr val="607D8B"/>
                </a:solidFill>
              </a:defRPr>
            </a:lvl6pPr>
            <a:lvl7pPr lvl="6" rtl="0">
              <a:spcBef>
                <a:spcPts val="0"/>
              </a:spcBef>
              <a:buClr>
                <a:srgbClr val="607D8B"/>
              </a:buClr>
              <a:buSzPct val="100000"/>
              <a:buNone/>
              <a:defRPr sz="3000">
                <a:solidFill>
                  <a:srgbClr val="607D8B"/>
                </a:solidFill>
              </a:defRPr>
            </a:lvl7pPr>
            <a:lvl8pPr lvl="7" rtl="0">
              <a:spcBef>
                <a:spcPts val="0"/>
              </a:spcBef>
              <a:buClr>
                <a:srgbClr val="607D8B"/>
              </a:buClr>
              <a:buSzPct val="100000"/>
              <a:buNone/>
              <a:defRPr sz="3000">
                <a:solidFill>
                  <a:srgbClr val="607D8B"/>
                </a:solidFill>
              </a:defRPr>
            </a:lvl8pPr>
            <a:lvl9pPr lvl="8" rtl="0">
              <a:spcBef>
                <a:spcPts val="0"/>
              </a:spcBef>
              <a:buClr>
                <a:srgbClr val="607D8B"/>
              </a:buClr>
              <a:buSzPct val="100000"/>
              <a:buNone/>
              <a:defRPr sz="3000">
                <a:solidFill>
                  <a:srgbClr val="607D8B"/>
                </a:solidFill>
              </a:defRPr>
            </a:lvl9pPr>
          </a:lstStyle>
          <a:p>
            <a:endParaRPr dirty="0"/>
          </a:p>
        </p:txBody>
      </p:sp>
      <p:pic>
        <p:nvPicPr>
          <p:cNvPr id="4" name="Picture 8" descr="http://sapto.banpt.or.id/images/ban-pt.png">
            <a:extLst>
              <a:ext uri="{FF2B5EF4-FFF2-40B4-BE49-F238E27FC236}">
                <a16:creationId xmlns="" xmlns:a16="http://schemas.microsoft.com/office/drawing/2014/main" id="{358C21C6-5C38-4659-A836-239AA5C23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658" r="6638"/>
          <a:stretch>
            <a:fillRect/>
          </a:stretch>
        </p:blipFill>
        <p:spPr bwMode="auto">
          <a:xfrm>
            <a:off x="8035850" y="142875"/>
            <a:ext cx="914400" cy="76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86150" y="410826"/>
            <a:ext cx="7571700" cy="9368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0" name="Shape 40"/>
          <p:cNvSpPr txBox="1">
            <a:spLocks noGrp="1"/>
          </p:cNvSpPr>
          <p:nvPr>
            <p:ph type="body" idx="1"/>
          </p:nvPr>
        </p:nvSpPr>
        <p:spPr>
          <a:xfrm>
            <a:off x="786150" y="1682266"/>
            <a:ext cx="7571700" cy="4764899"/>
          </a:xfrm>
          <a:prstGeom prst="rect">
            <a:avLst/>
          </a:prstGeom>
        </p:spPr>
        <p:txBody>
          <a:bodyPr lIns="91425" tIns="91425" rIns="91425" bIns="91425" anchor="t" anchorCtr="0"/>
          <a:lstStyle>
            <a:lvl1pPr lvl="0">
              <a:spcBef>
                <a:spcPts val="0"/>
              </a:spcBef>
              <a:defRPr>
                <a:latin typeface="Roboto Slab" panose="020B0604020202020204" charset="0"/>
                <a:ea typeface="Roboto Slab" panose="020B060402020202020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5" name="Picture 8" descr="http://sapto.banpt.or.id/images/ban-pt.png">
            <a:extLst>
              <a:ext uri="{FF2B5EF4-FFF2-40B4-BE49-F238E27FC236}">
                <a16:creationId xmlns="" xmlns:a16="http://schemas.microsoft.com/office/drawing/2014/main" id="{1E19BBFD-BE49-4358-B72C-3AF36944C3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658" r="6638"/>
          <a:stretch>
            <a:fillRect/>
          </a:stretch>
        </p:blipFill>
        <p:spPr bwMode="auto">
          <a:xfrm>
            <a:off x="8035850" y="5943600"/>
            <a:ext cx="914400" cy="76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86150" y="410826"/>
            <a:ext cx="7571700" cy="936899"/>
          </a:xfrm>
          <a:prstGeom prst="rect">
            <a:avLst/>
          </a:prstGeom>
        </p:spPr>
        <p:txBody>
          <a:bodyPr lIns="91425" tIns="91425" rIns="91425" bIns="91425" anchor="b" anchorCtr="0"/>
          <a:lstStyle>
            <a:lvl1pPr lvl="0">
              <a:spcBef>
                <a:spcPts val="0"/>
              </a:spcBef>
              <a:defRPr>
                <a:latin typeface="Roboto Slab" panose="020B0604020202020204" charset="0"/>
                <a:ea typeface="Roboto Slab" panose="020B060402020202020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body" idx="1"/>
          </p:nvPr>
        </p:nvSpPr>
        <p:spPr>
          <a:xfrm>
            <a:off x="786137" y="1600200"/>
            <a:ext cx="3675300" cy="4967700"/>
          </a:xfrm>
          <a:prstGeom prst="rect">
            <a:avLst/>
          </a:prstGeom>
        </p:spPr>
        <p:txBody>
          <a:bodyPr lIns="91425" tIns="91425" rIns="91425" bIns="91425" anchor="t" anchorCtr="0"/>
          <a:lstStyle>
            <a:lvl1pPr lvl="0">
              <a:spcBef>
                <a:spcPts val="0"/>
              </a:spcBef>
              <a:buSzPct val="100000"/>
              <a:defRPr sz="2600">
                <a:latin typeface="Roboto Slab" panose="020B0604020202020204" charset="0"/>
                <a:ea typeface="Roboto Slab" panose="020B0604020202020204" charset="0"/>
              </a:defRPr>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dirty="0"/>
          </a:p>
        </p:txBody>
      </p:sp>
      <p:sp>
        <p:nvSpPr>
          <p:cNvPr id="44" name="Shape 44"/>
          <p:cNvSpPr txBox="1">
            <a:spLocks noGrp="1"/>
          </p:cNvSpPr>
          <p:nvPr>
            <p:ph type="body" idx="2"/>
          </p:nvPr>
        </p:nvSpPr>
        <p:spPr>
          <a:xfrm>
            <a:off x="4682658" y="1600200"/>
            <a:ext cx="3675300" cy="4967700"/>
          </a:xfrm>
          <a:prstGeom prst="rect">
            <a:avLst/>
          </a:prstGeom>
        </p:spPr>
        <p:txBody>
          <a:bodyPr lIns="91425" tIns="91425" rIns="91425" bIns="91425" anchor="t" anchorCtr="0"/>
          <a:lstStyle>
            <a:lvl1pPr lvl="0">
              <a:spcBef>
                <a:spcPts val="0"/>
              </a:spcBef>
              <a:buSzPct val="100000"/>
              <a:defRPr sz="2600">
                <a:latin typeface="Roboto Slab" panose="020B0604020202020204" charset="0"/>
                <a:ea typeface="Roboto Slab" panose="020B0604020202020204" charset="0"/>
              </a:defRPr>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pic>
        <p:nvPicPr>
          <p:cNvPr id="6" name="Picture 8" descr="http://sapto.banpt.or.id/images/ban-pt.png">
            <a:extLst>
              <a:ext uri="{FF2B5EF4-FFF2-40B4-BE49-F238E27FC236}">
                <a16:creationId xmlns="" xmlns:a16="http://schemas.microsoft.com/office/drawing/2014/main" id="{BFE7FA09-A230-44E5-89A7-595E1E4A2A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658" r="6638"/>
          <a:stretch>
            <a:fillRect/>
          </a:stretch>
        </p:blipFill>
        <p:spPr bwMode="auto">
          <a:xfrm>
            <a:off x="8035850" y="5943600"/>
            <a:ext cx="914400" cy="76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86150" y="410826"/>
            <a:ext cx="7571700" cy="936899"/>
          </a:xfrm>
          <a:prstGeom prst="rect">
            <a:avLst/>
          </a:prstGeom>
        </p:spPr>
        <p:txBody>
          <a:bodyPr lIns="91425" tIns="91425" rIns="91425" bIns="91425" anchor="b" anchorCtr="0"/>
          <a:lstStyle>
            <a:lvl1pPr lvl="0" rtl="0">
              <a:spcBef>
                <a:spcPts val="0"/>
              </a:spcBef>
              <a:defRPr>
                <a:latin typeface="Roboto Slab" panose="020B0604020202020204" charset="0"/>
                <a:ea typeface="Roboto Slab" panose="020B0604020202020204"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1"/>
          </p:nvPr>
        </p:nvSpPr>
        <p:spPr>
          <a:xfrm>
            <a:off x="786150" y="1600200"/>
            <a:ext cx="2419799" cy="4967700"/>
          </a:xfrm>
          <a:prstGeom prst="rect">
            <a:avLst/>
          </a:prstGeom>
        </p:spPr>
        <p:txBody>
          <a:bodyPr lIns="91425" tIns="91425" rIns="91425" bIns="91425" anchor="t" anchorCtr="0"/>
          <a:lstStyle>
            <a:lvl1pPr lvl="0" rtl="0">
              <a:spcBef>
                <a:spcPts val="0"/>
              </a:spcBef>
              <a:buSzPct val="100000"/>
              <a:defRPr sz="2000">
                <a:latin typeface="Roboto Slab" panose="020B0604020202020204" charset="0"/>
                <a:ea typeface="Roboto Slab" panose="020B0604020202020204" charset="0"/>
              </a:defRPr>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48" name="Shape 48"/>
          <p:cNvSpPr txBox="1">
            <a:spLocks noGrp="1"/>
          </p:cNvSpPr>
          <p:nvPr>
            <p:ph type="body" idx="2"/>
          </p:nvPr>
        </p:nvSpPr>
        <p:spPr>
          <a:xfrm>
            <a:off x="3329991" y="1600200"/>
            <a:ext cx="2419799" cy="4967700"/>
          </a:xfrm>
          <a:prstGeom prst="rect">
            <a:avLst/>
          </a:prstGeom>
        </p:spPr>
        <p:txBody>
          <a:bodyPr lIns="91425" tIns="91425" rIns="91425" bIns="91425" anchor="t" anchorCtr="0"/>
          <a:lstStyle>
            <a:lvl1pPr lvl="0" rtl="0">
              <a:spcBef>
                <a:spcPts val="0"/>
              </a:spcBef>
              <a:buSzPct val="100000"/>
              <a:defRPr sz="2000">
                <a:latin typeface="Roboto Slab" panose="020B0604020202020204" charset="0"/>
                <a:ea typeface="Roboto Slab" panose="020B0604020202020204" charset="0"/>
              </a:defRPr>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49" name="Shape 49"/>
          <p:cNvSpPr txBox="1">
            <a:spLocks noGrp="1"/>
          </p:cNvSpPr>
          <p:nvPr>
            <p:ph type="body" idx="3"/>
          </p:nvPr>
        </p:nvSpPr>
        <p:spPr>
          <a:xfrm>
            <a:off x="5873833" y="1600200"/>
            <a:ext cx="2419799" cy="4967700"/>
          </a:xfrm>
          <a:prstGeom prst="rect">
            <a:avLst/>
          </a:prstGeom>
        </p:spPr>
        <p:txBody>
          <a:bodyPr lIns="91425" tIns="91425" rIns="91425" bIns="91425" anchor="t" anchorCtr="0"/>
          <a:lstStyle>
            <a:lvl1pPr lvl="0" rtl="0">
              <a:spcBef>
                <a:spcPts val="0"/>
              </a:spcBef>
              <a:buSzPct val="100000"/>
              <a:defRPr sz="2000">
                <a:latin typeface="Roboto Slab" panose="020B0604020202020204" charset="0"/>
                <a:ea typeface="Roboto Slab" panose="020B0604020202020204" charset="0"/>
              </a:defRPr>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pic>
        <p:nvPicPr>
          <p:cNvPr id="7" name="Picture 8" descr="http://sapto.banpt.or.id/images/ban-pt.png">
            <a:extLst>
              <a:ext uri="{FF2B5EF4-FFF2-40B4-BE49-F238E27FC236}">
                <a16:creationId xmlns="" xmlns:a16="http://schemas.microsoft.com/office/drawing/2014/main" id="{DC521867-F07E-45FB-B1B4-BDD940C84F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658" r="6638"/>
          <a:stretch>
            <a:fillRect/>
          </a:stretch>
        </p:blipFill>
        <p:spPr bwMode="auto">
          <a:xfrm>
            <a:off x="8035850" y="5943600"/>
            <a:ext cx="914400" cy="76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786150" y="410826"/>
            <a:ext cx="7571700" cy="9368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5" name="Picture 8" descr="http://sapto.banpt.or.id/images/ban-pt.png">
            <a:extLst>
              <a:ext uri="{FF2B5EF4-FFF2-40B4-BE49-F238E27FC236}">
                <a16:creationId xmlns="" xmlns:a16="http://schemas.microsoft.com/office/drawing/2014/main" id="{EC982662-C076-435A-B772-E03AF7D4A88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658" r="6638"/>
          <a:stretch>
            <a:fillRect/>
          </a:stretch>
        </p:blipFill>
        <p:spPr bwMode="auto">
          <a:xfrm>
            <a:off x="8035850" y="142875"/>
            <a:ext cx="914400" cy="76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blipFill>
          <a:blip r:embed="rId2">
            <a:alphaModFix/>
          </a:blip>
          <a:stretch>
            <a:fillRect/>
          </a:stretch>
        </a:blipFill>
        <a:effectLst/>
      </p:bgPr>
    </p:bg>
    <p:spTree>
      <p:nvGrpSpPr>
        <p:cNvPr id="1" name="Shape 54"/>
        <p:cNvGrpSpPr/>
        <p:nvPr/>
      </p:nvGrpSpPr>
      <p:grpSpPr>
        <a:xfrm>
          <a:off x="0" y="0"/>
          <a:ext cx="0" cy="0"/>
          <a:chOff x="0" y="0"/>
          <a:chExt cx="0" cy="0"/>
        </a:xfrm>
      </p:grpSpPr>
      <p:pic>
        <p:nvPicPr>
          <p:cNvPr id="3" name="Picture 8" descr="http://sapto.banpt.or.id/images/ban-pt.png">
            <a:extLst>
              <a:ext uri="{FF2B5EF4-FFF2-40B4-BE49-F238E27FC236}">
                <a16:creationId xmlns="" xmlns:a16="http://schemas.microsoft.com/office/drawing/2014/main" id="{18F69F7F-B334-4233-8C38-1F24122342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658" r="6638"/>
          <a:stretch>
            <a:fillRect/>
          </a:stretch>
        </p:blipFill>
        <p:spPr bwMode="auto">
          <a:xfrm>
            <a:off x="8035850" y="5943600"/>
            <a:ext cx="914400" cy="76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D60D75-2F9C-4664-9B6C-16B7BE9B6C1F}" type="datetimeFigureOut">
              <a:rPr lang="id-ID" smtClean="0"/>
              <a:pPr/>
              <a:t>4/7/18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D09FB-E18D-4D6E-BD0D-8978726E12C7}" type="slidenum">
              <a:rPr lang="en-US" smtClean="0"/>
              <a:pPr/>
              <a:t>‹#›</a:t>
            </a:fld>
            <a:endParaRPr lang="en-US"/>
          </a:p>
        </p:txBody>
      </p:sp>
    </p:spTree>
    <p:extLst>
      <p:ext uri="{BB962C8B-B14F-4D97-AF65-F5344CB8AC3E}">
        <p14:creationId xmlns:p14="http://schemas.microsoft.com/office/powerpoint/2010/main" val="275848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0" y="6629400"/>
            <a:ext cx="307802" cy="228600"/>
          </a:xfrm>
          <a:prstGeom prst="rect">
            <a:avLst/>
          </a:prstGeom>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a:xfrm>
            <a:off x="323326" y="6629400"/>
            <a:ext cx="750497" cy="228600"/>
          </a:xfrm>
          <a:prstGeom prst="rect">
            <a:avLst/>
          </a:prstGeom>
        </p:spPr>
        <p:txBody>
          <a:bodyPr/>
          <a:lstStyle>
            <a:lvl1pPr>
              <a:defRPr/>
            </a:lvl1pPr>
          </a:lstStyle>
          <a:p>
            <a:pPr>
              <a:defRPr/>
            </a:pPr>
            <a:fld id="{3137D54C-61CE-1041-9449-8583DE2630BB}" type="datetime1">
              <a:rPr lang="en-US" smtClean="0"/>
              <a:pPr>
                <a:defRPr/>
              </a:pPr>
              <a:t>4/7/18</a:t>
            </a:fld>
            <a:endParaRPr lang="en-US" dirty="0"/>
          </a:p>
        </p:txBody>
      </p:sp>
      <p:sp>
        <p:nvSpPr>
          <p:cNvPr id="2" name="Rectangle 1"/>
          <p:cNvSpPr/>
          <p:nvPr userDrawn="1"/>
        </p:nvSpPr>
        <p:spPr>
          <a:xfrm>
            <a:off x="0" y="1242942"/>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2"/>
          <p:cNvSpPr>
            <a:spLocks noGrp="1"/>
          </p:cNvSpPr>
          <p:nvPr>
            <p:ph type="title"/>
          </p:nvPr>
        </p:nvSpPr>
        <p:spPr/>
        <p:txBody>
          <a:bodyPr/>
          <a:lstStyle/>
          <a:p>
            <a:r>
              <a:rPr lang="en-US"/>
              <a:t>Click to edit Master title style</a:t>
            </a:r>
          </a:p>
        </p:txBody>
      </p:sp>
      <p:sp>
        <p:nvSpPr>
          <p:cNvPr id="21" name="Text Placeholder 20"/>
          <p:cNvSpPr>
            <a:spLocks noGrp="1"/>
          </p:cNvSpPr>
          <p:nvPr>
            <p:ph type="body" sz="quarter" idx="17" hasCustomPrompt="1"/>
          </p:nvPr>
        </p:nvSpPr>
        <p:spPr>
          <a:xfrm>
            <a:off x="5418164" y="6451602"/>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a:t>Kode</a:t>
            </a:r>
            <a:r>
              <a:rPr lang="en-US" dirty="0"/>
              <a:t> </a:t>
            </a:r>
            <a:r>
              <a:rPr lang="en-US" dirty="0" err="1"/>
              <a:t>dan</a:t>
            </a:r>
            <a:r>
              <a:rPr lang="en-US" dirty="0"/>
              <a:t> </a:t>
            </a:r>
            <a:r>
              <a:rPr lang="en-US" dirty="0" err="1"/>
              <a:t>Nama</a:t>
            </a:r>
            <a:r>
              <a:rPr lang="en-US" dirty="0"/>
              <a:t> </a:t>
            </a:r>
            <a:r>
              <a:rPr lang="en-US" dirty="0" err="1"/>
              <a:t>mata</a:t>
            </a:r>
            <a:r>
              <a:rPr lang="en-US" dirty="0"/>
              <a:t> </a:t>
            </a:r>
            <a:r>
              <a:rPr lang="en-US" dirty="0" err="1"/>
              <a:t>Kuliah</a:t>
            </a:r>
            <a:endParaRPr lang="en-US" dirty="0"/>
          </a:p>
        </p:txBody>
      </p:sp>
    </p:spTree>
    <p:extLst>
      <p:ext uri="{BB962C8B-B14F-4D97-AF65-F5344CB8AC3E}">
        <p14:creationId xmlns:p14="http://schemas.microsoft.com/office/powerpoint/2010/main" val="3335820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86150" y="410826"/>
            <a:ext cx="7571700" cy="936899"/>
          </a:xfrm>
          <a:prstGeom prst="rect">
            <a:avLst/>
          </a:prstGeom>
          <a:noFill/>
          <a:ln>
            <a:noFill/>
          </a:ln>
        </p:spPr>
        <p:txBody>
          <a:bodyPr lIns="91425" tIns="91425" rIns="91425" bIns="91425" anchor="b" anchorCtr="0"/>
          <a:lstStyle>
            <a:lvl1pPr lv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786150" y="1682266"/>
            <a:ext cx="7571700" cy="4764899"/>
          </a:xfrm>
          <a:prstGeom prst="rect">
            <a:avLst/>
          </a:prstGeom>
          <a:noFill/>
          <a:ln>
            <a:noFill/>
          </a:ln>
        </p:spPr>
        <p:txBody>
          <a:bodyPr lIns="91425" tIns="91425" rIns="91425" bIns="91425" anchor="t" anchorCtr="0"/>
          <a:lstStyle>
            <a:lvl1pPr lvl="0">
              <a:spcBef>
                <a:spcPts val="600"/>
              </a:spcBef>
              <a:buClr>
                <a:srgbClr val="CFD8DC"/>
              </a:buClr>
              <a:buSzPct val="100000"/>
              <a:buFont typeface="Source Sans Pro"/>
              <a:buChar char="◎"/>
              <a:defRPr sz="3000">
                <a:solidFill>
                  <a:srgbClr val="263238"/>
                </a:solidFill>
                <a:latin typeface="Source Sans Pro"/>
                <a:ea typeface="Source Sans Pro"/>
                <a:cs typeface="Source Sans Pro"/>
                <a:sym typeface="Source Sans Pro"/>
              </a:defRPr>
            </a:lvl1pPr>
            <a:lvl2pPr lvl="1">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2pPr>
            <a:lvl3pPr lvl="2">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3pPr>
            <a:lvl4pPr lvl="3">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4pPr>
            <a:lvl5pPr lvl="4">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5pPr>
            <a:lvl6pPr lvl="5">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6pPr>
            <a:lvl7pPr lvl="6">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7pPr>
            <a:lvl8pPr lvl="7">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8pPr>
            <a:lvl9pPr lvl="8">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9" r:id="rId7"/>
    <p:sldLayoutId id="2147483660" r:id="rId8"/>
  </p:sldLayoutIdLst>
  <p:transition xmlns:p14="http://schemas.microsoft.com/office/powerpoint/2010/mai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1" Target="../slideLayouts/slideLayout5.xml" Type="http://schemas.openxmlformats.org/officeDocument/2006/relationships/slideLayout"/><Relationship Id="rId2" Target="../media/image15.jpeg" Type="http://schemas.openxmlformats.org/officeDocument/2006/relationships/image"/></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arget="mailto:adiwijaya@telkomuniversity.ac.id" TargetMode="External" Type="http://schemas.openxmlformats.org/officeDocument/2006/relationships/hyperlink"/><Relationship Id="rId4" Target="../media/image7.pn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jpeg" Type="http://schemas.openxmlformats.org/officeDocument/2006/relationships/image"/><Relationship Id="rId10" Target="../media/image13.jpeg" Type="http://schemas.openxmlformats.org/officeDocument/2006/relationships/image"/><Relationship Id="rId11" Target="../media/image14.jpeg" Type="http://schemas.openxmlformats.org/officeDocument/2006/relationships/image"/><Relationship Id="rId1" Target="../slideLayouts/slideLayout6.xml" Type="http://schemas.openxmlformats.org/officeDocument/2006/relationships/slideLayout"/><Relationship Id="rId2" Target="../media/image6.jpeg" Type="http://schemas.openxmlformats.org/officeDocument/2006/relationships/image"/></Relationships>
</file>

<file path=ppt/slides/_rels/slide20.xml.rels><?xml version="1.0" encoding="UTF-8" standalone="yes" ?><Relationships xmlns="http://schemas.openxmlformats.org/package/2006/relationships"><Relationship Id="rId1" Target="../slideLayouts/slideLayout3.xml" Type="http://schemas.openxmlformats.org/officeDocument/2006/relationships/slideLayout"/><Relationship Id="rId2" Target="../media/image16.jpeg" Type="http://schemas.openxmlformats.org/officeDocument/2006/relationships/image"/></Relationships>
</file>

<file path=ppt/slides/_rels/slide21.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7.sv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1" Target="../slideLayouts/slideLayout5.xml" Type="http://schemas.openxmlformats.org/officeDocument/2006/relationships/slideLayout"/><Relationship Id="rId2" Target="../notesSlides/notesSlide2.xml" Type="http://schemas.openxmlformats.org/officeDocument/2006/relationships/notesSlide"/></Relationships>
</file>

<file path=ppt/slides/_rels/slide27.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 Id="rId3" Target="../media/image25.jpeg" Type="http://schemas.openxmlformats.org/officeDocument/2006/relationships/image"/></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5.xml" Type="http://schemas.openxmlformats.org/officeDocument/2006/relationships/notesSlide"/><Relationship Id="rId3" Target="../media/image26.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arget="../media/image27.jpeg" Type="http://schemas.openxmlformats.org/officeDocument/2006/relationships/image"/><Relationship Id="rId4" Target="../media/image28.jpeg" Type="http://schemas.openxmlformats.org/officeDocument/2006/relationships/image"/><Relationship Id="rId1" Target="../slideLayouts/slideLayout5.xml" Type="http://schemas.openxmlformats.org/officeDocument/2006/relationships/slideLayout"/><Relationship Id="rId2" Target="../notesSlides/notesSlide7.xml" Type="http://schemas.openxmlformats.org/officeDocument/2006/relationships/notesSlide"/></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arget="../media/image29.png" Type="http://schemas.openxmlformats.org/officeDocument/2006/relationships/image"/><Relationship Id="rId4" Target="../media/image30.jpeg" Type="http://schemas.openxmlformats.org/officeDocument/2006/relationships/image"/><Relationship Id="rId1" Target="../slideLayouts/slideLayout5.xml" Type="http://schemas.openxmlformats.org/officeDocument/2006/relationships/slideLayout"/><Relationship Id="rId2" Target="../notesSlides/notesSlide11.xml" Type="http://schemas.openxmlformats.org/officeDocument/2006/relationships/notesSlide"/></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16.xml" Type="http://schemas.openxmlformats.org/officeDocument/2006/relationships/notesSlide"/><Relationship Id="rId3" Target="../media/image31.jpeg" Type="http://schemas.openxmlformats.org/officeDocument/2006/relationships/image"/></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 Id="rId3" Target="../media/image32.jpeg" Type="http://schemas.openxmlformats.org/officeDocument/2006/relationships/image"/></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 Id="rId1" Target="../slideLayouts/slideLayout5.xml" Type="http://schemas.openxmlformats.org/officeDocument/2006/relationships/slideLayout"/><Relationship Id="rId2" Target="../notesSlides/notesSlide23.xml" Type="http://schemas.openxmlformats.org/officeDocument/2006/relationships/notesSlide"/></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arget="../media/image36.jpeg" Type="http://schemas.openxmlformats.org/officeDocument/2006/relationships/image"/><Relationship Id="rId4" Target="../media/image37.jpeg" Type="http://schemas.openxmlformats.org/officeDocument/2006/relationships/image"/><Relationship Id="rId5" Target="../media/image38.jpeg" Type="http://schemas.openxmlformats.org/officeDocument/2006/relationships/image"/><Relationship Id="rId1" Target="../slideLayouts/slideLayout5.xml" Type="http://schemas.openxmlformats.org/officeDocument/2006/relationships/slideLayout"/><Relationship Id="rId2" Target="../notesSlides/notesSlide26.xml" Type="http://schemas.openxmlformats.org/officeDocument/2006/relationships/notesSlide"/></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3" Target="../media/image39.jpeg" Type="http://schemas.openxmlformats.org/officeDocument/2006/relationships/image"/><Relationship Id="rId4" Target="../media/image40.jpeg" Type="http://schemas.openxmlformats.org/officeDocument/2006/relationships/image"/><Relationship Id="rId1" Target="../slideLayouts/slideLayout5.xml" Type="http://schemas.openxmlformats.org/officeDocument/2006/relationships/slideLayout"/><Relationship Id="rId2" Target="../notesSlides/notesSlide30.xml" Type="http://schemas.openxmlformats.org/officeDocument/2006/relationships/notesSlide"/></Relationships>
</file>

<file path=ppt/slides/_rels/slide55.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31.xml" Type="http://schemas.openxmlformats.org/officeDocument/2006/relationships/notesSlide"/><Relationship Id="rId3" Target="../media/image41.jpeg" Type="http://schemas.openxmlformats.org/officeDocument/2006/relationships/image"/></Relationships>
</file>

<file path=ppt/slides/_rels/slide56.xml.rels><?xml version="1.0" encoding="UTF-8" standalone="yes" ?><Relationships xmlns="http://schemas.openxmlformats.org/package/2006/relationships"><Relationship Id="rId3" Target="../media/image42.jpeg" Type="http://schemas.openxmlformats.org/officeDocument/2006/relationships/image"/><Relationship Id="rId4" Target="../media/image43.png" Type="http://schemas.openxmlformats.org/officeDocument/2006/relationships/image"/><Relationship Id="rId1" Target="../slideLayouts/slideLayout5.xml" Type="http://schemas.openxmlformats.org/officeDocument/2006/relationships/slideLayout"/><Relationship Id="rId2" Target="../notesSlides/notesSlide32.xml" Type="http://schemas.openxmlformats.org/officeDocument/2006/relationships/notesSlide"/></Relationships>
</file>

<file path=ppt/slides/_rels/slide57.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33.xml" Type="http://schemas.openxmlformats.org/officeDocument/2006/relationships/notesSlide"/><Relationship Id="rId3" Target="../media/image44.jpeg" Type="http://schemas.openxmlformats.org/officeDocument/2006/relationships/image"/></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3" Target="../media/image45.jpeg" Type="http://schemas.openxmlformats.org/officeDocument/2006/relationships/image"/><Relationship Id="rId4" Target="../media/image46.jpeg" Type="http://schemas.openxmlformats.org/officeDocument/2006/relationships/image"/><Relationship Id="rId1" Target="../slideLayouts/slideLayout5.xml" Type="http://schemas.openxmlformats.org/officeDocument/2006/relationships/slideLayout"/><Relationship Id="rId2" Target="../notesSlides/notesSlide35.xml" Type="http://schemas.openxmlformats.org/officeDocument/2006/relationships/notesSlid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60.xml.rels><?xml version="1.0" encoding="UTF-8" standalone="yes" ?><Relationships xmlns="http://schemas.openxmlformats.org/package/2006/relationships"><Relationship Id="rId3" Target="../media/image47.jpeg" Type="http://schemas.openxmlformats.org/officeDocument/2006/relationships/image"/><Relationship Id="rId4" Target="../media/image48.jpeg" Type="http://schemas.openxmlformats.org/officeDocument/2006/relationships/image"/><Relationship Id="rId1" Target="../slideLayouts/slideLayout5.xml" Type="http://schemas.openxmlformats.org/officeDocument/2006/relationships/slideLayout"/><Relationship Id="rId2" Target="../notesSlides/notesSlide36.xml" Type="http://schemas.openxmlformats.org/officeDocument/2006/relationships/notesSlide"/></Relationships>
</file>

<file path=ppt/slides/_rels/slide61.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37.xml" Type="http://schemas.openxmlformats.org/officeDocument/2006/relationships/notesSlide"/><Relationship Id="rId3" Target="../media/image49.jpeg" Type="http://schemas.openxmlformats.org/officeDocument/2006/relationships/image"/></Relationships>
</file>

<file path=ppt/slides/_rels/slide62.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 Id="rId3" Target="../media/image50.jpeg" Type="http://schemas.openxmlformats.org/officeDocument/2006/relationships/image"/></Relationships>
</file>

<file path=ppt/slides/_rels/slide63.xml.rels><?xml version="1.0" encoding="UTF-8" standalone="yes" ?><Relationships xmlns="http://schemas.openxmlformats.org/package/2006/relationships"><Relationship Id="rId3" Target="../media/image51.jpeg" Type="http://schemas.openxmlformats.org/officeDocument/2006/relationships/image"/><Relationship Id="rId4" Target="../media/image52.jpeg" Type="http://schemas.openxmlformats.org/officeDocument/2006/relationships/image"/><Relationship Id="rId1" Target="../slideLayouts/slideLayout5.xml" Type="http://schemas.openxmlformats.org/officeDocument/2006/relationships/slideLayout"/><Relationship Id="rId2" Target="../notesSlides/notesSlide39.xml" Type="http://schemas.openxmlformats.org/officeDocument/2006/relationships/notesSlide"/></Relationships>
</file>

<file path=ppt/slides/_rels/slide64.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40.xml" Type="http://schemas.openxmlformats.org/officeDocument/2006/relationships/notesSlide"/><Relationship Id="rId3" Target="../media/image53.jpeg" Type="http://schemas.openxmlformats.org/officeDocument/2006/relationships/image"/></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66.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42.xml" Type="http://schemas.openxmlformats.org/officeDocument/2006/relationships/notesSlide"/><Relationship Id="rId3" Target="../media/image54.jpeg" Type="http://schemas.openxmlformats.org/officeDocument/2006/relationships/image"/></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68.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44.xml" Type="http://schemas.openxmlformats.org/officeDocument/2006/relationships/notesSlide"/><Relationship Id="rId3" Target="../media/image55.jpeg" Type="http://schemas.openxmlformats.org/officeDocument/2006/relationships/image"/></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70.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46.xml" Type="http://schemas.openxmlformats.org/officeDocument/2006/relationships/notesSlide"/><Relationship Id="rId3" Target="../media/image56.jpeg" Type="http://schemas.openxmlformats.org/officeDocument/2006/relationships/image"/></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57.png"/></Relationships>
</file>

<file path=ppt/slides/_rels/slide75.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51.xml" Type="http://schemas.openxmlformats.org/officeDocument/2006/relationships/notesSlide"/><Relationship Id="rId3" Target="../media/image58.jpeg" Type="http://schemas.openxmlformats.org/officeDocument/2006/relationships/image"/></Relationships>
</file>

<file path=ppt/slides/_rels/slide76.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52.xml" Type="http://schemas.openxmlformats.org/officeDocument/2006/relationships/notesSlide"/><Relationship Id="rId3" Target="../media/image59.jpeg" Type="http://schemas.openxmlformats.org/officeDocument/2006/relationships/image"/></Relationships>
</file>

<file path=ppt/slides/_rels/slide77.xml.rels><?xml version="1.0" encoding="UTF-8" standalone="yes" ?><Relationships xmlns="http://schemas.openxmlformats.org/package/2006/relationships"><Relationship Id="rId1" Target="../slideLayouts/slideLayout5.xml" Type="http://schemas.openxmlformats.org/officeDocument/2006/relationships/slideLayout"/><Relationship Id="rId2" Target="../notesSlides/notesSlide53.xml" Type="http://schemas.openxmlformats.org/officeDocument/2006/relationships/notesSlide"/><Relationship Id="rId3" Target="../media/image60.jpeg" Type="http://schemas.openxmlformats.org/officeDocument/2006/relationships/image"/></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61.jpeg" Type="http://schemas.openxmlformats.org/officeDocument/2006/relationships/image"/></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2.jpe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807D46-A9C3-4713-8AD0-7FC5AE670F83}"/>
              </a:ext>
            </a:extLst>
          </p:cNvPr>
          <p:cNvSpPr>
            <a:spLocks noGrp="1"/>
          </p:cNvSpPr>
          <p:nvPr>
            <p:ph type="ctrTitle"/>
          </p:nvPr>
        </p:nvSpPr>
        <p:spPr>
          <a:xfrm>
            <a:off x="797187" y="2130534"/>
            <a:ext cx="8346813" cy="1949477"/>
          </a:xfrm>
        </p:spPr>
        <p:txBody>
          <a:bodyPr/>
          <a:lstStyle/>
          <a:p>
            <a:pPr>
              <a:lnSpc>
                <a:spcPct val="130000"/>
              </a:lnSpc>
            </a:pPr>
            <a:r>
              <a:rPr lang="en-US" sz="4000" dirty="0" err="1">
                <a:solidFill>
                  <a:srgbClr val="000090"/>
                </a:solidFill>
                <a:latin typeface="Avenir Next Condensed Demi Bold"/>
                <a:cs typeface="Avenir Next Condensed Demi Bold"/>
              </a:rPr>
              <a:t>Bimbingan</a:t>
            </a:r>
            <a:r>
              <a:rPr lang="en-US" sz="4000" dirty="0">
                <a:solidFill>
                  <a:srgbClr val="000090"/>
                </a:solidFill>
                <a:latin typeface="Avenir Next Condensed Demi Bold"/>
                <a:cs typeface="Avenir Next Condensed Demi Bold"/>
              </a:rPr>
              <a:t> </a:t>
            </a:r>
            <a:r>
              <a:rPr lang="en-US" sz="4000" dirty="0" err="1">
                <a:solidFill>
                  <a:srgbClr val="000090"/>
                </a:solidFill>
                <a:latin typeface="Avenir Next Condensed Demi Bold"/>
                <a:cs typeface="Avenir Next Condensed Demi Bold"/>
              </a:rPr>
              <a:t>Teknis</a:t>
            </a:r>
            <a:r>
              <a:rPr lang="en-US" sz="4000" dirty="0">
                <a:solidFill>
                  <a:srgbClr val="000090"/>
                </a:solidFill>
                <a:latin typeface="Avenir Next Condensed Demi Bold"/>
                <a:cs typeface="Avenir Next Condensed Demi Bold"/>
              </a:rPr>
              <a:t> </a:t>
            </a:r>
            <a:r>
              <a:rPr lang="en-US" sz="4000" dirty="0" smtClean="0">
                <a:solidFill>
                  <a:srgbClr val="000090"/>
                </a:solidFill>
                <a:latin typeface="Avenir Next Condensed Demi Bold"/>
                <a:cs typeface="Avenir Next Condensed Demi Bold"/>
              </a:rPr>
              <a:t/>
            </a:r>
            <a:br>
              <a:rPr lang="en-US" sz="4000" dirty="0" smtClean="0">
                <a:solidFill>
                  <a:srgbClr val="000090"/>
                </a:solidFill>
                <a:latin typeface="Avenir Next Condensed Demi Bold"/>
                <a:cs typeface="Avenir Next Condensed Demi Bold"/>
              </a:rPr>
            </a:br>
            <a:r>
              <a:rPr lang="en-US" sz="4000" dirty="0" err="1" smtClean="0">
                <a:solidFill>
                  <a:srgbClr val="000090"/>
                </a:solidFill>
                <a:latin typeface="Avenir Next Condensed Demi Bold"/>
                <a:cs typeface="Avenir Next Condensed Demi Bold"/>
              </a:rPr>
              <a:t>Pembuatan</a:t>
            </a:r>
            <a:r>
              <a:rPr lang="en-US" sz="4000" dirty="0" smtClean="0">
                <a:solidFill>
                  <a:srgbClr val="000090"/>
                </a:solidFill>
                <a:latin typeface="Avenir Next Condensed Demi Bold"/>
                <a:cs typeface="Avenir Next Condensed Demi Bold"/>
              </a:rPr>
              <a:t> </a:t>
            </a:r>
            <a:r>
              <a:rPr lang="en-US" sz="4000" dirty="0" err="1" smtClean="0">
                <a:solidFill>
                  <a:srgbClr val="000090"/>
                </a:solidFill>
                <a:latin typeface="Avenir Next Condensed Demi Bold"/>
                <a:cs typeface="Avenir Next Condensed Demi Bold"/>
              </a:rPr>
              <a:t>Dokumen</a:t>
            </a:r>
            <a:r>
              <a:rPr lang="en-US" sz="4000" dirty="0" smtClean="0">
                <a:solidFill>
                  <a:srgbClr val="000090"/>
                </a:solidFill>
                <a:latin typeface="Avenir Next Condensed Demi Bold"/>
                <a:cs typeface="Avenir Next Condensed Demi Bold"/>
              </a:rPr>
              <a:t> </a:t>
            </a:r>
            <a:r>
              <a:rPr lang="en-US" sz="4000" dirty="0" err="1">
                <a:solidFill>
                  <a:srgbClr val="000090"/>
                </a:solidFill>
                <a:latin typeface="Avenir Next Condensed Demi Bold"/>
                <a:cs typeface="Avenir Next Condensed Demi Bold"/>
              </a:rPr>
              <a:t>Akreditasi</a:t>
            </a:r>
            <a:r>
              <a:rPr lang="en-US" sz="4000" dirty="0">
                <a:solidFill>
                  <a:srgbClr val="000090"/>
                </a:solidFill>
                <a:latin typeface="Avenir Next Condensed Demi Bold"/>
                <a:cs typeface="Avenir Next Condensed Demi Bold"/>
              </a:rPr>
              <a:t> </a:t>
            </a:r>
            <a:r>
              <a:rPr lang="en-US" sz="4000" dirty="0" err="1">
                <a:solidFill>
                  <a:srgbClr val="000090"/>
                </a:solidFill>
                <a:latin typeface="Avenir Next Condensed Demi Bold"/>
                <a:cs typeface="Avenir Next Condensed Demi Bold"/>
              </a:rPr>
              <a:t>Institusi</a:t>
            </a:r>
            <a:r>
              <a:rPr lang="en-US" sz="4000" dirty="0">
                <a:solidFill>
                  <a:srgbClr val="000090"/>
                </a:solidFill>
                <a:latin typeface="Avenir Next Condensed Demi Bold"/>
                <a:cs typeface="Avenir Next Condensed Demi Bold"/>
              </a:rPr>
              <a:t> </a:t>
            </a:r>
            <a:r>
              <a:rPr lang="en-US" sz="4000" dirty="0" err="1">
                <a:solidFill>
                  <a:srgbClr val="000090"/>
                </a:solidFill>
                <a:latin typeface="Avenir Next Condensed Demi Bold"/>
                <a:cs typeface="Avenir Next Condensed Demi Bold"/>
              </a:rPr>
              <a:t>dan</a:t>
            </a:r>
            <a:r>
              <a:rPr lang="en-US" sz="4000" dirty="0">
                <a:solidFill>
                  <a:srgbClr val="000090"/>
                </a:solidFill>
                <a:latin typeface="Avenir Next Condensed Demi Bold"/>
                <a:cs typeface="Avenir Next Condensed Demi Bold"/>
              </a:rPr>
              <a:t> Program </a:t>
            </a:r>
            <a:r>
              <a:rPr lang="en-US" sz="4000" dirty="0" err="1" smtClean="0">
                <a:solidFill>
                  <a:srgbClr val="000090"/>
                </a:solidFill>
                <a:latin typeface="Avenir Next Condensed Demi Bold"/>
                <a:cs typeface="Avenir Next Condensed Demi Bold"/>
              </a:rPr>
              <a:t>Studi</a:t>
            </a:r>
            <a:endParaRPr lang="en-US" sz="4000" dirty="0">
              <a:solidFill>
                <a:srgbClr val="000090"/>
              </a:solidFill>
              <a:latin typeface="Avenir Next Condensed Demi Bold"/>
              <a:cs typeface="Avenir Next Condensed Demi Bold"/>
            </a:endParaRPr>
          </a:p>
        </p:txBody>
      </p:sp>
      <p:sp>
        <p:nvSpPr>
          <p:cNvPr id="3" name="Subtitle 2">
            <a:extLst>
              <a:ext uri="{FF2B5EF4-FFF2-40B4-BE49-F238E27FC236}">
                <a16:creationId xmlns="" xmlns:a16="http://schemas.microsoft.com/office/drawing/2014/main" id="{3573E313-159B-47F5-954B-C5D43814DCCC}"/>
              </a:ext>
            </a:extLst>
          </p:cNvPr>
          <p:cNvSpPr>
            <a:spLocks noGrp="1"/>
          </p:cNvSpPr>
          <p:nvPr>
            <p:ph type="subTitle" idx="1"/>
          </p:nvPr>
        </p:nvSpPr>
        <p:spPr>
          <a:xfrm>
            <a:off x="1508865" y="4494126"/>
            <a:ext cx="6502400" cy="1559952"/>
          </a:xfrm>
        </p:spPr>
        <p:txBody>
          <a:bodyPr/>
          <a:lstStyle/>
          <a:p>
            <a:r>
              <a:rPr lang="en-US" sz="2800" dirty="0" smtClean="0">
                <a:solidFill>
                  <a:srgbClr val="000090"/>
                </a:solidFill>
                <a:latin typeface="Arial Hebrew Scholar"/>
                <a:cs typeface="Arial Hebrew Scholar"/>
              </a:rPr>
              <a:t>o</a:t>
            </a:r>
            <a:r>
              <a:rPr lang="id-ID" sz="2800" dirty="0" smtClean="0">
                <a:solidFill>
                  <a:srgbClr val="000090"/>
                </a:solidFill>
                <a:latin typeface="Arial Hebrew Scholar"/>
                <a:cs typeface="Arial Hebrew Scholar"/>
              </a:rPr>
              <a:t>leh : Prof</a:t>
            </a:r>
            <a:r>
              <a:rPr lang="id-ID" sz="2800" dirty="0">
                <a:solidFill>
                  <a:srgbClr val="000090"/>
                </a:solidFill>
                <a:latin typeface="Arial Hebrew Scholar"/>
                <a:cs typeface="Arial Hebrew Scholar"/>
              </a:rPr>
              <a:t>. Dr. </a:t>
            </a:r>
            <a:r>
              <a:rPr lang="id-ID" sz="2800" dirty="0" smtClean="0">
                <a:solidFill>
                  <a:srgbClr val="000090"/>
                </a:solidFill>
                <a:latin typeface="Arial Hebrew Scholar"/>
                <a:cs typeface="Arial Hebrew Scholar"/>
              </a:rPr>
              <a:t>Adiwijaya</a:t>
            </a:r>
          </a:p>
          <a:p>
            <a:r>
              <a:rPr lang="id-ID" sz="2800" dirty="0" smtClean="0">
                <a:solidFill>
                  <a:srgbClr val="000090"/>
                </a:solidFill>
                <a:latin typeface="Arial Hebrew Scholar"/>
                <a:cs typeface="Arial Hebrew Scholar"/>
              </a:rPr>
              <a:t>          Telkom University</a:t>
            </a:r>
            <a:endParaRPr lang="en-US" sz="2800" dirty="0">
              <a:solidFill>
                <a:srgbClr val="000090"/>
              </a:solidFill>
              <a:latin typeface="Arial Hebrew Scholar"/>
              <a:cs typeface="Arial Hebrew Scholar"/>
            </a:endParaRPr>
          </a:p>
          <a:p>
            <a:endParaRPr lang="id-ID" sz="2800" dirty="0" smtClean="0">
              <a:solidFill>
                <a:srgbClr val="000090"/>
              </a:solidFill>
              <a:latin typeface="Arial Hebrew Scholar"/>
              <a:cs typeface="Arial Hebrew Scholar"/>
            </a:endParaRPr>
          </a:p>
        </p:txBody>
      </p:sp>
      <p:sp>
        <p:nvSpPr>
          <p:cNvPr id="4" name="Rectangle 3"/>
          <p:cNvSpPr/>
          <p:nvPr/>
        </p:nvSpPr>
        <p:spPr>
          <a:xfrm>
            <a:off x="1434798" y="276254"/>
            <a:ext cx="5375095" cy="1200328"/>
          </a:xfrm>
          <a:prstGeom prst="rect">
            <a:avLst/>
          </a:prstGeom>
        </p:spPr>
        <p:txBody>
          <a:bodyPr wrap="square">
            <a:spAutoFit/>
          </a:bodyPr>
          <a:lstStyle/>
          <a:p>
            <a:endParaRPr lang="id-ID" sz="2400" b="1" dirty="0">
              <a:solidFill>
                <a:srgbClr val="000090"/>
              </a:solidFill>
            </a:endParaRPr>
          </a:p>
          <a:p>
            <a:r>
              <a:rPr lang="id-ID" sz="2400" b="1" dirty="0" smtClean="0">
                <a:solidFill>
                  <a:srgbClr val="000090"/>
                </a:solidFill>
                <a:latin typeface="Avenir Next Condensed Demi Bold"/>
                <a:cs typeface="Avenir Next Condensed Demi Bold"/>
              </a:rPr>
              <a:t>Universitas Perjuangan</a:t>
            </a:r>
          </a:p>
          <a:p>
            <a:r>
              <a:rPr lang="id-ID" sz="2400" b="1" dirty="0" smtClean="0">
                <a:solidFill>
                  <a:srgbClr val="000090"/>
                </a:solidFill>
                <a:latin typeface="Avenir Next Condensed Demi Bold"/>
                <a:cs typeface="Avenir Next Condensed Demi Bold"/>
              </a:rPr>
              <a:t>Tasikmalaya, 07 April 2018</a:t>
            </a:r>
            <a:endParaRPr lang="id-ID" sz="2400" b="1" dirty="0">
              <a:latin typeface="Avenir Next Condensed Demi Bold"/>
              <a:cs typeface="Avenir Next Condensed Demi Bold"/>
            </a:endParaRPr>
          </a:p>
        </p:txBody>
      </p:sp>
      <p:pic>
        <p:nvPicPr>
          <p:cNvPr id="6" name="Picture 5" descr="Logo_Kemenristekdikt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47497" cy="1350997"/>
          </a:xfrm>
          <a:prstGeom prst="rect">
            <a:avLst/>
          </a:prstGeom>
        </p:spPr>
      </p:pic>
    </p:spTree>
    <p:extLst>
      <p:ext uri="{BB962C8B-B14F-4D97-AF65-F5344CB8AC3E}">
        <p14:creationId xmlns:p14="http://schemas.microsoft.com/office/powerpoint/2010/main" val="19262263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00422404"/>
              </p:ext>
            </p:extLst>
          </p:nvPr>
        </p:nvGraphicFramePr>
        <p:xfrm>
          <a:off x="0" y="1"/>
          <a:ext cx="9144000" cy="66469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83815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045269605"/>
              </p:ext>
            </p:extLst>
          </p:nvPr>
        </p:nvGraphicFramePr>
        <p:xfrm>
          <a:off x="762000" y="838200"/>
          <a:ext cx="7543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7171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B4455-88D5-4ADB-AA8B-052166C102A2}"/>
              </a:ext>
            </a:extLst>
          </p:cNvPr>
          <p:cNvSpPr>
            <a:spLocks noGrp="1"/>
          </p:cNvSpPr>
          <p:nvPr>
            <p:ph type="title"/>
          </p:nvPr>
        </p:nvSpPr>
        <p:spPr/>
        <p:txBody>
          <a:bodyPr/>
          <a:lstStyle/>
          <a:p>
            <a:r>
              <a:rPr lang="id-ID" sz="3200" b="1" dirty="0"/>
              <a:t>OUTLINE</a:t>
            </a:r>
            <a:endParaRPr lang="en-US" sz="3200" b="1" dirty="0"/>
          </a:p>
        </p:txBody>
      </p:sp>
      <p:grpSp>
        <p:nvGrpSpPr>
          <p:cNvPr id="7" name="Group 6">
            <a:extLst>
              <a:ext uri="{FF2B5EF4-FFF2-40B4-BE49-F238E27FC236}">
                <a16:creationId xmlns="" xmlns:a16="http://schemas.microsoft.com/office/drawing/2014/main" id="{1F9C347D-3C3B-42FE-839F-F867E864D303}"/>
              </a:ext>
            </a:extLst>
          </p:cNvPr>
          <p:cNvGrpSpPr/>
          <p:nvPr/>
        </p:nvGrpSpPr>
        <p:grpSpPr>
          <a:xfrm>
            <a:off x="1469954" y="1329450"/>
            <a:ext cx="6096000" cy="4064000"/>
            <a:chOff x="1524000" y="1397000"/>
            <a:chExt cx="6096000" cy="4064000"/>
          </a:xfrm>
        </p:grpSpPr>
        <p:graphicFrame>
          <p:nvGraphicFramePr>
            <p:cNvPr id="5" name="Diagram 4">
              <a:extLst>
                <a:ext uri="{FF2B5EF4-FFF2-40B4-BE49-F238E27FC236}">
                  <a16:creationId xmlns="" xmlns:a16="http://schemas.microsoft.com/office/drawing/2014/main" id="{9509310D-14F2-42AF-9D6D-3C5F284FD06A}"/>
                </a:ext>
              </a:extLst>
            </p:cNvPr>
            <p:cNvGraphicFramePr/>
            <p:nvPr>
              <p:extLst>
                <p:ext uri="{D42A27DB-BD31-4B8C-83A1-F6EECF244321}">
                  <p14:modId xmlns:p14="http://schemas.microsoft.com/office/powerpoint/2010/main" val="223143464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 xmlns:a16="http://schemas.microsoft.com/office/drawing/2014/main" id="{0367E306-46B2-413E-ACAB-19ACE36E4F4F}"/>
                </a:ext>
              </a:extLst>
            </p:cNvPr>
            <p:cNvSpPr/>
            <p:nvPr/>
          </p:nvSpPr>
          <p:spPr>
            <a:xfrm>
              <a:off x="2254557" y="3255770"/>
              <a:ext cx="298764" cy="298764"/>
            </a:xfrm>
            <a:prstGeom prst="ellipse">
              <a:avLst/>
            </a:prstGeom>
            <a:solidFill>
              <a:srgbClr val="347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02648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3400" y="1915888"/>
            <a:ext cx="8153400" cy="4033391"/>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a:lstStyle/>
          <a:p>
            <a:pPr marL="404813" indent="-404813" fontAlgn="auto">
              <a:spcBef>
                <a:spcPts val="0"/>
              </a:spcBef>
              <a:spcAft>
                <a:spcPts val="1200"/>
              </a:spcAft>
              <a:buClr>
                <a:schemeClr val="tx1"/>
              </a:buClr>
              <a:defRPr/>
            </a:pPr>
            <a:r>
              <a:rPr lang="id-ID" sz="3200" dirty="0">
                <a:solidFill>
                  <a:schemeClr val="bg1"/>
                </a:solidFill>
                <a:cs typeface="+mn-cs"/>
              </a:rPr>
              <a:t>1. </a:t>
            </a:r>
            <a:r>
              <a:rPr lang="en-US" sz="2800" dirty="0" err="1" smtClean="0">
                <a:solidFill>
                  <a:schemeClr val="bg1"/>
                </a:solidFill>
                <a:cs typeface="+mn-cs"/>
              </a:rPr>
              <a:t>Akreditasi</a:t>
            </a:r>
            <a:r>
              <a:rPr lang="en-US" sz="2800" dirty="0" smtClean="0">
                <a:solidFill>
                  <a:schemeClr val="bg1"/>
                </a:solidFill>
                <a:cs typeface="+mn-cs"/>
              </a:rPr>
              <a:t> </a:t>
            </a:r>
            <a:r>
              <a:rPr lang="en-US" sz="2800" dirty="0" err="1">
                <a:solidFill>
                  <a:schemeClr val="bg1"/>
                </a:solidFill>
                <a:cs typeface="+mn-cs"/>
              </a:rPr>
              <a:t>dilakukan</a:t>
            </a:r>
            <a:r>
              <a:rPr lang="en-US" sz="2800" dirty="0">
                <a:solidFill>
                  <a:schemeClr val="bg1"/>
                </a:solidFill>
                <a:cs typeface="+mn-cs"/>
              </a:rPr>
              <a:t> </a:t>
            </a:r>
            <a:r>
              <a:rPr lang="en-US" sz="2800" dirty="0" err="1">
                <a:solidFill>
                  <a:schemeClr val="bg1"/>
                </a:solidFill>
                <a:cs typeface="+mn-cs"/>
              </a:rPr>
              <a:t>untuk</a:t>
            </a:r>
            <a:r>
              <a:rPr lang="en-US" sz="2800" dirty="0">
                <a:solidFill>
                  <a:schemeClr val="bg1"/>
                </a:solidFill>
                <a:cs typeface="+mn-cs"/>
              </a:rPr>
              <a:t> </a:t>
            </a:r>
            <a:r>
              <a:rPr lang="en-US" sz="2800" dirty="0" err="1">
                <a:solidFill>
                  <a:schemeClr val="bg1"/>
                </a:solidFill>
                <a:cs typeface="+mn-cs"/>
              </a:rPr>
              <a:t>menentukan</a:t>
            </a:r>
            <a:r>
              <a:rPr lang="en-US" sz="2800" dirty="0">
                <a:solidFill>
                  <a:schemeClr val="bg1"/>
                </a:solidFill>
                <a:cs typeface="+mn-cs"/>
              </a:rPr>
              <a:t> </a:t>
            </a:r>
            <a:r>
              <a:rPr lang="en-US" sz="2800" dirty="0" err="1">
                <a:solidFill>
                  <a:schemeClr val="bg1"/>
                </a:solidFill>
                <a:cs typeface="+mn-cs"/>
              </a:rPr>
              <a:t>kelayakan</a:t>
            </a:r>
            <a:r>
              <a:rPr lang="en-US" sz="2800" dirty="0">
                <a:solidFill>
                  <a:schemeClr val="bg1"/>
                </a:solidFill>
                <a:cs typeface="+mn-cs"/>
              </a:rPr>
              <a:t> </a:t>
            </a:r>
            <a:r>
              <a:rPr lang="en-US" sz="2800" b="1" dirty="0">
                <a:solidFill>
                  <a:srgbClr val="FFFF00"/>
                </a:solidFill>
                <a:cs typeface="+mn-cs"/>
              </a:rPr>
              <a:t>program</a:t>
            </a:r>
            <a:r>
              <a:rPr lang="en-US" sz="2800" dirty="0">
                <a:solidFill>
                  <a:schemeClr val="bg1"/>
                </a:solidFill>
                <a:cs typeface="+mn-cs"/>
              </a:rPr>
              <a:t> </a:t>
            </a:r>
            <a:r>
              <a:rPr lang="en-US" sz="2800" dirty="0" err="1">
                <a:solidFill>
                  <a:schemeClr val="bg1"/>
                </a:solidFill>
                <a:cs typeface="+mn-cs"/>
              </a:rPr>
              <a:t>dan</a:t>
            </a:r>
            <a:r>
              <a:rPr lang="en-US" sz="2800" dirty="0">
                <a:solidFill>
                  <a:schemeClr val="bg1"/>
                </a:solidFill>
                <a:cs typeface="+mn-cs"/>
              </a:rPr>
              <a:t> </a:t>
            </a:r>
            <a:r>
              <a:rPr lang="en-US" sz="2800" b="1" dirty="0" err="1">
                <a:solidFill>
                  <a:srgbClr val="FFFF00"/>
                </a:solidFill>
                <a:cs typeface="+mn-cs"/>
              </a:rPr>
              <a:t>satuan</a:t>
            </a:r>
            <a:r>
              <a:rPr lang="en-US" sz="2800" b="1" dirty="0">
                <a:solidFill>
                  <a:srgbClr val="FFFF00"/>
                </a:solidFill>
                <a:cs typeface="+mn-cs"/>
              </a:rPr>
              <a:t> </a:t>
            </a:r>
            <a:r>
              <a:rPr lang="en-US" sz="2800" b="1" dirty="0" err="1">
                <a:solidFill>
                  <a:srgbClr val="FFFF00"/>
                </a:solidFill>
                <a:cs typeface="+mn-cs"/>
              </a:rPr>
              <a:t>pendidikan</a:t>
            </a:r>
            <a:r>
              <a:rPr lang="en-US" sz="2800" b="1" dirty="0">
                <a:solidFill>
                  <a:srgbClr val="FFFF00"/>
                </a:solidFill>
                <a:cs typeface="+mn-cs"/>
              </a:rPr>
              <a:t> </a:t>
            </a:r>
            <a:r>
              <a:rPr lang="en-US" sz="2800" dirty="0" err="1">
                <a:solidFill>
                  <a:schemeClr val="bg1"/>
                </a:solidFill>
                <a:cs typeface="+mn-cs"/>
              </a:rPr>
              <a:t>pada</a:t>
            </a:r>
            <a:r>
              <a:rPr lang="en-US" sz="2800" dirty="0">
                <a:solidFill>
                  <a:schemeClr val="bg1"/>
                </a:solidFill>
                <a:cs typeface="+mn-cs"/>
              </a:rPr>
              <a:t> </a:t>
            </a:r>
            <a:r>
              <a:rPr lang="en-US" sz="2800" dirty="0" err="1">
                <a:solidFill>
                  <a:schemeClr val="bg1"/>
                </a:solidFill>
                <a:cs typeface="+mn-cs"/>
              </a:rPr>
              <a:t>jalur</a:t>
            </a:r>
            <a:r>
              <a:rPr lang="en-US" sz="2800" dirty="0">
                <a:solidFill>
                  <a:schemeClr val="bg1"/>
                </a:solidFill>
                <a:cs typeface="+mn-cs"/>
              </a:rPr>
              <a:t> </a:t>
            </a:r>
            <a:r>
              <a:rPr lang="en-US" sz="2800" dirty="0" err="1">
                <a:solidFill>
                  <a:schemeClr val="bg1"/>
                </a:solidFill>
                <a:cs typeface="+mn-cs"/>
              </a:rPr>
              <a:t>pendidikan</a:t>
            </a:r>
            <a:r>
              <a:rPr lang="en-US" sz="2800" dirty="0">
                <a:solidFill>
                  <a:schemeClr val="bg1"/>
                </a:solidFill>
                <a:cs typeface="+mn-cs"/>
              </a:rPr>
              <a:t> formal </a:t>
            </a:r>
            <a:r>
              <a:rPr lang="en-US" sz="2800" dirty="0" err="1">
                <a:solidFill>
                  <a:schemeClr val="bg1"/>
                </a:solidFill>
                <a:cs typeface="+mn-cs"/>
              </a:rPr>
              <a:t>dan</a:t>
            </a:r>
            <a:r>
              <a:rPr lang="en-US" sz="2800" dirty="0">
                <a:solidFill>
                  <a:schemeClr val="bg1"/>
                </a:solidFill>
                <a:cs typeface="+mn-cs"/>
              </a:rPr>
              <a:t> </a:t>
            </a:r>
            <a:r>
              <a:rPr lang="en-US" sz="2800" dirty="0" err="1">
                <a:solidFill>
                  <a:schemeClr val="bg1"/>
                </a:solidFill>
                <a:cs typeface="+mn-cs"/>
              </a:rPr>
              <a:t>nonformal</a:t>
            </a:r>
            <a:r>
              <a:rPr lang="en-US" sz="2800" dirty="0">
                <a:solidFill>
                  <a:schemeClr val="bg1"/>
                </a:solidFill>
                <a:cs typeface="+mn-cs"/>
              </a:rPr>
              <a:t> </a:t>
            </a:r>
            <a:r>
              <a:rPr lang="en-US" sz="2800" dirty="0" err="1">
                <a:solidFill>
                  <a:schemeClr val="bg1"/>
                </a:solidFill>
                <a:cs typeface="+mn-cs"/>
              </a:rPr>
              <a:t>pada</a:t>
            </a:r>
            <a:r>
              <a:rPr lang="en-US" sz="2800" dirty="0">
                <a:solidFill>
                  <a:schemeClr val="bg1"/>
                </a:solidFill>
                <a:cs typeface="+mn-cs"/>
              </a:rPr>
              <a:t> </a:t>
            </a:r>
            <a:r>
              <a:rPr lang="en-US" sz="2800" dirty="0" err="1">
                <a:solidFill>
                  <a:schemeClr val="bg1"/>
                </a:solidFill>
                <a:cs typeface="+mn-cs"/>
              </a:rPr>
              <a:t>setiap</a:t>
            </a:r>
            <a:r>
              <a:rPr lang="en-US" sz="2800" dirty="0">
                <a:solidFill>
                  <a:schemeClr val="bg1"/>
                </a:solidFill>
                <a:cs typeface="+mn-cs"/>
              </a:rPr>
              <a:t> </a:t>
            </a:r>
            <a:r>
              <a:rPr lang="en-US" sz="2800" dirty="0" err="1">
                <a:solidFill>
                  <a:schemeClr val="bg1"/>
                </a:solidFill>
                <a:cs typeface="+mn-cs"/>
              </a:rPr>
              <a:t>jenjang</a:t>
            </a:r>
            <a:r>
              <a:rPr lang="en-US" sz="2800" dirty="0">
                <a:solidFill>
                  <a:schemeClr val="bg1"/>
                </a:solidFill>
                <a:cs typeface="+mn-cs"/>
              </a:rPr>
              <a:t> </a:t>
            </a:r>
            <a:r>
              <a:rPr lang="en-US" sz="2800" dirty="0" err="1">
                <a:solidFill>
                  <a:schemeClr val="bg1"/>
                </a:solidFill>
                <a:cs typeface="+mn-cs"/>
              </a:rPr>
              <a:t>dan</a:t>
            </a:r>
            <a:r>
              <a:rPr lang="en-US" sz="2800" dirty="0">
                <a:solidFill>
                  <a:schemeClr val="bg1"/>
                </a:solidFill>
                <a:cs typeface="+mn-cs"/>
              </a:rPr>
              <a:t> </a:t>
            </a:r>
            <a:r>
              <a:rPr lang="en-US" sz="2800" dirty="0" err="1">
                <a:solidFill>
                  <a:schemeClr val="bg1"/>
                </a:solidFill>
                <a:cs typeface="+mn-cs"/>
              </a:rPr>
              <a:t>jenis</a:t>
            </a:r>
            <a:r>
              <a:rPr lang="en-US" sz="2800" dirty="0">
                <a:solidFill>
                  <a:schemeClr val="bg1"/>
                </a:solidFill>
                <a:cs typeface="+mn-cs"/>
              </a:rPr>
              <a:t> </a:t>
            </a:r>
            <a:r>
              <a:rPr lang="en-US" sz="2800" dirty="0" err="1">
                <a:solidFill>
                  <a:schemeClr val="bg1"/>
                </a:solidFill>
                <a:cs typeface="+mn-cs"/>
              </a:rPr>
              <a:t>pendidikan</a:t>
            </a:r>
            <a:r>
              <a:rPr lang="en-US" sz="2800" dirty="0">
                <a:solidFill>
                  <a:schemeClr val="bg1"/>
                </a:solidFill>
                <a:cs typeface="+mn-cs"/>
              </a:rPr>
              <a:t>.</a:t>
            </a:r>
            <a:endParaRPr lang="id-ID" sz="2800" dirty="0">
              <a:solidFill>
                <a:schemeClr val="bg1"/>
              </a:solidFill>
              <a:cs typeface="+mn-cs"/>
            </a:endParaRPr>
          </a:p>
          <a:p>
            <a:pPr marL="404813" indent="-404813" fontAlgn="auto">
              <a:lnSpc>
                <a:spcPct val="80000"/>
              </a:lnSpc>
              <a:spcBef>
                <a:spcPct val="20000"/>
              </a:spcBef>
              <a:spcAft>
                <a:spcPts val="0"/>
              </a:spcAft>
              <a:buClr>
                <a:schemeClr val="tx1"/>
              </a:buClr>
              <a:defRPr/>
            </a:pPr>
            <a:r>
              <a:rPr lang="id-ID" sz="2800" dirty="0">
                <a:solidFill>
                  <a:schemeClr val="bg1"/>
                </a:solidFill>
                <a:cs typeface="+mn-cs"/>
              </a:rPr>
              <a:t>2.  </a:t>
            </a:r>
            <a:r>
              <a:rPr lang="en-US" sz="2800" dirty="0" err="1">
                <a:solidFill>
                  <a:schemeClr val="bg1"/>
                </a:solidFill>
                <a:cs typeface="+mn-cs"/>
              </a:rPr>
              <a:t>Akreditasi</a:t>
            </a:r>
            <a:r>
              <a:rPr lang="en-US" sz="2800" dirty="0">
                <a:solidFill>
                  <a:schemeClr val="bg1"/>
                </a:solidFill>
                <a:cs typeface="+mn-cs"/>
              </a:rPr>
              <a:t> </a:t>
            </a:r>
            <a:r>
              <a:rPr lang="en-US" sz="2800" dirty="0" err="1">
                <a:solidFill>
                  <a:schemeClr val="bg1"/>
                </a:solidFill>
                <a:cs typeface="+mn-cs"/>
              </a:rPr>
              <a:t>terhadap</a:t>
            </a:r>
            <a:r>
              <a:rPr lang="en-US" sz="2800" dirty="0">
                <a:solidFill>
                  <a:schemeClr val="bg1"/>
                </a:solidFill>
                <a:cs typeface="+mn-cs"/>
              </a:rPr>
              <a:t> program </a:t>
            </a:r>
            <a:r>
              <a:rPr lang="en-US" sz="2800" dirty="0" err="1">
                <a:solidFill>
                  <a:schemeClr val="bg1"/>
                </a:solidFill>
                <a:cs typeface="+mn-cs"/>
              </a:rPr>
              <a:t>dan</a:t>
            </a:r>
            <a:r>
              <a:rPr lang="en-US" sz="2800" dirty="0">
                <a:solidFill>
                  <a:schemeClr val="bg1"/>
                </a:solidFill>
                <a:cs typeface="+mn-cs"/>
              </a:rPr>
              <a:t> </a:t>
            </a:r>
            <a:r>
              <a:rPr lang="en-US" sz="2800" dirty="0" err="1">
                <a:solidFill>
                  <a:schemeClr val="bg1"/>
                </a:solidFill>
                <a:cs typeface="+mn-cs"/>
              </a:rPr>
              <a:t>satuan</a:t>
            </a:r>
            <a:r>
              <a:rPr lang="en-US" sz="2800" dirty="0">
                <a:solidFill>
                  <a:schemeClr val="bg1"/>
                </a:solidFill>
                <a:cs typeface="+mn-cs"/>
              </a:rPr>
              <a:t> </a:t>
            </a:r>
            <a:r>
              <a:rPr lang="en-US" sz="2800" dirty="0" err="1">
                <a:solidFill>
                  <a:schemeClr val="bg1"/>
                </a:solidFill>
                <a:cs typeface="+mn-cs"/>
              </a:rPr>
              <a:t>pendidikan</a:t>
            </a:r>
            <a:r>
              <a:rPr lang="en-US" sz="2800" dirty="0">
                <a:solidFill>
                  <a:schemeClr val="bg1"/>
                </a:solidFill>
                <a:cs typeface="+mn-cs"/>
              </a:rPr>
              <a:t> </a:t>
            </a:r>
            <a:r>
              <a:rPr lang="en-US" sz="2800" dirty="0" err="1">
                <a:solidFill>
                  <a:schemeClr val="bg1"/>
                </a:solidFill>
                <a:cs typeface="+mn-cs"/>
              </a:rPr>
              <a:t>dilakukan</a:t>
            </a:r>
            <a:r>
              <a:rPr lang="en-US" sz="2800" dirty="0">
                <a:solidFill>
                  <a:schemeClr val="bg1"/>
                </a:solidFill>
                <a:cs typeface="+mn-cs"/>
              </a:rPr>
              <a:t> </a:t>
            </a:r>
            <a:r>
              <a:rPr lang="en-US" sz="2800" dirty="0" err="1">
                <a:solidFill>
                  <a:schemeClr val="bg1"/>
                </a:solidFill>
                <a:cs typeface="+mn-cs"/>
              </a:rPr>
              <a:t>oleh</a:t>
            </a:r>
            <a:r>
              <a:rPr lang="en-US" sz="2800" dirty="0">
                <a:solidFill>
                  <a:schemeClr val="bg1"/>
                </a:solidFill>
                <a:cs typeface="+mn-cs"/>
              </a:rPr>
              <a:t> </a:t>
            </a:r>
            <a:r>
              <a:rPr lang="en-US" sz="2800" dirty="0" err="1">
                <a:solidFill>
                  <a:schemeClr val="bg1"/>
                </a:solidFill>
                <a:cs typeface="+mn-cs"/>
              </a:rPr>
              <a:t>Pemerintah</a:t>
            </a:r>
            <a:r>
              <a:rPr lang="en-US" sz="2800" dirty="0">
                <a:solidFill>
                  <a:schemeClr val="bg1"/>
                </a:solidFill>
                <a:cs typeface="+mn-cs"/>
              </a:rPr>
              <a:t> </a:t>
            </a:r>
            <a:r>
              <a:rPr lang="en-US" sz="2800" dirty="0" err="1">
                <a:solidFill>
                  <a:schemeClr val="bg1"/>
                </a:solidFill>
                <a:cs typeface="+mn-cs"/>
              </a:rPr>
              <a:t>dan</a:t>
            </a:r>
            <a:r>
              <a:rPr lang="en-US" sz="2800" dirty="0">
                <a:solidFill>
                  <a:schemeClr val="bg1"/>
                </a:solidFill>
                <a:cs typeface="+mn-cs"/>
              </a:rPr>
              <a:t>/</a:t>
            </a:r>
            <a:r>
              <a:rPr lang="en-US" sz="2800" dirty="0" err="1">
                <a:solidFill>
                  <a:schemeClr val="bg1"/>
                </a:solidFill>
                <a:cs typeface="+mn-cs"/>
              </a:rPr>
              <a:t>atau</a:t>
            </a:r>
            <a:r>
              <a:rPr lang="en-US" sz="2800" dirty="0">
                <a:solidFill>
                  <a:schemeClr val="bg1"/>
                </a:solidFill>
                <a:cs typeface="+mn-cs"/>
              </a:rPr>
              <a:t> </a:t>
            </a:r>
            <a:r>
              <a:rPr lang="en-US" sz="2800" dirty="0" err="1">
                <a:solidFill>
                  <a:schemeClr val="bg1"/>
                </a:solidFill>
                <a:cs typeface="+mn-cs"/>
              </a:rPr>
              <a:t>lembaga</a:t>
            </a:r>
            <a:r>
              <a:rPr lang="en-US" sz="2800" dirty="0">
                <a:solidFill>
                  <a:schemeClr val="bg1"/>
                </a:solidFill>
                <a:cs typeface="+mn-cs"/>
              </a:rPr>
              <a:t> </a:t>
            </a:r>
            <a:r>
              <a:rPr lang="en-US" sz="2800" dirty="0" err="1">
                <a:solidFill>
                  <a:schemeClr val="bg1"/>
                </a:solidFill>
                <a:cs typeface="+mn-cs"/>
              </a:rPr>
              <a:t>mandiri</a:t>
            </a:r>
            <a:r>
              <a:rPr lang="en-US" sz="2800" dirty="0">
                <a:solidFill>
                  <a:schemeClr val="bg1"/>
                </a:solidFill>
                <a:cs typeface="+mn-cs"/>
              </a:rPr>
              <a:t> yang </a:t>
            </a:r>
            <a:r>
              <a:rPr lang="en-US" sz="2800" dirty="0" err="1">
                <a:solidFill>
                  <a:schemeClr val="bg1"/>
                </a:solidFill>
                <a:cs typeface="+mn-cs"/>
              </a:rPr>
              <a:t>berwenang</a:t>
            </a:r>
            <a:r>
              <a:rPr lang="en-US" sz="2800" dirty="0">
                <a:solidFill>
                  <a:schemeClr val="bg1"/>
                </a:solidFill>
                <a:cs typeface="+mn-cs"/>
              </a:rPr>
              <a:t> </a:t>
            </a:r>
            <a:r>
              <a:rPr lang="en-US" sz="2800" dirty="0" err="1">
                <a:solidFill>
                  <a:schemeClr val="bg1"/>
                </a:solidFill>
                <a:cs typeface="+mn-cs"/>
              </a:rPr>
              <a:t>sebagai</a:t>
            </a:r>
            <a:r>
              <a:rPr lang="en-US" sz="2800" dirty="0">
                <a:solidFill>
                  <a:schemeClr val="bg1"/>
                </a:solidFill>
                <a:cs typeface="+mn-cs"/>
              </a:rPr>
              <a:t> </a:t>
            </a:r>
            <a:r>
              <a:rPr lang="en-US" sz="2800" dirty="0" err="1">
                <a:solidFill>
                  <a:schemeClr val="bg1"/>
                </a:solidFill>
                <a:cs typeface="+mn-cs"/>
              </a:rPr>
              <a:t>bentuk</a:t>
            </a:r>
            <a:r>
              <a:rPr lang="en-US" sz="2800" dirty="0">
                <a:solidFill>
                  <a:schemeClr val="bg1"/>
                </a:solidFill>
                <a:cs typeface="+mn-cs"/>
              </a:rPr>
              <a:t> </a:t>
            </a:r>
            <a:r>
              <a:rPr lang="en-US" sz="2800" dirty="0" err="1">
                <a:solidFill>
                  <a:schemeClr val="bg1"/>
                </a:solidFill>
                <a:cs typeface="+mn-cs"/>
              </a:rPr>
              <a:t>akuntabilitas</a:t>
            </a:r>
            <a:r>
              <a:rPr lang="en-US" sz="2800" dirty="0">
                <a:solidFill>
                  <a:schemeClr val="bg1"/>
                </a:solidFill>
                <a:cs typeface="+mn-cs"/>
              </a:rPr>
              <a:t> </a:t>
            </a:r>
            <a:r>
              <a:rPr lang="en-US" sz="2800" dirty="0" err="1">
                <a:solidFill>
                  <a:schemeClr val="bg1"/>
                </a:solidFill>
                <a:cs typeface="+mn-cs"/>
              </a:rPr>
              <a:t>publik</a:t>
            </a:r>
            <a:r>
              <a:rPr lang="en-US" sz="2800" dirty="0">
                <a:solidFill>
                  <a:schemeClr val="bg1"/>
                </a:solidFill>
                <a:cs typeface="+mn-cs"/>
              </a:rPr>
              <a:t>.</a:t>
            </a:r>
          </a:p>
        </p:txBody>
      </p:sp>
      <p:sp>
        <p:nvSpPr>
          <p:cNvPr id="15364" name="TextBox 5"/>
          <p:cNvSpPr txBox="1">
            <a:spLocks noChangeArrowheads="1"/>
          </p:cNvSpPr>
          <p:nvPr/>
        </p:nvSpPr>
        <p:spPr bwMode="auto">
          <a:xfrm>
            <a:off x="468313" y="1196752"/>
            <a:ext cx="3382962" cy="584200"/>
          </a:xfrm>
          <a:prstGeom prst="rect">
            <a:avLst/>
          </a:prstGeom>
          <a:noFill/>
          <a:ln w="9525">
            <a:noFill/>
            <a:miter lim="800000"/>
            <a:headEnd/>
            <a:tailEnd/>
          </a:ln>
        </p:spPr>
        <p:txBody>
          <a:bodyPr>
            <a:spAutoFit/>
          </a:bodyPr>
          <a:lstStyle/>
          <a:p>
            <a:r>
              <a:rPr lang="id-ID" sz="3200" dirty="0">
                <a:latin typeface="Calibri" pitchFamily="34" charset="0"/>
              </a:rPr>
              <a:t>Pasal 60 (1 dan 2):</a:t>
            </a:r>
          </a:p>
        </p:txBody>
      </p:sp>
      <p:sp>
        <p:nvSpPr>
          <p:cNvPr id="8" name="TextBox 7"/>
          <p:cNvSpPr txBox="1"/>
          <p:nvPr/>
        </p:nvSpPr>
        <p:spPr>
          <a:xfrm>
            <a:off x="0" y="0"/>
            <a:ext cx="9144000" cy="646331"/>
          </a:xfrm>
          <a:prstGeom prst="rect">
            <a:avLst/>
          </a:prstGeom>
          <a:solidFill>
            <a:srgbClr val="FF0000"/>
          </a:solidFill>
        </p:spPr>
        <p:txBody>
          <a:bodyPr>
            <a:spAutoFit/>
          </a:bodyPr>
          <a:lstStyle/>
          <a:p>
            <a:pPr algn="ctr" fontAlgn="auto">
              <a:spcBef>
                <a:spcPts val="0"/>
              </a:spcBef>
              <a:spcAft>
                <a:spcPts val="0"/>
              </a:spcAft>
              <a:defRPr/>
            </a:pPr>
            <a:r>
              <a:rPr lang="id-ID" sz="3600" b="1" dirty="0" smtClean="0">
                <a:solidFill>
                  <a:srgbClr val="FFFF00"/>
                </a:solidFill>
                <a:effectLst>
                  <a:outerShdw blurRad="38100" dist="38100" dir="2700000" algn="tl">
                    <a:srgbClr val="000000">
                      <a:alpha val="43137"/>
                    </a:srgbClr>
                  </a:outerShdw>
                </a:effectLst>
              </a:rPr>
              <a:t>UU No. 20 THN 2003</a:t>
            </a:r>
            <a:r>
              <a:rPr lang="en-US" sz="3600" b="1" dirty="0" smtClean="0">
                <a:solidFill>
                  <a:srgbClr val="FFFF00"/>
                </a:solidFill>
                <a:effectLst>
                  <a:outerShdw blurRad="38100" dist="38100" dir="2700000" algn="tl">
                    <a:srgbClr val="000000">
                      <a:alpha val="43137"/>
                    </a:srgbClr>
                  </a:outerShdw>
                </a:effectLst>
              </a:rPr>
              <a:t> (1)</a:t>
            </a:r>
            <a:endParaRPr lang="id-ID"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33744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27778" y="1411961"/>
            <a:ext cx="8153400" cy="4964746"/>
          </a:xfrm>
          <a:prstGeom prst="rect">
            <a:avLst/>
          </a:prstGeom>
          <a:solidFill>
            <a:srgbClr val="002060"/>
          </a:solidFill>
        </p:spPr>
        <p:txBody>
          <a:bodyPr/>
          <a:lstStyle/>
          <a:p>
            <a:pPr marL="342900" indent="-342900" fontAlgn="auto">
              <a:spcBef>
                <a:spcPts val="0"/>
              </a:spcBef>
              <a:spcAft>
                <a:spcPts val="1200"/>
              </a:spcAft>
              <a:buClr>
                <a:schemeClr val="tx1"/>
              </a:buClr>
              <a:defRPr/>
            </a:pPr>
            <a:r>
              <a:rPr lang="id-ID" sz="2600" dirty="0">
                <a:solidFill>
                  <a:schemeClr val="bg1"/>
                </a:solidFill>
                <a:latin typeface="+mn-lt"/>
                <a:cs typeface="+mn-cs"/>
              </a:rPr>
              <a:t>2. </a:t>
            </a:r>
            <a:r>
              <a:rPr lang="en-US" sz="2600" dirty="0" err="1">
                <a:solidFill>
                  <a:schemeClr val="bg1"/>
                </a:solidFill>
                <a:latin typeface="+mn-lt"/>
                <a:cs typeface="+mn-cs"/>
              </a:rPr>
              <a:t>Ijazah</a:t>
            </a:r>
            <a:r>
              <a:rPr lang="en-US" sz="2600" dirty="0">
                <a:solidFill>
                  <a:schemeClr val="bg1"/>
                </a:solidFill>
                <a:latin typeface="+mn-lt"/>
                <a:cs typeface="+mn-cs"/>
              </a:rPr>
              <a:t> </a:t>
            </a:r>
            <a:r>
              <a:rPr lang="en-US" sz="2600" dirty="0" err="1">
                <a:solidFill>
                  <a:schemeClr val="bg1"/>
                </a:solidFill>
                <a:latin typeface="+mn-lt"/>
                <a:cs typeface="+mn-cs"/>
              </a:rPr>
              <a:t>diberikan</a:t>
            </a:r>
            <a:r>
              <a:rPr lang="en-US" sz="2600" dirty="0">
                <a:solidFill>
                  <a:schemeClr val="bg1"/>
                </a:solidFill>
                <a:latin typeface="+mn-lt"/>
                <a:cs typeface="+mn-cs"/>
              </a:rPr>
              <a:t> </a:t>
            </a:r>
            <a:r>
              <a:rPr lang="en-US" sz="2600" dirty="0" err="1">
                <a:solidFill>
                  <a:schemeClr val="bg1"/>
                </a:solidFill>
                <a:latin typeface="+mn-lt"/>
                <a:cs typeface="+mn-cs"/>
              </a:rPr>
              <a:t>kepada</a:t>
            </a:r>
            <a:r>
              <a:rPr lang="en-US" sz="2600" dirty="0">
                <a:solidFill>
                  <a:schemeClr val="bg1"/>
                </a:solidFill>
                <a:latin typeface="+mn-lt"/>
                <a:cs typeface="+mn-cs"/>
              </a:rPr>
              <a:t> </a:t>
            </a:r>
            <a:r>
              <a:rPr lang="en-US" sz="2600" dirty="0" err="1">
                <a:solidFill>
                  <a:schemeClr val="bg1"/>
                </a:solidFill>
                <a:latin typeface="+mn-lt"/>
                <a:cs typeface="+mn-cs"/>
              </a:rPr>
              <a:t>peserta</a:t>
            </a:r>
            <a:r>
              <a:rPr lang="en-US" sz="2600" dirty="0">
                <a:solidFill>
                  <a:schemeClr val="bg1"/>
                </a:solidFill>
                <a:latin typeface="+mn-lt"/>
                <a:cs typeface="+mn-cs"/>
              </a:rPr>
              <a:t> </a:t>
            </a:r>
            <a:r>
              <a:rPr lang="en-US" sz="2600" dirty="0" err="1">
                <a:solidFill>
                  <a:schemeClr val="bg1"/>
                </a:solidFill>
                <a:latin typeface="+mn-lt"/>
                <a:cs typeface="+mn-cs"/>
              </a:rPr>
              <a:t>didik</a:t>
            </a:r>
            <a:r>
              <a:rPr lang="en-US" sz="2600" dirty="0">
                <a:solidFill>
                  <a:schemeClr val="bg1"/>
                </a:solidFill>
                <a:latin typeface="+mn-lt"/>
                <a:cs typeface="+mn-cs"/>
              </a:rPr>
              <a:t> </a:t>
            </a:r>
            <a:r>
              <a:rPr lang="en-US" sz="2600" dirty="0" err="1">
                <a:solidFill>
                  <a:schemeClr val="bg1"/>
                </a:solidFill>
                <a:latin typeface="+mn-lt"/>
                <a:cs typeface="+mn-cs"/>
              </a:rPr>
              <a:t>sebagai</a:t>
            </a:r>
            <a:r>
              <a:rPr lang="en-US" sz="2600" dirty="0">
                <a:solidFill>
                  <a:schemeClr val="bg1"/>
                </a:solidFill>
                <a:latin typeface="+mn-lt"/>
                <a:cs typeface="+mn-cs"/>
              </a:rPr>
              <a:t> </a:t>
            </a:r>
            <a:r>
              <a:rPr lang="en-US" sz="2600" dirty="0" err="1">
                <a:solidFill>
                  <a:schemeClr val="bg1"/>
                </a:solidFill>
                <a:latin typeface="+mn-lt"/>
                <a:cs typeface="+mn-cs"/>
              </a:rPr>
              <a:t>pengakuan</a:t>
            </a:r>
            <a:r>
              <a:rPr lang="en-US" sz="2600" dirty="0">
                <a:solidFill>
                  <a:schemeClr val="bg1"/>
                </a:solidFill>
                <a:latin typeface="+mn-lt"/>
                <a:cs typeface="+mn-cs"/>
              </a:rPr>
              <a:t> </a:t>
            </a:r>
            <a:r>
              <a:rPr lang="en-US" sz="2600" dirty="0" err="1">
                <a:solidFill>
                  <a:schemeClr val="bg1"/>
                </a:solidFill>
                <a:latin typeface="+mn-lt"/>
                <a:cs typeface="+mn-cs"/>
              </a:rPr>
              <a:t>terhadap</a:t>
            </a:r>
            <a:r>
              <a:rPr lang="en-US" sz="2600" dirty="0">
                <a:solidFill>
                  <a:schemeClr val="bg1"/>
                </a:solidFill>
                <a:latin typeface="+mn-lt"/>
                <a:cs typeface="+mn-cs"/>
              </a:rPr>
              <a:t> </a:t>
            </a:r>
            <a:r>
              <a:rPr lang="en-US" sz="2600" dirty="0" err="1">
                <a:solidFill>
                  <a:schemeClr val="bg1"/>
                </a:solidFill>
                <a:latin typeface="+mn-lt"/>
                <a:cs typeface="+mn-cs"/>
              </a:rPr>
              <a:t>prestasi</a:t>
            </a:r>
            <a:r>
              <a:rPr lang="en-US" sz="2600" dirty="0">
                <a:solidFill>
                  <a:schemeClr val="bg1"/>
                </a:solidFill>
                <a:latin typeface="+mn-lt"/>
                <a:cs typeface="+mn-cs"/>
              </a:rPr>
              <a:t> </a:t>
            </a:r>
            <a:r>
              <a:rPr lang="en-US" sz="2600" dirty="0" err="1">
                <a:solidFill>
                  <a:schemeClr val="bg1"/>
                </a:solidFill>
                <a:latin typeface="+mn-lt"/>
                <a:cs typeface="+mn-cs"/>
              </a:rPr>
              <a:t>belajar</a:t>
            </a:r>
            <a:r>
              <a:rPr lang="en-US" sz="2600" dirty="0">
                <a:solidFill>
                  <a:schemeClr val="bg1"/>
                </a:solidFill>
                <a:latin typeface="+mn-lt"/>
                <a:cs typeface="+mn-cs"/>
              </a:rPr>
              <a:t> </a:t>
            </a:r>
            <a:r>
              <a:rPr lang="en-US" sz="2600" dirty="0" err="1">
                <a:solidFill>
                  <a:schemeClr val="bg1"/>
                </a:solidFill>
                <a:latin typeface="+mn-lt"/>
                <a:cs typeface="+mn-cs"/>
              </a:rPr>
              <a:t>dan</a:t>
            </a:r>
            <a:r>
              <a:rPr lang="en-US" sz="2600" dirty="0">
                <a:solidFill>
                  <a:schemeClr val="bg1"/>
                </a:solidFill>
                <a:latin typeface="+mn-lt"/>
                <a:cs typeface="+mn-cs"/>
              </a:rPr>
              <a:t>/</a:t>
            </a:r>
            <a:r>
              <a:rPr lang="en-US" sz="2600" dirty="0" err="1">
                <a:solidFill>
                  <a:schemeClr val="bg1"/>
                </a:solidFill>
                <a:latin typeface="+mn-lt"/>
                <a:cs typeface="+mn-cs"/>
              </a:rPr>
              <a:t>atau</a:t>
            </a:r>
            <a:r>
              <a:rPr lang="en-US" sz="2600" dirty="0">
                <a:solidFill>
                  <a:schemeClr val="bg1"/>
                </a:solidFill>
                <a:latin typeface="+mn-lt"/>
                <a:cs typeface="+mn-cs"/>
              </a:rPr>
              <a:t> </a:t>
            </a:r>
            <a:r>
              <a:rPr lang="en-US" sz="2600" dirty="0" err="1">
                <a:solidFill>
                  <a:schemeClr val="bg1"/>
                </a:solidFill>
                <a:latin typeface="+mn-lt"/>
                <a:cs typeface="+mn-cs"/>
              </a:rPr>
              <a:t>penyelesaian</a:t>
            </a:r>
            <a:r>
              <a:rPr lang="en-US" sz="2600" dirty="0">
                <a:solidFill>
                  <a:schemeClr val="bg1"/>
                </a:solidFill>
                <a:latin typeface="+mn-lt"/>
                <a:cs typeface="+mn-cs"/>
              </a:rPr>
              <a:t> </a:t>
            </a:r>
            <a:r>
              <a:rPr lang="en-US" sz="2600" dirty="0" err="1">
                <a:solidFill>
                  <a:schemeClr val="bg1"/>
                </a:solidFill>
                <a:latin typeface="+mn-lt"/>
                <a:cs typeface="+mn-cs"/>
              </a:rPr>
              <a:t>suatu</a:t>
            </a:r>
            <a:r>
              <a:rPr lang="en-US" sz="2600" dirty="0">
                <a:solidFill>
                  <a:schemeClr val="bg1"/>
                </a:solidFill>
                <a:latin typeface="+mn-lt"/>
                <a:cs typeface="+mn-cs"/>
              </a:rPr>
              <a:t> </a:t>
            </a:r>
            <a:r>
              <a:rPr lang="en-US" sz="2600" dirty="0" err="1">
                <a:solidFill>
                  <a:schemeClr val="bg1"/>
                </a:solidFill>
                <a:latin typeface="+mn-lt"/>
                <a:cs typeface="+mn-cs"/>
              </a:rPr>
              <a:t>jenjang</a:t>
            </a:r>
            <a:r>
              <a:rPr lang="en-US" sz="2600" dirty="0">
                <a:solidFill>
                  <a:schemeClr val="bg1"/>
                </a:solidFill>
                <a:latin typeface="+mn-lt"/>
                <a:cs typeface="+mn-cs"/>
              </a:rPr>
              <a:t> </a:t>
            </a:r>
            <a:r>
              <a:rPr lang="en-US" sz="2600" dirty="0" err="1">
                <a:solidFill>
                  <a:schemeClr val="bg1"/>
                </a:solidFill>
                <a:latin typeface="+mn-lt"/>
                <a:cs typeface="+mn-cs"/>
              </a:rPr>
              <a:t>pendidikan</a:t>
            </a:r>
            <a:r>
              <a:rPr lang="en-US" sz="2600" dirty="0">
                <a:solidFill>
                  <a:schemeClr val="bg1"/>
                </a:solidFill>
                <a:latin typeface="+mn-lt"/>
                <a:cs typeface="+mn-cs"/>
              </a:rPr>
              <a:t> </a:t>
            </a:r>
            <a:r>
              <a:rPr lang="en-US" sz="2600" dirty="0" err="1">
                <a:solidFill>
                  <a:schemeClr val="bg1"/>
                </a:solidFill>
                <a:latin typeface="+mn-lt"/>
                <a:cs typeface="+mn-cs"/>
              </a:rPr>
              <a:t>setelah</a:t>
            </a:r>
            <a:r>
              <a:rPr lang="en-US" sz="2600" dirty="0">
                <a:solidFill>
                  <a:schemeClr val="bg1"/>
                </a:solidFill>
                <a:latin typeface="+mn-lt"/>
                <a:cs typeface="+mn-cs"/>
              </a:rPr>
              <a:t> lulus </a:t>
            </a:r>
            <a:r>
              <a:rPr lang="en-US" sz="2600" dirty="0" err="1">
                <a:solidFill>
                  <a:schemeClr val="bg1"/>
                </a:solidFill>
                <a:latin typeface="+mn-lt"/>
                <a:cs typeface="+mn-cs"/>
              </a:rPr>
              <a:t>ujian</a:t>
            </a:r>
            <a:r>
              <a:rPr lang="en-US" sz="2600" dirty="0">
                <a:solidFill>
                  <a:schemeClr val="bg1"/>
                </a:solidFill>
                <a:latin typeface="+mn-lt"/>
                <a:cs typeface="+mn-cs"/>
              </a:rPr>
              <a:t> yang </a:t>
            </a:r>
            <a:r>
              <a:rPr lang="en-US" sz="2600" dirty="0" err="1">
                <a:solidFill>
                  <a:schemeClr val="bg1"/>
                </a:solidFill>
                <a:latin typeface="+mn-lt"/>
                <a:cs typeface="+mn-cs"/>
              </a:rPr>
              <a:t>diselenggarakan</a:t>
            </a:r>
            <a:r>
              <a:rPr lang="en-US" sz="2600" dirty="0">
                <a:solidFill>
                  <a:schemeClr val="bg1"/>
                </a:solidFill>
                <a:latin typeface="+mn-lt"/>
                <a:cs typeface="+mn-cs"/>
              </a:rPr>
              <a:t> </a:t>
            </a:r>
            <a:r>
              <a:rPr lang="en-US" sz="2600" dirty="0" err="1">
                <a:solidFill>
                  <a:schemeClr val="bg1"/>
                </a:solidFill>
                <a:latin typeface="+mn-lt"/>
                <a:cs typeface="+mn-cs"/>
              </a:rPr>
              <a:t>oleh</a:t>
            </a:r>
            <a:r>
              <a:rPr lang="en-US" sz="2600" dirty="0">
                <a:solidFill>
                  <a:schemeClr val="bg1"/>
                </a:solidFill>
                <a:latin typeface="+mn-lt"/>
                <a:cs typeface="+mn-cs"/>
              </a:rPr>
              <a:t> </a:t>
            </a:r>
            <a:r>
              <a:rPr lang="en-US" sz="2600" b="1" dirty="0" err="1">
                <a:solidFill>
                  <a:srgbClr val="FFFF00"/>
                </a:solidFill>
                <a:latin typeface="+mn-lt"/>
                <a:cs typeface="+mn-cs"/>
              </a:rPr>
              <a:t>satuan</a:t>
            </a:r>
            <a:r>
              <a:rPr lang="en-US" sz="2600" b="1" dirty="0">
                <a:solidFill>
                  <a:srgbClr val="FFFF00"/>
                </a:solidFill>
                <a:latin typeface="+mn-lt"/>
                <a:cs typeface="+mn-cs"/>
              </a:rPr>
              <a:t> </a:t>
            </a:r>
            <a:r>
              <a:rPr lang="en-US" sz="2600" b="1" dirty="0" err="1">
                <a:solidFill>
                  <a:srgbClr val="FFFF00"/>
                </a:solidFill>
                <a:latin typeface="+mn-lt"/>
                <a:cs typeface="+mn-cs"/>
              </a:rPr>
              <a:t>pendidikan</a:t>
            </a:r>
            <a:r>
              <a:rPr lang="en-US" sz="2600" b="1" dirty="0">
                <a:solidFill>
                  <a:srgbClr val="FFFF00"/>
                </a:solidFill>
                <a:latin typeface="+mn-lt"/>
                <a:cs typeface="+mn-cs"/>
              </a:rPr>
              <a:t> yang </a:t>
            </a:r>
            <a:r>
              <a:rPr lang="en-US" sz="2600" b="1" dirty="0" err="1">
                <a:solidFill>
                  <a:srgbClr val="FFFF00"/>
                </a:solidFill>
                <a:latin typeface="+mn-lt"/>
                <a:cs typeface="+mn-cs"/>
              </a:rPr>
              <a:t>terakreditasi</a:t>
            </a:r>
            <a:r>
              <a:rPr lang="en-US" sz="2600" b="1" dirty="0">
                <a:solidFill>
                  <a:srgbClr val="FFFF00"/>
                </a:solidFill>
                <a:latin typeface="+mn-lt"/>
                <a:cs typeface="+mn-cs"/>
              </a:rPr>
              <a:t>.</a:t>
            </a:r>
          </a:p>
          <a:p>
            <a:pPr marL="342900" indent="-342900" fontAlgn="auto">
              <a:spcBef>
                <a:spcPts val="0"/>
              </a:spcBef>
              <a:spcAft>
                <a:spcPts val="1200"/>
              </a:spcAft>
              <a:buClr>
                <a:schemeClr val="tx1"/>
              </a:buClr>
              <a:defRPr/>
            </a:pPr>
            <a:r>
              <a:rPr lang="id-ID" sz="2600" dirty="0">
                <a:solidFill>
                  <a:schemeClr val="bg1"/>
                </a:solidFill>
                <a:latin typeface="+mn-lt"/>
                <a:cs typeface="+mn-cs"/>
              </a:rPr>
              <a:t>3. </a:t>
            </a:r>
            <a:r>
              <a:rPr lang="en-US" sz="2600" dirty="0" err="1">
                <a:solidFill>
                  <a:schemeClr val="bg1"/>
                </a:solidFill>
                <a:latin typeface="+mn-lt"/>
                <a:cs typeface="+mn-cs"/>
              </a:rPr>
              <a:t>Sertifikat</a:t>
            </a:r>
            <a:r>
              <a:rPr lang="en-US" sz="2600" dirty="0">
                <a:solidFill>
                  <a:schemeClr val="bg1"/>
                </a:solidFill>
                <a:latin typeface="+mn-lt"/>
                <a:cs typeface="+mn-cs"/>
              </a:rPr>
              <a:t> </a:t>
            </a:r>
            <a:r>
              <a:rPr lang="en-US" sz="2600" dirty="0" err="1">
                <a:solidFill>
                  <a:schemeClr val="bg1"/>
                </a:solidFill>
                <a:latin typeface="+mn-lt"/>
                <a:cs typeface="+mn-cs"/>
              </a:rPr>
              <a:t>kompetensi</a:t>
            </a:r>
            <a:r>
              <a:rPr lang="en-US" sz="2600" dirty="0">
                <a:solidFill>
                  <a:schemeClr val="bg1"/>
                </a:solidFill>
                <a:latin typeface="+mn-lt"/>
                <a:cs typeface="+mn-cs"/>
              </a:rPr>
              <a:t> </a:t>
            </a:r>
            <a:r>
              <a:rPr lang="en-US" sz="2600" dirty="0" err="1">
                <a:solidFill>
                  <a:schemeClr val="bg1"/>
                </a:solidFill>
                <a:latin typeface="+mn-lt"/>
                <a:cs typeface="+mn-cs"/>
              </a:rPr>
              <a:t>diberikan</a:t>
            </a:r>
            <a:r>
              <a:rPr lang="en-US" sz="2600" dirty="0">
                <a:solidFill>
                  <a:schemeClr val="bg1"/>
                </a:solidFill>
                <a:latin typeface="+mn-lt"/>
                <a:cs typeface="+mn-cs"/>
              </a:rPr>
              <a:t> </a:t>
            </a:r>
            <a:r>
              <a:rPr lang="en-US" sz="2600" dirty="0" err="1">
                <a:solidFill>
                  <a:schemeClr val="bg1"/>
                </a:solidFill>
                <a:latin typeface="+mn-lt"/>
                <a:cs typeface="+mn-cs"/>
              </a:rPr>
              <a:t>oleh</a:t>
            </a:r>
            <a:r>
              <a:rPr lang="en-US" sz="2600" dirty="0">
                <a:solidFill>
                  <a:schemeClr val="bg1"/>
                </a:solidFill>
                <a:latin typeface="+mn-lt"/>
                <a:cs typeface="+mn-cs"/>
              </a:rPr>
              <a:t> </a:t>
            </a:r>
            <a:r>
              <a:rPr lang="en-US" sz="2600" dirty="0" err="1">
                <a:solidFill>
                  <a:schemeClr val="bg1"/>
                </a:solidFill>
                <a:latin typeface="+mn-lt"/>
                <a:cs typeface="+mn-cs"/>
              </a:rPr>
              <a:t>penyelenggara</a:t>
            </a:r>
            <a:r>
              <a:rPr lang="en-US" sz="2600" dirty="0">
                <a:solidFill>
                  <a:schemeClr val="bg1"/>
                </a:solidFill>
                <a:latin typeface="+mn-lt"/>
                <a:cs typeface="+mn-cs"/>
              </a:rPr>
              <a:t> </a:t>
            </a:r>
            <a:r>
              <a:rPr lang="en-US" sz="2600" dirty="0" err="1">
                <a:solidFill>
                  <a:schemeClr val="bg1"/>
                </a:solidFill>
                <a:latin typeface="+mn-lt"/>
                <a:cs typeface="+mn-cs"/>
              </a:rPr>
              <a:t>pendidikan</a:t>
            </a:r>
            <a:r>
              <a:rPr lang="en-US" sz="2600" dirty="0">
                <a:solidFill>
                  <a:schemeClr val="bg1"/>
                </a:solidFill>
                <a:latin typeface="+mn-lt"/>
                <a:cs typeface="+mn-cs"/>
              </a:rPr>
              <a:t> </a:t>
            </a:r>
            <a:r>
              <a:rPr lang="en-US" sz="2600" dirty="0" err="1">
                <a:solidFill>
                  <a:schemeClr val="bg1"/>
                </a:solidFill>
                <a:latin typeface="+mn-lt"/>
                <a:cs typeface="+mn-cs"/>
              </a:rPr>
              <a:t>dan</a:t>
            </a:r>
            <a:r>
              <a:rPr lang="en-US" sz="2600" dirty="0">
                <a:solidFill>
                  <a:schemeClr val="bg1"/>
                </a:solidFill>
                <a:latin typeface="+mn-lt"/>
                <a:cs typeface="+mn-cs"/>
              </a:rPr>
              <a:t> </a:t>
            </a:r>
            <a:r>
              <a:rPr lang="en-US" sz="2600" dirty="0" err="1">
                <a:solidFill>
                  <a:schemeClr val="bg1"/>
                </a:solidFill>
                <a:latin typeface="+mn-lt"/>
                <a:cs typeface="+mn-cs"/>
              </a:rPr>
              <a:t>lembaga</a:t>
            </a:r>
            <a:r>
              <a:rPr lang="en-US" sz="2600" dirty="0">
                <a:solidFill>
                  <a:schemeClr val="bg1"/>
                </a:solidFill>
                <a:latin typeface="+mn-lt"/>
                <a:cs typeface="+mn-cs"/>
              </a:rPr>
              <a:t> </a:t>
            </a:r>
            <a:r>
              <a:rPr lang="en-US" sz="2600" dirty="0" err="1">
                <a:solidFill>
                  <a:schemeClr val="bg1"/>
                </a:solidFill>
                <a:latin typeface="+mn-lt"/>
                <a:cs typeface="+mn-cs"/>
              </a:rPr>
              <a:t>pelatihan</a:t>
            </a:r>
            <a:r>
              <a:rPr lang="en-US" sz="2600" dirty="0">
                <a:solidFill>
                  <a:schemeClr val="bg1"/>
                </a:solidFill>
                <a:latin typeface="+mn-lt"/>
                <a:cs typeface="+mn-cs"/>
              </a:rPr>
              <a:t> </a:t>
            </a:r>
            <a:r>
              <a:rPr lang="en-US" sz="2600" dirty="0" err="1">
                <a:solidFill>
                  <a:schemeClr val="bg1"/>
                </a:solidFill>
                <a:latin typeface="+mn-lt"/>
                <a:cs typeface="+mn-cs"/>
              </a:rPr>
              <a:t>kepada</a:t>
            </a:r>
            <a:r>
              <a:rPr lang="en-US" sz="2600" dirty="0">
                <a:solidFill>
                  <a:schemeClr val="bg1"/>
                </a:solidFill>
                <a:latin typeface="+mn-lt"/>
                <a:cs typeface="+mn-cs"/>
              </a:rPr>
              <a:t> </a:t>
            </a:r>
            <a:r>
              <a:rPr lang="en-US" sz="2600" dirty="0" err="1">
                <a:solidFill>
                  <a:schemeClr val="bg1"/>
                </a:solidFill>
                <a:latin typeface="+mn-lt"/>
                <a:cs typeface="+mn-cs"/>
              </a:rPr>
              <a:t>peserta</a:t>
            </a:r>
            <a:r>
              <a:rPr lang="en-US" sz="2600" dirty="0">
                <a:solidFill>
                  <a:schemeClr val="bg1"/>
                </a:solidFill>
                <a:latin typeface="+mn-lt"/>
                <a:cs typeface="+mn-cs"/>
              </a:rPr>
              <a:t> </a:t>
            </a:r>
            <a:r>
              <a:rPr lang="en-US" sz="2600" dirty="0" err="1">
                <a:solidFill>
                  <a:schemeClr val="bg1"/>
                </a:solidFill>
                <a:latin typeface="+mn-lt"/>
                <a:cs typeface="+mn-cs"/>
              </a:rPr>
              <a:t>didik</a:t>
            </a:r>
            <a:r>
              <a:rPr lang="en-US" sz="2600" dirty="0">
                <a:solidFill>
                  <a:schemeClr val="bg1"/>
                </a:solidFill>
                <a:latin typeface="+mn-lt"/>
                <a:cs typeface="+mn-cs"/>
              </a:rPr>
              <a:t> </a:t>
            </a:r>
            <a:r>
              <a:rPr lang="en-US" sz="2600" dirty="0" err="1">
                <a:solidFill>
                  <a:schemeClr val="bg1"/>
                </a:solidFill>
                <a:latin typeface="+mn-lt"/>
                <a:cs typeface="+mn-cs"/>
              </a:rPr>
              <a:t>dan</a:t>
            </a:r>
            <a:r>
              <a:rPr lang="en-US" sz="2600" dirty="0">
                <a:solidFill>
                  <a:schemeClr val="bg1"/>
                </a:solidFill>
                <a:latin typeface="+mn-lt"/>
                <a:cs typeface="+mn-cs"/>
              </a:rPr>
              <a:t> </a:t>
            </a:r>
            <a:r>
              <a:rPr lang="en-US" sz="2600" dirty="0" err="1">
                <a:solidFill>
                  <a:schemeClr val="bg1"/>
                </a:solidFill>
                <a:latin typeface="+mn-lt"/>
                <a:cs typeface="+mn-cs"/>
              </a:rPr>
              <a:t>warga</a:t>
            </a:r>
            <a:r>
              <a:rPr lang="en-US" sz="2600" dirty="0">
                <a:solidFill>
                  <a:schemeClr val="bg1"/>
                </a:solidFill>
                <a:latin typeface="+mn-lt"/>
                <a:cs typeface="+mn-cs"/>
              </a:rPr>
              <a:t> </a:t>
            </a:r>
            <a:r>
              <a:rPr lang="en-US" sz="2600" dirty="0" err="1">
                <a:solidFill>
                  <a:schemeClr val="bg1"/>
                </a:solidFill>
                <a:latin typeface="+mn-lt"/>
                <a:cs typeface="+mn-cs"/>
              </a:rPr>
              <a:t>masyarakat</a:t>
            </a:r>
            <a:r>
              <a:rPr lang="en-US" sz="2600" dirty="0">
                <a:solidFill>
                  <a:schemeClr val="bg1"/>
                </a:solidFill>
                <a:latin typeface="+mn-lt"/>
                <a:cs typeface="+mn-cs"/>
              </a:rPr>
              <a:t> </a:t>
            </a:r>
            <a:r>
              <a:rPr lang="en-US" sz="2600" dirty="0" err="1">
                <a:solidFill>
                  <a:schemeClr val="bg1"/>
                </a:solidFill>
                <a:latin typeface="+mn-lt"/>
                <a:cs typeface="+mn-cs"/>
              </a:rPr>
              <a:t>sebagai</a:t>
            </a:r>
            <a:r>
              <a:rPr lang="en-US" sz="2600" dirty="0">
                <a:solidFill>
                  <a:schemeClr val="bg1"/>
                </a:solidFill>
                <a:latin typeface="+mn-lt"/>
                <a:cs typeface="+mn-cs"/>
              </a:rPr>
              <a:t> </a:t>
            </a:r>
            <a:r>
              <a:rPr lang="en-US" sz="2600" dirty="0" err="1">
                <a:solidFill>
                  <a:schemeClr val="bg1"/>
                </a:solidFill>
                <a:latin typeface="+mn-lt"/>
                <a:cs typeface="+mn-cs"/>
              </a:rPr>
              <a:t>pengakuan</a:t>
            </a:r>
            <a:r>
              <a:rPr lang="en-US" sz="2600" dirty="0">
                <a:solidFill>
                  <a:schemeClr val="bg1"/>
                </a:solidFill>
                <a:latin typeface="+mn-lt"/>
                <a:cs typeface="+mn-cs"/>
              </a:rPr>
              <a:t> </a:t>
            </a:r>
            <a:r>
              <a:rPr lang="en-US" sz="2600" dirty="0" err="1">
                <a:solidFill>
                  <a:schemeClr val="bg1"/>
                </a:solidFill>
                <a:latin typeface="+mn-lt"/>
                <a:cs typeface="+mn-cs"/>
              </a:rPr>
              <a:t>terhadap</a:t>
            </a:r>
            <a:r>
              <a:rPr lang="en-US" sz="2600" dirty="0">
                <a:solidFill>
                  <a:schemeClr val="bg1"/>
                </a:solidFill>
                <a:latin typeface="+mn-lt"/>
                <a:cs typeface="+mn-cs"/>
              </a:rPr>
              <a:t> </a:t>
            </a:r>
            <a:r>
              <a:rPr lang="en-US" sz="2600" dirty="0" err="1">
                <a:solidFill>
                  <a:schemeClr val="bg1"/>
                </a:solidFill>
                <a:latin typeface="+mn-lt"/>
                <a:cs typeface="+mn-cs"/>
              </a:rPr>
              <a:t>kompetensi</a:t>
            </a:r>
            <a:r>
              <a:rPr lang="en-US" sz="2600" dirty="0">
                <a:solidFill>
                  <a:schemeClr val="bg1"/>
                </a:solidFill>
                <a:latin typeface="+mn-lt"/>
                <a:cs typeface="+mn-cs"/>
              </a:rPr>
              <a:t> </a:t>
            </a:r>
            <a:r>
              <a:rPr lang="en-US" sz="2600" dirty="0" err="1">
                <a:solidFill>
                  <a:schemeClr val="bg1"/>
                </a:solidFill>
                <a:latin typeface="+mn-lt"/>
                <a:cs typeface="+mn-cs"/>
              </a:rPr>
              <a:t>untuk</a:t>
            </a:r>
            <a:r>
              <a:rPr lang="en-US" sz="2600" dirty="0">
                <a:solidFill>
                  <a:schemeClr val="bg1"/>
                </a:solidFill>
                <a:latin typeface="+mn-lt"/>
                <a:cs typeface="+mn-cs"/>
              </a:rPr>
              <a:t> </a:t>
            </a:r>
            <a:r>
              <a:rPr lang="en-US" sz="2600" dirty="0" err="1">
                <a:solidFill>
                  <a:schemeClr val="bg1"/>
                </a:solidFill>
                <a:latin typeface="+mn-lt"/>
                <a:cs typeface="+mn-cs"/>
              </a:rPr>
              <a:t>melakukan</a:t>
            </a:r>
            <a:r>
              <a:rPr lang="en-US" sz="2600" dirty="0">
                <a:solidFill>
                  <a:schemeClr val="bg1"/>
                </a:solidFill>
                <a:latin typeface="+mn-lt"/>
                <a:cs typeface="+mn-cs"/>
              </a:rPr>
              <a:t> </a:t>
            </a:r>
            <a:r>
              <a:rPr lang="en-US" sz="2600" dirty="0" err="1">
                <a:solidFill>
                  <a:schemeClr val="bg1"/>
                </a:solidFill>
                <a:latin typeface="+mn-lt"/>
                <a:cs typeface="+mn-cs"/>
              </a:rPr>
              <a:t>pekerjaan</a:t>
            </a:r>
            <a:r>
              <a:rPr lang="en-US" sz="2600" dirty="0">
                <a:solidFill>
                  <a:schemeClr val="bg1"/>
                </a:solidFill>
                <a:latin typeface="+mn-lt"/>
                <a:cs typeface="+mn-cs"/>
              </a:rPr>
              <a:t> </a:t>
            </a:r>
            <a:r>
              <a:rPr lang="en-US" sz="2600" dirty="0" err="1">
                <a:solidFill>
                  <a:schemeClr val="bg1"/>
                </a:solidFill>
                <a:latin typeface="+mn-lt"/>
                <a:cs typeface="+mn-cs"/>
              </a:rPr>
              <a:t>tertentu</a:t>
            </a:r>
            <a:r>
              <a:rPr lang="en-US" sz="2600" dirty="0">
                <a:solidFill>
                  <a:schemeClr val="bg1"/>
                </a:solidFill>
                <a:latin typeface="+mn-lt"/>
                <a:cs typeface="+mn-cs"/>
              </a:rPr>
              <a:t> </a:t>
            </a:r>
            <a:r>
              <a:rPr lang="en-US" sz="2600" dirty="0" err="1">
                <a:solidFill>
                  <a:schemeClr val="bg1"/>
                </a:solidFill>
                <a:latin typeface="+mn-lt"/>
                <a:cs typeface="+mn-cs"/>
              </a:rPr>
              <a:t>setelah</a:t>
            </a:r>
            <a:r>
              <a:rPr lang="en-US" sz="2600" dirty="0">
                <a:solidFill>
                  <a:schemeClr val="bg1"/>
                </a:solidFill>
                <a:latin typeface="+mn-lt"/>
                <a:cs typeface="+mn-cs"/>
              </a:rPr>
              <a:t> lulus </a:t>
            </a:r>
            <a:r>
              <a:rPr lang="en-US" sz="2600" dirty="0" err="1">
                <a:solidFill>
                  <a:schemeClr val="bg1"/>
                </a:solidFill>
                <a:latin typeface="+mn-lt"/>
                <a:cs typeface="+mn-cs"/>
              </a:rPr>
              <a:t>uji</a:t>
            </a:r>
            <a:r>
              <a:rPr lang="en-US" sz="2600" dirty="0">
                <a:solidFill>
                  <a:schemeClr val="bg1"/>
                </a:solidFill>
                <a:latin typeface="+mn-lt"/>
                <a:cs typeface="+mn-cs"/>
              </a:rPr>
              <a:t> </a:t>
            </a:r>
            <a:r>
              <a:rPr lang="en-US" sz="2600" dirty="0" err="1">
                <a:solidFill>
                  <a:schemeClr val="bg1"/>
                </a:solidFill>
                <a:latin typeface="+mn-lt"/>
                <a:cs typeface="+mn-cs"/>
              </a:rPr>
              <a:t>kompetensi</a:t>
            </a:r>
            <a:r>
              <a:rPr lang="en-US" sz="2600" dirty="0">
                <a:solidFill>
                  <a:schemeClr val="bg1"/>
                </a:solidFill>
                <a:latin typeface="+mn-lt"/>
                <a:cs typeface="+mn-cs"/>
              </a:rPr>
              <a:t> yang </a:t>
            </a:r>
            <a:r>
              <a:rPr lang="en-US" sz="2600" dirty="0" err="1">
                <a:solidFill>
                  <a:schemeClr val="bg1"/>
                </a:solidFill>
                <a:latin typeface="+mn-lt"/>
                <a:cs typeface="+mn-cs"/>
              </a:rPr>
              <a:t>diselenggarakan</a:t>
            </a:r>
            <a:r>
              <a:rPr lang="en-US" sz="2600" dirty="0">
                <a:solidFill>
                  <a:schemeClr val="bg1"/>
                </a:solidFill>
                <a:latin typeface="+mn-lt"/>
                <a:cs typeface="+mn-cs"/>
              </a:rPr>
              <a:t> </a:t>
            </a:r>
            <a:r>
              <a:rPr lang="en-US" sz="2600" dirty="0" err="1">
                <a:solidFill>
                  <a:schemeClr val="bg1"/>
                </a:solidFill>
                <a:latin typeface="+mn-lt"/>
                <a:cs typeface="+mn-cs"/>
              </a:rPr>
              <a:t>oleh</a:t>
            </a:r>
            <a:r>
              <a:rPr lang="en-US" sz="2600" dirty="0">
                <a:solidFill>
                  <a:schemeClr val="bg1"/>
                </a:solidFill>
                <a:latin typeface="+mn-lt"/>
                <a:cs typeface="+mn-cs"/>
              </a:rPr>
              <a:t> </a:t>
            </a:r>
            <a:r>
              <a:rPr lang="en-US" sz="2600" dirty="0" err="1">
                <a:solidFill>
                  <a:schemeClr val="bg1"/>
                </a:solidFill>
                <a:latin typeface="+mn-lt"/>
                <a:cs typeface="+mn-cs"/>
              </a:rPr>
              <a:t>satuan</a:t>
            </a:r>
            <a:r>
              <a:rPr lang="en-US" sz="2600" dirty="0">
                <a:solidFill>
                  <a:schemeClr val="bg1"/>
                </a:solidFill>
                <a:latin typeface="+mn-lt"/>
                <a:cs typeface="+mn-cs"/>
              </a:rPr>
              <a:t> </a:t>
            </a:r>
            <a:r>
              <a:rPr lang="en-US" sz="2600" dirty="0" err="1">
                <a:solidFill>
                  <a:schemeClr val="bg1"/>
                </a:solidFill>
                <a:latin typeface="+mn-lt"/>
                <a:cs typeface="+mn-cs"/>
              </a:rPr>
              <a:t>pendidikan</a:t>
            </a:r>
            <a:r>
              <a:rPr lang="en-US" sz="2600" dirty="0">
                <a:solidFill>
                  <a:schemeClr val="bg1"/>
                </a:solidFill>
                <a:latin typeface="+mn-lt"/>
                <a:cs typeface="+mn-cs"/>
              </a:rPr>
              <a:t> yang </a:t>
            </a:r>
            <a:r>
              <a:rPr lang="en-US" sz="2600" dirty="0" err="1">
                <a:solidFill>
                  <a:schemeClr val="bg1"/>
                </a:solidFill>
                <a:latin typeface="+mn-lt"/>
                <a:cs typeface="+mn-cs"/>
              </a:rPr>
              <a:t>terakreditasi</a:t>
            </a:r>
            <a:r>
              <a:rPr lang="en-US" sz="2600" dirty="0">
                <a:solidFill>
                  <a:schemeClr val="bg1"/>
                </a:solidFill>
                <a:latin typeface="+mn-lt"/>
                <a:cs typeface="+mn-cs"/>
              </a:rPr>
              <a:t> </a:t>
            </a:r>
            <a:r>
              <a:rPr lang="en-US" sz="2600" dirty="0" err="1">
                <a:solidFill>
                  <a:schemeClr val="bg1"/>
                </a:solidFill>
                <a:latin typeface="+mn-lt"/>
                <a:cs typeface="+mn-cs"/>
              </a:rPr>
              <a:t>atau</a:t>
            </a:r>
            <a:r>
              <a:rPr lang="en-US" sz="2600" dirty="0">
                <a:solidFill>
                  <a:schemeClr val="bg1"/>
                </a:solidFill>
                <a:latin typeface="+mn-lt"/>
                <a:cs typeface="+mn-cs"/>
              </a:rPr>
              <a:t> </a:t>
            </a:r>
            <a:r>
              <a:rPr lang="en-US" sz="2600" dirty="0" err="1">
                <a:solidFill>
                  <a:schemeClr val="bg1"/>
                </a:solidFill>
                <a:latin typeface="+mn-lt"/>
                <a:cs typeface="+mn-cs"/>
              </a:rPr>
              <a:t>lembaga</a:t>
            </a:r>
            <a:r>
              <a:rPr lang="en-US" sz="2600" dirty="0">
                <a:solidFill>
                  <a:schemeClr val="bg1"/>
                </a:solidFill>
                <a:latin typeface="+mn-lt"/>
                <a:cs typeface="+mn-cs"/>
              </a:rPr>
              <a:t> </a:t>
            </a:r>
            <a:r>
              <a:rPr lang="en-US" sz="2600" dirty="0" err="1">
                <a:solidFill>
                  <a:schemeClr val="bg1"/>
                </a:solidFill>
                <a:latin typeface="+mn-lt"/>
                <a:cs typeface="+mn-cs"/>
              </a:rPr>
              <a:t>sertifikasi</a:t>
            </a:r>
            <a:r>
              <a:rPr lang="en-US" sz="2600" dirty="0">
                <a:solidFill>
                  <a:schemeClr val="bg1"/>
                </a:solidFill>
                <a:latin typeface="+mn-lt"/>
                <a:cs typeface="+mn-cs"/>
              </a:rPr>
              <a:t>.</a:t>
            </a:r>
          </a:p>
        </p:txBody>
      </p:sp>
      <p:sp>
        <p:nvSpPr>
          <p:cNvPr id="9" name="TextBox 8"/>
          <p:cNvSpPr txBox="1"/>
          <p:nvPr/>
        </p:nvSpPr>
        <p:spPr>
          <a:xfrm>
            <a:off x="0" y="0"/>
            <a:ext cx="9144000" cy="646331"/>
          </a:xfrm>
          <a:prstGeom prst="rect">
            <a:avLst/>
          </a:prstGeom>
          <a:solidFill>
            <a:srgbClr val="FF0000"/>
          </a:solidFill>
        </p:spPr>
        <p:txBody>
          <a:bodyPr>
            <a:spAutoFit/>
          </a:bodyPr>
          <a:lstStyle/>
          <a:p>
            <a:pPr algn="ctr" fontAlgn="auto">
              <a:spcBef>
                <a:spcPts val="0"/>
              </a:spcBef>
              <a:spcAft>
                <a:spcPts val="0"/>
              </a:spcAft>
              <a:defRPr/>
            </a:pPr>
            <a:r>
              <a:rPr lang="id-ID" sz="3600" b="1" dirty="0" smtClean="0">
                <a:solidFill>
                  <a:srgbClr val="FFFF00"/>
                </a:solidFill>
                <a:effectLst>
                  <a:outerShdw blurRad="38100" dist="38100" dir="2700000" algn="tl">
                    <a:srgbClr val="000000">
                      <a:alpha val="43137"/>
                    </a:srgbClr>
                  </a:outerShdw>
                </a:effectLst>
              </a:rPr>
              <a:t>UU No. 20 THN 2003</a:t>
            </a:r>
            <a:r>
              <a:rPr lang="en-US" sz="3600" b="1" dirty="0" smtClean="0">
                <a:solidFill>
                  <a:srgbClr val="FFFF00"/>
                </a:solidFill>
                <a:effectLst>
                  <a:outerShdw blurRad="38100" dist="38100" dir="2700000" algn="tl">
                    <a:srgbClr val="000000">
                      <a:alpha val="43137"/>
                    </a:srgbClr>
                  </a:outerShdw>
                </a:effectLst>
              </a:rPr>
              <a:t> (2)</a:t>
            </a:r>
            <a:endParaRPr lang="id-ID" sz="3600" b="1" dirty="0">
              <a:solidFill>
                <a:srgbClr val="FFFF00"/>
              </a:solidFill>
              <a:effectLst>
                <a:outerShdw blurRad="38100" dist="38100" dir="2700000" algn="tl">
                  <a:srgbClr val="000000">
                    <a:alpha val="43137"/>
                  </a:srgbClr>
                </a:outerShdw>
              </a:effectLst>
            </a:endParaRPr>
          </a:p>
        </p:txBody>
      </p:sp>
      <p:sp>
        <p:nvSpPr>
          <p:cNvPr id="10" name="TextBox 5"/>
          <p:cNvSpPr txBox="1">
            <a:spLocks noChangeArrowheads="1"/>
          </p:cNvSpPr>
          <p:nvPr/>
        </p:nvSpPr>
        <p:spPr bwMode="auto">
          <a:xfrm>
            <a:off x="427778" y="791453"/>
            <a:ext cx="3382962" cy="584200"/>
          </a:xfrm>
          <a:prstGeom prst="rect">
            <a:avLst/>
          </a:prstGeom>
          <a:noFill/>
          <a:ln w="9525">
            <a:noFill/>
            <a:miter lim="800000"/>
            <a:headEnd/>
            <a:tailEnd/>
          </a:ln>
        </p:spPr>
        <p:txBody>
          <a:bodyPr>
            <a:spAutoFit/>
          </a:bodyPr>
          <a:lstStyle/>
          <a:p>
            <a:r>
              <a:rPr lang="id-ID" sz="3200" dirty="0">
                <a:latin typeface="Calibri" pitchFamily="34" charset="0"/>
              </a:rPr>
              <a:t>Pasal </a:t>
            </a:r>
            <a:r>
              <a:rPr lang="id-ID" sz="3200" dirty="0" smtClean="0">
                <a:latin typeface="Calibri" pitchFamily="34" charset="0"/>
              </a:rPr>
              <a:t>6</a:t>
            </a:r>
            <a:r>
              <a:rPr lang="en-US" sz="3200" dirty="0" smtClean="0">
                <a:latin typeface="Calibri" pitchFamily="34" charset="0"/>
              </a:rPr>
              <a:t>1</a:t>
            </a:r>
            <a:r>
              <a:rPr lang="id-ID" sz="3200" dirty="0" smtClean="0">
                <a:latin typeface="Calibri" pitchFamily="34" charset="0"/>
              </a:rPr>
              <a:t> </a:t>
            </a:r>
            <a:r>
              <a:rPr lang="id-ID" sz="3200" dirty="0">
                <a:latin typeface="Calibri" pitchFamily="34" charset="0"/>
              </a:rPr>
              <a:t>(1 dan 2):</a:t>
            </a:r>
          </a:p>
        </p:txBody>
      </p:sp>
    </p:spTree>
    <p:extLst>
      <p:ext uri="{BB962C8B-B14F-4D97-AF65-F5344CB8AC3E}">
        <p14:creationId xmlns:p14="http://schemas.microsoft.com/office/powerpoint/2010/main" val="31228526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rgbClr val="FF0000"/>
          </a:solidFill>
        </p:spPr>
        <p:txBody>
          <a:bodyPr>
            <a:spAutoFit/>
          </a:bodyPr>
          <a:lstStyle/>
          <a:p>
            <a:pPr algn="ctr" fontAlgn="auto">
              <a:spcBef>
                <a:spcPts val="0"/>
              </a:spcBef>
              <a:spcAft>
                <a:spcPts val="0"/>
              </a:spcAft>
              <a:defRPr/>
            </a:pPr>
            <a:r>
              <a:rPr lang="id-ID" sz="3600" b="1" dirty="0" smtClean="0">
                <a:solidFill>
                  <a:srgbClr val="FFFF00"/>
                </a:solidFill>
                <a:effectLst>
                  <a:outerShdw blurRad="38100" dist="38100" dir="2700000" algn="tl">
                    <a:srgbClr val="000000">
                      <a:alpha val="43137"/>
                    </a:srgbClr>
                  </a:outerShdw>
                </a:effectLst>
              </a:rPr>
              <a:t>PP No. 19 Tahun 2005</a:t>
            </a:r>
            <a:endParaRPr lang="id-ID" sz="3600" b="1" dirty="0">
              <a:solidFill>
                <a:srgbClr val="FFFF00"/>
              </a:solidFill>
              <a:effectLst>
                <a:outerShdw blurRad="38100" dist="38100" dir="2700000" algn="tl">
                  <a:srgbClr val="000000">
                    <a:alpha val="43137"/>
                  </a:srgbClr>
                </a:outerShdw>
              </a:effectLst>
            </a:endParaRPr>
          </a:p>
        </p:txBody>
      </p:sp>
      <p:sp>
        <p:nvSpPr>
          <p:cNvPr id="17411" name="TextBox 5"/>
          <p:cNvSpPr txBox="1">
            <a:spLocks noChangeArrowheads="1"/>
          </p:cNvSpPr>
          <p:nvPr/>
        </p:nvSpPr>
        <p:spPr bwMode="auto">
          <a:xfrm>
            <a:off x="323850" y="1052736"/>
            <a:ext cx="5761038" cy="584200"/>
          </a:xfrm>
          <a:prstGeom prst="rect">
            <a:avLst/>
          </a:prstGeom>
          <a:noFill/>
          <a:ln w="9525">
            <a:noFill/>
            <a:miter lim="800000"/>
            <a:headEnd/>
            <a:tailEnd/>
          </a:ln>
        </p:spPr>
        <p:txBody>
          <a:bodyPr>
            <a:spAutoFit/>
          </a:bodyPr>
          <a:lstStyle/>
          <a:p>
            <a:r>
              <a:rPr lang="id-ID" sz="3200" dirty="0">
                <a:latin typeface="Calibri" pitchFamily="34" charset="0"/>
              </a:rPr>
              <a:t>Pasal 86 (1 dan 2) dan Pasal 91:</a:t>
            </a:r>
          </a:p>
        </p:txBody>
      </p:sp>
      <p:sp>
        <p:nvSpPr>
          <p:cNvPr id="7" name="Rectangle 3"/>
          <p:cNvSpPr txBox="1">
            <a:spLocks noChangeArrowheads="1"/>
          </p:cNvSpPr>
          <p:nvPr/>
        </p:nvSpPr>
        <p:spPr>
          <a:xfrm>
            <a:off x="468313" y="1628998"/>
            <a:ext cx="8153400" cy="1800225"/>
          </a:xfrm>
          <a:prstGeom prst="rect">
            <a:avLst/>
          </a:prstGeom>
          <a:solidFill>
            <a:srgbClr val="000090"/>
          </a:solidFill>
        </p:spPr>
        <p:txBody>
          <a:bodyPr/>
          <a:lstStyle/>
          <a:p>
            <a:pPr fontAlgn="auto">
              <a:lnSpc>
                <a:spcPct val="80000"/>
              </a:lnSpc>
              <a:spcBef>
                <a:spcPct val="20000"/>
              </a:spcBef>
              <a:spcAft>
                <a:spcPts val="0"/>
              </a:spcAft>
              <a:buClr>
                <a:schemeClr val="tx1"/>
              </a:buClr>
              <a:defRPr/>
            </a:pPr>
            <a:r>
              <a:rPr lang="en-US" sz="2800" dirty="0" err="1">
                <a:solidFill>
                  <a:schemeClr val="bg1"/>
                </a:solidFill>
                <a:latin typeface="Times"/>
                <a:cs typeface="Times"/>
              </a:rPr>
              <a:t>Pemerintah</a:t>
            </a:r>
            <a:r>
              <a:rPr lang="en-US" sz="2800" dirty="0">
                <a:solidFill>
                  <a:schemeClr val="bg1"/>
                </a:solidFill>
                <a:latin typeface="Times"/>
                <a:cs typeface="Times"/>
              </a:rPr>
              <a:t> </a:t>
            </a:r>
            <a:r>
              <a:rPr lang="en-US" sz="2800" dirty="0" err="1">
                <a:solidFill>
                  <a:schemeClr val="bg1"/>
                </a:solidFill>
                <a:latin typeface="Times"/>
                <a:cs typeface="Times"/>
              </a:rPr>
              <a:t>melakukan</a:t>
            </a:r>
            <a:r>
              <a:rPr lang="en-US" sz="2800" dirty="0">
                <a:solidFill>
                  <a:schemeClr val="bg1"/>
                </a:solidFill>
                <a:latin typeface="Times"/>
                <a:cs typeface="Times"/>
              </a:rPr>
              <a:t> </a:t>
            </a:r>
            <a:r>
              <a:rPr lang="en-US" sz="2800" dirty="0" err="1">
                <a:solidFill>
                  <a:schemeClr val="bg1"/>
                </a:solidFill>
                <a:latin typeface="Times"/>
                <a:cs typeface="Times"/>
              </a:rPr>
              <a:t>akreditasi</a:t>
            </a:r>
            <a:r>
              <a:rPr lang="en-US" sz="2800" dirty="0">
                <a:solidFill>
                  <a:schemeClr val="bg1"/>
                </a:solidFill>
                <a:latin typeface="Times"/>
                <a:cs typeface="Times"/>
              </a:rPr>
              <a:t> </a:t>
            </a:r>
            <a:r>
              <a:rPr lang="en-US" sz="2800" dirty="0" err="1">
                <a:solidFill>
                  <a:schemeClr val="bg1"/>
                </a:solidFill>
                <a:latin typeface="Times"/>
                <a:cs typeface="Times"/>
              </a:rPr>
              <a:t>pada</a:t>
            </a:r>
            <a:r>
              <a:rPr lang="en-US" sz="2800" dirty="0">
                <a:solidFill>
                  <a:schemeClr val="bg1"/>
                </a:solidFill>
                <a:latin typeface="Times"/>
                <a:cs typeface="Times"/>
              </a:rPr>
              <a:t> </a:t>
            </a:r>
            <a:r>
              <a:rPr lang="en-US" sz="2800" dirty="0" err="1">
                <a:solidFill>
                  <a:schemeClr val="bg1"/>
                </a:solidFill>
                <a:latin typeface="Times"/>
                <a:cs typeface="Times"/>
              </a:rPr>
              <a:t>setiap</a:t>
            </a:r>
            <a:r>
              <a:rPr lang="en-US" sz="2800" dirty="0">
                <a:solidFill>
                  <a:schemeClr val="bg1"/>
                </a:solidFill>
                <a:latin typeface="Times"/>
                <a:cs typeface="Times"/>
              </a:rPr>
              <a:t> </a:t>
            </a:r>
            <a:r>
              <a:rPr lang="en-US" sz="2800" dirty="0" err="1">
                <a:solidFill>
                  <a:schemeClr val="bg1"/>
                </a:solidFill>
                <a:latin typeface="Times"/>
                <a:cs typeface="Times"/>
              </a:rPr>
              <a:t>jenjang</a:t>
            </a:r>
            <a:r>
              <a:rPr lang="en-US" sz="2800" dirty="0">
                <a:solidFill>
                  <a:schemeClr val="bg1"/>
                </a:solidFill>
                <a:latin typeface="Times"/>
                <a:cs typeface="Times"/>
              </a:rPr>
              <a:t> </a:t>
            </a:r>
            <a:r>
              <a:rPr lang="en-US" sz="2800" dirty="0" err="1">
                <a:solidFill>
                  <a:schemeClr val="bg1"/>
                </a:solidFill>
                <a:latin typeface="Times"/>
                <a:cs typeface="Times"/>
              </a:rPr>
              <a:t>dan</a:t>
            </a:r>
            <a:r>
              <a:rPr lang="en-US" sz="2800" dirty="0">
                <a:solidFill>
                  <a:schemeClr val="bg1"/>
                </a:solidFill>
                <a:latin typeface="Times"/>
                <a:cs typeface="Times"/>
              </a:rPr>
              <a:t> </a:t>
            </a:r>
            <a:r>
              <a:rPr lang="en-US" sz="2800" b="1" dirty="0" err="1">
                <a:solidFill>
                  <a:srgbClr val="FFFF00"/>
                </a:solidFill>
                <a:latin typeface="Times"/>
                <a:cs typeface="Times"/>
              </a:rPr>
              <a:t>satuan</a:t>
            </a:r>
            <a:r>
              <a:rPr lang="en-US" sz="2800" b="1" dirty="0">
                <a:solidFill>
                  <a:srgbClr val="FFFF00"/>
                </a:solidFill>
                <a:latin typeface="Times"/>
                <a:cs typeface="Times"/>
              </a:rPr>
              <a:t> </a:t>
            </a:r>
            <a:r>
              <a:rPr lang="en-US" sz="2800" b="1" dirty="0" err="1">
                <a:solidFill>
                  <a:srgbClr val="FFFF00"/>
                </a:solidFill>
                <a:latin typeface="Times"/>
                <a:cs typeface="Times"/>
              </a:rPr>
              <a:t>pendidikan</a:t>
            </a:r>
            <a:r>
              <a:rPr lang="en-US" sz="2800" b="1" dirty="0">
                <a:solidFill>
                  <a:srgbClr val="FFFF00"/>
                </a:solidFill>
                <a:latin typeface="Times"/>
                <a:cs typeface="Times"/>
              </a:rPr>
              <a:t> </a:t>
            </a:r>
            <a:r>
              <a:rPr lang="en-US" sz="2800" dirty="0" err="1">
                <a:solidFill>
                  <a:schemeClr val="bg1"/>
                </a:solidFill>
                <a:latin typeface="Times"/>
                <a:cs typeface="Times"/>
              </a:rPr>
              <a:t>untuk</a:t>
            </a:r>
            <a:r>
              <a:rPr lang="en-US" sz="2800" dirty="0">
                <a:solidFill>
                  <a:schemeClr val="bg1"/>
                </a:solidFill>
                <a:latin typeface="Times"/>
                <a:cs typeface="Times"/>
              </a:rPr>
              <a:t> </a:t>
            </a:r>
            <a:r>
              <a:rPr lang="en-US" sz="2800" dirty="0" err="1">
                <a:solidFill>
                  <a:schemeClr val="bg1"/>
                </a:solidFill>
                <a:latin typeface="Times"/>
                <a:cs typeface="Times"/>
              </a:rPr>
              <a:t>menentukan</a:t>
            </a:r>
            <a:r>
              <a:rPr lang="en-US" sz="2800" dirty="0">
                <a:solidFill>
                  <a:schemeClr val="bg1"/>
                </a:solidFill>
                <a:latin typeface="Times"/>
                <a:cs typeface="Times"/>
              </a:rPr>
              <a:t> </a:t>
            </a:r>
            <a:r>
              <a:rPr lang="en-US" sz="2800" dirty="0" err="1">
                <a:solidFill>
                  <a:schemeClr val="bg1"/>
                </a:solidFill>
                <a:latin typeface="Times"/>
                <a:cs typeface="Times"/>
              </a:rPr>
              <a:t>kelayakan</a:t>
            </a:r>
            <a:r>
              <a:rPr lang="en-US" sz="2800" dirty="0">
                <a:solidFill>
                  <a:schemeClr val="bg1"/>
                </a:solidFill>
                <a:latin typeface="Times"/>
                <a:cs typeface="Times"/>
              </a:rPr>
              <a:t> program </a:t>
            </a:r>
            <a:r>
              <a:rPr lang="en-US" sz="2800" dirty="0" err="1">
                <a:solidFill>
                  <a:schemeClr val="bg1"/>
                </a:solidFill>
                <a:latin typeface="Times"/>
                <a:cs typeface="Times"/>
              </a:rPr>
              <a:t>dan</a:t>
            </a:r>
            <a:r>
              <a:rPr lang="en-US" sz="2800" dirty="0">
                <a:solidFill>
                  <a:schemeClr val="bg1"/>
                </a:solidFill>
                <a:latin typeface="Times"/>
                <a:cs typeface="Times"/>
              </a:rPr>
              <a:t>/</a:t>
            </a:r>
            <a:r>
              <a:rPr lang="en-US" sz="2800" dirty="0" err="1">
                <a:solidFill>
                  <a:schemeClr val="bg1"/>
                </a:solidFill>
                <a:latin typeface="Times"/>
                <a:cs typeface="Times"/>
              </a:rPr>
              <a:t>atau</a:t>
            </a:r>
            <a:r>
              <a:rPr lang="en-US" sz="2800" dirty="0">
                <a:solidFill>
                  <a:schemeClr val="bg1"/>
                </a:solidFill>
                <a:latin typeface="Times"/>
                <a:cs typeface="Times"/>
              </a:rPr>
              <a:t> </a:t>
            </a:r>
            <a:r>
              <a:rPr lang="en-US" sz="2800" b="1" dirty="0" err="1">
                <a:solidFill>
                  <a:srgbClr val="FFFF00"/>
                </a:solidFill>
                <a:latin typeface="Times"/>
                <a:cs typeface="Times"/>
              </a:rPr>
              <a:t>satuan</a:t>
            </a:r>
            <a:r>
              <a:rPr lang="en-US" sz="2800" b="1" dirty="0">
                <a:solidFill>
                  <a:srgbClr val="FFFF00"/>
                </a:solidFill>
                <a:latin typeface="Times"/>
                <a:cs typeface="Times"/>
              </a:rPr>
              <a:t> </a:t>
            </a:r>
            <a:r>
              <a:rPr lang="en-US" sz="2800" b="1" dirty="0" err="1">
                <a:solidFill>
                  <a:srgbClr val="FFFF00"/>
                </a:solidFill>
                <a:latin typeface="Times"/>
                <a:cs typeface="Times"/>
              </a:rPr>
              <a:t>pendidikan</a:t>
            </a:r>
            <a:endParaRPr lang="en-US" sz="2800" b="1" dirty="0">
              <a:solidFill>
                <a:srgbClr val="FFFF00"/>
              </a:solidFill>
              <a:latin typeface="Times"/>
              <a:cs typeface="Times"/>
            </a:endParaRPr>
          </a:p>
        </p:txBody>
      </p:sp>
      <p:sp>
        <p:nvSpPr>
          <p:cNvPr id="11" name="Rectangle 8"/>
          <p:cNvSpPr>
            <a:spLocks noChangeArrowheads="1"/>
          </p:cNvSpPr>
          <p:nvPr/>
        </p:nvSpPr>
        <p:spPr bwMode="auto">
          <a:xfrm>
            <a:off x="468313" y="3500661"/>
            <a:ext cx="8153400" cy="1368425"/>
          </a:xfrm>
          <a:prstGeom prst="rect">
            <a:avLst/>
          </a:prstGeom>
          <a:solidFill>
            <a:srgbClr val="000090"/>
          </a:solidFill>
          <a:ln w="9525">
            <a:noFill/>
            <a:miter lim="800000"/>
            <a:headEnd/>
            <a:tailEnd/>
          </a:ln>
        </p:spPr>
        <p:txBody>
          <a:bodyPr/>
          <a:lstStyle/>
          <a:p>
            <a:pPr fontAlgn="auto">
              <a:lnSpc>
                <a:spcPct val="80000"/>
              </a:lnSpc>
              <a:spcBef>
                <a:spcPct val="20000"/>
              </a:spcBef>
              <a:spcAft>
                <a:spcPts val="0"/>
              </a:spcAft>
              <a:buClr>
                <a:schemeClr val="tx1"/>
              </a:buClr>
              <a:buFont typeface="Wingdings" pitchFamily="2" charset="2"/>
              <a:buNone/>
              <a:defRPr/>
            </a:pPr>
            <a:r>
              <a:rPr lang="en-US" sz="2800" dirty="0" err="1">
                <a:solidFill>
                  <a:schemeClr val="bg1"/>
                </a:solidFill>
                <a:latin typeface="Times"/>
                <a:cs typeface="Times"/>
              </a:rPr>
              <a:t>Kewenangan</a:t>
            </a:r>
            <a:r>
              <a:rPr lang="en-US" sz="2800" dirty="0">
                <a:solidFill>
                  <a:schemeClr val="bg1"/>
                </a:solidFill>
                <a:latin typeface="Times"/>
                <a:cs typeface="Times"/>
              </a:rPr>
              <a:t> </a:t>
            </a:r>
            <a:r>
              <a:rPr lang="en-US" sz="2800" dirty="0" err="1">
                <a:solidFill>
                  <a:schemeClr val="bg1"/>
                </a:solidFill>
                <a:latin typeface="Times"/>
                <a:cs typeface="Times"/>
              </a:rPr>
              <a:t>akreditasi</a:t>
            </a:r>
            <a:r>
              <a:rPr lang="en-US" sz="2800" dirty="0">
                <a:solidFill>
                  <a:schemeClr val="bg1"/>
                </a:solidFill>
                <a:latin typeface="Times"/>
                <a:cs typeface="Times"/>
              </a:rPr>
              <a:t> </a:t>
            </a:r>
            <a:r>
              <a:rPr lang="en-US" sz="2800" dirty="0" err="1">
                <a:solidFill>
                  <a:schemeClr val="bg1"/>
                </a:solidFill>
                <a:latin typeface="Times"/>
                <a:cs typeface="Times"/>
              </a:rPr>
              <a:t>dapat</a:t>
            </a:r>
            <a:r>
              <a:rPr lang="en-US" sz="2800" dirty="0">
                <a:solidFill>
                  <a:schemeClr val="bg1"/>
                </a:solidFill>
                <a:latin typeface="Times"/>
                <a:cs typeface="Times"/>
              </a:rPr>
              <a:t> pula </a:t>
            </a:r>
            <a:r>
              <a:rPr lang="en-US" sz="2800" dirty="0" err="1">
                <a:solidFill>
                  <a:schemeClr val="bg1"/>
                </a:solidFill>
                <a:latin typeface="Times"/>
                <a:cs typeface="Times"/>
              </a:rPr>
              <a:t>dilakukan</a:t>
            </a:r>
            <a:r>
              <a:rPr lang="en-US" sz="2800" dirty="0">
                <a:solidFill>
                  <a:schemeClr val="bg1"/>
                </a:solidFill>
                <a:latin typeface="Times"/>
                <a:cs typeface="Times"/>
              </a:rPr>
              <a:t> </a:t>
            </a:r>
            <a:r>
              <a:rPr lang="en-US" sz="2800" dirty="0" err="1">
                <a:solidFill>
                  <a:schemeClr val="bg1"/>
                </a:solidFill>
                <a:latin typeface="Times"/>
                <a:cs typeface="Times"/>
              </a:rPr>
              <a:t>oleh</a:t>
            </a:r>
            <a:r>
              <a:rPr lang="en-US" sz="2800" dirty="0">
                <a:solidFill>
                  <a:schemeClr val="bg1"/>
                </a:solidFill>
                <a:latin typeface="Times"/>
                <a:cs typeface="Times"/>
              </a:rPr>
              <a:t> </a:t>
            </a:r>
            <a:r>
              <a:rPr lang="en-US" sz="2800" dirty="0" err="1">
                <a:solidFill>
                  <a:schemeClr val="bg1"/>
                </a:solidFill>
                <a:latin typeface="Times"/>
                <a:cs typeface="Times"/>
              </a:rPr>
              <a:t>lembaga</a:t>
            </a:r>
            <a:r>
              <a:rPr lang="en-US" sz="2800" dirty="0">
                <a:solidFill>
                  <a:schemeClr val="bg1"/>
                </a:solidFill>
                <a:latin typeface="Times"/>
                <a:cs typeface="Times"/>
              </a:rPr>
              <a:t> </a:t>
            </a:r>
            <a:r>
              <a:rPr lang="en-US" sz="2800" dirty="0" err="1">
                <a:solidFill>
                  <a:schemeClr val="bg1"/>
                </a:solidFill>
                <a:latin typeface="Times"/>
                <a:cs typeface="Times"/>
              </a:rPr>
              <a:t>mandiri</a:t>
            </a:r>
            <a:r>
              <a:rPr lang="en-US" sz="2800" dirty="0">
                <a:solidFill>
                  <a:schemeClr val="bg1"/>
                </a:solidFill>
                <a:latin typeface="Times"/>
                <a:cs typeface="Times"/>
              </a:rPr>
              <a:t> yang </a:t>
            </a:r>
            <a:r>
              <a:rPr lang="en-US" sz="2800" dirty="0" err="1">
                <a:solidFill>
                  <a:schemeClr val="bg1"/>
                </a:solidFill>
                <a:latin typeface="Times"/>
                <a:cs typeface="Times"/>
              </a:rPr>
              <a:t>diberi</a:t>
            </a:r>
            <a:r>
              <a:rPr lang="en-US" sz="2800" dirty="0">
                <a:solidFill>
                  <a:schemeClr val="bg1"/>
                </a:solidFill>
                <a:latin typeface="Times"/>
                <a:cs typeface="Times"/>
              </a:rPr>
              <a:t> </a:t>
            </a:r>
            <a:r>
              <a:rPr lang="en-US" sz="2800" dirty="0" err="1">
                <a:solidFill>
                  <a:schemeClr val="bg1"/>
                </a:solidFill>
                <a:latin typeface="Times"/>
                <a:cs typeface="Times"/>
              </a:rPr>
              <a:t>kewenangan</a:t>
            </a:r>
            <a:r>
              <a:rPr lang="en-US" sz="2800" dirty="0">
                <a:solidFill>
                  <a:schemeClr val="bg1"/>
                </a:solidFill>
                <a:latin typeface="Times"/>
                <a:cs typeface="Times"/>
              </a:rPr>
              <a:t> </a:t>
            </a:r>
            <a:r>
              <a:rPr lang="en-US" sz="2800" dirty="0" err="1">
                <a:solidFill>
                  <a:schemeClr val="bg1"/>
                </a:solidFill>
                <a:latin typeface="Times"/>
                <a:cs typeface="Times"/>
              </a:rPr>
              <a:t>oleh</a:t>
            </a:r>
            <a:r>
              <a:rPr lang="en-US" sz="2800" dirty="0">
                <a:solidFill>
                  <a:schemeClr val="bg1"/>
                </a:solidFill>
                <a:latin typeface="Times"/>
                <a:cs typeface="Times"/>
              </a:rPr>
              <a:t> </a:t>
            </a:r>
            <a:r>
              <a:rPr lang="en-US" sz="2800" dirty="0" err="1">
                <a:solidFill>
                  <a:schemeClr val="bg1"/>
                </a:solidFill>
                <a:latin typeface="Times"/>
                <a:cs typeface="Times"/>
              </a:rPr>
              <a:t>Pemerintah</a:t>
            </a:r>
            <a:r>
              <a:rPr lang="en-US" sz="2800" dirty="0">
                <a:solidFill>
                  <a:schemeClr val="bg1"/>
                </a:solidFill>
                <a:latin typeface="Times"/>
                <a:cs typeface="Times"/>
              </a:rPr>
              <a:t> </a:t>
            </a:r>
            <a:r>
              <a:rPr lang="en-US" sz="2800" dirty="0" err="1">
                <a:solidFill>
                  <a:schemeClr val="bg1"/>
                </a:solidFill>
                <a:latin typeface="Times"/>
                <a:cs typeface="Times"/>
              </a:rPr>
              <a:t>untuk</a:t>
            </a:r>
            <a:r>
              <a:rPr lang="en-US" sz="2800" dirty="0">
                <a:solidFill>
                  <a:schemeClr val="bg1"/>
                </a:solidFill>
                <a:latin typeface="Times"/>
                <a:cs typeface="Times"/>
              </a:rPr>
              <a:t> </a:t>
            </a:r>
            <a:r>
              <a:rPr lang="en-US" sz="2800" dirty="0" err="1">
                <a:solidFill>
                  <a:schemeClr val="bg1"/>
                </a:solidFill>
                <a:latin typeface="Times"/>
                <a:cs typeface="Times"/>
              </a:rPr>
              <a:t>melakukan</a:t>
            </a:r>
            <a:r>
              <a:rPr lang="en-US" sz="2800" dirty="0">
                <a:solidFill>
                  <a:schemeClr val="bg1"/>
                </a:solidFill>
                <a:latin typeface="Times"/>
                <a:cs typeface="Times"/>
              </a:rPr>
              <a:t> </a:t>
            </a:r>
            <a:r>
              <a:rPr lang="en-US" sz="2800" dirty="0" err="1">
                <a:solidFill>
                  <a:schemeClr val="bg1"/>
                </a:solidFill>
                <a:latin typeface="Times"/>
                <a:cs typeface="Times"/>
              </a:rPr>
              <a:t>akreditasi</a:t>
            </a:r>
            <a:r>
              <a:rPr lang="en-US" sz="2800" dirty="0">
                <a:solidFill>
                  <a:schemeClr val="bg1"/>
                </a:solidFill>
                <a:latin typeface="Times"/>
                <a:cs typeface="Times"/>
              </a:rPr>
              <a:t>.</a:t>
            </a:r>
          </a:p>
        </p:txBody>
      </p:sp>
      <p:sp>
        <p:nvSpPr>
          <p:cNvPr id="12" name="Rectangle 3"/>
          <p:cNvSpPr txBox="1">
            <a:spLocks noChangeArrowheads="1"/>
          </p:cNvSpPr>
          <p:nvPr/>
        </p:nvSpPr>
        <p:spPr>
          <a:xfrm>
            <a:off x="468313" y="4937348"/>
            <a:ext cx="8153400" cy="1371600"/>
          </a:xfrm>
          <a:prstGeom prst="rect">
            <a:avLst/>
          </a:prstGeom>
          <a:solidFill>
            <a:srgbClr val="000090"/>
          </a:solidFill>
        </p:spPr>
        <p:txBody>
          <a:bodyPr/>
          <a:lstStyle/>
          <a:p>
            <a:pPr fontAlgn="auto">
              <a:lnSpc>
                <a:spcPct val="90000"/>
              </a:lnSpc>
              <a:spcBef>
                <a:spcPct val="20000"/>
              </a:spcBef>
              <a:spcAft>
                <a:spcPts val="0"/>
              </a:spcAft>
              <a:buFont typeface="Wingdings" pitchFamily="2" charset="2"/>
              <a:buNone/>
              <a:defRPr/>
            </a:pPr>
            <a:r>
              <a:rPr lang="en-US" sz="2800" dirty="0" err="1">
                <a:solidFill>
                  <a:schemeClr val="bg1"/>
                </a:solidFill>
                <a:latin typeface="Times"/>
                <a:cs typeface="Times"/>
              </a:rPr>
              <a:t>Setiap</a:t>
            </a:r>
            <a:r>
              <a:rPr lang="en-US" sz="2800" dirty="0">
                <a:solidFill>
                  <a:schemeClr val="bg1"/>
                </a:solidFill>
                <a:latin typeface="Times"/>
                <a:cs typeface="Times"/>
              </a:rPr>
              <a:t> </a:t>
            </a:r>
            <a:r>
              <a:rPr lang="en-US" sz="2800" dirty="0" err="1">
                <a:solidFill>
                  <a:schemeClr val="bg1"/>
                </a:solidFill>
                <a:latin typeface="Times"/>
                <a:cs typeface="Times"/>
              </a:rPr>
              <a:t>satuan</a:t>
            </a:r>
            <a:r>
              <a:rPr lang="en-US" sz="2800" dirty="0">
                <a:solidFill>
                  <a:schemeClr val="bg1"/>
                </a:solidFill>
                <a:latin typeface="Times"/>
                <a:cs typeface="Times"/>
              </a:rPr>
              <a:t> </a:t>
            </a:r>
            <a:r>
              <a:rPr lang="en-US" sz="2800" dirty="0" err="1">
                <a:solidFill>
                  <a:schemeClr val="bg1"/>
                </a:solidFill>
                <a:latin typeface="Times"/>
                <a:cs typeface="Times"/>
              </a:rPr>
              <a:t>pendidikan</a:t>
            </a:r>
            <a:r>
              <a:rPr lang="en-US" sz="2800" dirty="0">
                <a:solidFill>
                  <a:schemeClr val="bg1"/>
                </a:solidFill>
                <a:latin typeface="Times"/>
                <a:cs typeface="Times"/>
              </a:rPr>
              <a:t> </a:t>
            </a:r>
            <a:r>
              <a:rPr lang="en-US" sz="2800" dirty="0" err="1">
                <a:solidFill>
                  <a:schemeClr val="bg1"/>
                </a:solidFill>
                <a:latin typeface="Times"/>
                <a:cs typeface="Times"/>
              </a:rPr>
              <a:t>pada</a:t>
            </a:r>
            <a:r>
              <a:rPr lang="en-US" sz="2800" dirty="0">
                <a:solidFill>
                  <a:schemeClr val="bg1"/>
                </a:solidFill>
                <a:latin typeface="Times"/>
                <a:cs typeface="Times"/>
              </a:rPr>
              <a:t> </a:t>
            </a:r>
            <a:r>
              <a:rPr lang="en-US" sz="2800" dirty="0" err="1">
                <a:solidFill>
                  <a:schemeClr val="bg1"/>
                </a:solidFill>
                <a:latin typeface="Times"/>
                <a:cs typeface="Times"/>
              </a:rPr>
              <a:t>jalur</a:t>
            </a:r>
            <a:r>
              <a:rPr lang="en-US" sz="2800" dirty="0">
                <a:solidFill>
                  <a:schemeClr val="bg1"/>
                </a:solidFill>
                <a:latin typeface="Times"/>
                <a:cs typeface="Times"/>
              </a:rPr>
              <a:t> formal </a:t>
            </a:r>
            <a:r>
              <a:rPr lang="en-US" sz="2800" dirty="0" err="1">
                <a:solidFill>
                  <a:schemeClr val="bg1"/>
                </a:solidFill>
                <a:latin typeface="Times"/>
                <a:cs typeface="Times"/>
              </a:rPr>
              <a:t>dan</a:t>
            </a:r>
            <a:r>
              <a:rPr lang="en-US" sz="2800" dirty="0">
                <a:solidFill>
                  <a:schemeClr val="bg1"/>
                </a:solidFill>
                <a:latin typeface="Times"/>
                <a:cs typeface="Times"/>
              </a:rPr>
              <a:t> </a:t>
            </a:r>
            <a:r>
              <a:rPr lang="en-US" sz="2800" dirty="0" err="1">
                <a:solidFill>
                  <a:schemeClr val="bg1"/>
                </a:solidFill>
                <a:latin typeface="Times"/>
                <a:cs typeface="Times"/>
              </a:rPr>
              <a:t>nonformal</a:t>
            </a:r>
            <a:r>
              <a:rPr lang="en-US" sz="2800" dirty="0">
                <a:solidFill>
                  <a:schemeClr val="bg1"/>
                </a:solidFill>
                <a:latin typeface="Times"/>
                <a:cs typeface="Times"/>
              </a:rPr>
              <a:t> </a:t>
            </a:r>
            <a:r>
              <a:rPr lang="en-US" sz="2800" b="1" dirty="0" err="1">
                <a:solidFill>
                  <a:srgbClr val="FFFF00"/>
                </a:solidFill>
                <a:latin typeface="Times"/>
                <a:cs typeface="Times"/>
              </a:rPr>
              <a:t>wajib</a:t>
            </a:r>
            <a:r>
              <a:rPr lang="en-US" sz="2800" b="1" dirty="0">
                <a:solidFill>
                  <a:srgbClr val="FFFF00"/>
                </a:solidFill>
                <a:latin typeface="Times"/>
                <a:cs typeface="Times"/>
              </a:rPr>
              <a:t> </a:t>
            </a:r>
            <a:r>
              <a:rPr lang="en-US" sz="2800" b="1" dirty="0" err="1">
                <a:solidFill>
                  <a:srgbClr val="FFFF00"/>
                </a:solidFill>
                <a:latin typeface="Times"/>
                <a:cs typeface="Times"/>
              </a:rPr>
              <a:t>melakukan</a:t>
            </a:r>
            <a:r>
              <a:rPr lang="en-US" sz="2800" b="1" dirty="0">
                <a:solidFill>
                  <a:srgbClr val="FFFF00"/>
                </a:solidFill>
                <a:latin typeface="Times"/>
                <a:cs typeface="Times"/>
              </a:rPr>
              <a:t> </a:t>
            </a:r>
            <a:r>
              <a:rPr lang="en-US" sz="2800" b="1" dirty="0" err="1">
                <a:solidFill>
                  <a:srgbClr val="FFFF00"/>
                </a:solidFill>
                <a:latin typeface="Times"/>
                <a:cs typeface="Times"/>
              </a:rPr>
              <a:t>penjaminan</a:t>
            </a:r>
            <a:r>
              <a:rPr lang="en-US" sz="2800" b="1" dirty="0">
                <a:solidFill>
                  <a:srgbClr val="FFFF00"/>
                </a:solidFill>
                <a:latin typeface="Times"/>
                <a:cs typeface="Times"/>
              </a:rPr>
              <a:t> </a:t>
            </a:r>
            <a:r>
              <a:rPr lang="en-US" sz="2800" b="1" dirty="0" err="1">
                <a:solidFill>
                  <a:srgbClr val="FFFF00"/>
                </a:solidFill>
                <a:latin typeface="Times"/>
                <a:cs typeface="Times"/>
              </a:rPr>
              <a:t>mutu</a:t>
            </a:r>
            <a:r>
              <a:rPr lang="en-US" sz="2800" b="1" dirty="0">
                <a:solidFill>
                  <a:srgbClr val="FFFF00"/>
                </a:solidFill>
                <a:latin typeface="Times"/>
                <a:cs typeface="Times"/>
              </a:rPr>
              <a:t> </a:t>
            </a:r>
            <a:r>
              <a:rPr lang="en-US" sz="2800" b="1" dirty="0" err="1">
                <a:solidFill>
                  <a:srgbClr val="FFFF00"/>
                </a:solidFill>
                <a:latin typeface="Times"/>
                <a:cs typeface="Times"/>
              </a:rPr>
              <a:t>pendidikan</a:t>
            </a:r>
            <a:r>
              <a:rPr lang="en-US" sz="2800" dirty="0">
                <a:solidFill>
                  <a:schemeClr val="bg1"/>
                </a:solidFill>
                <a:latin typeface="Times"/>
                <a:cs typeface="Times"/>
              </a:rPr>
              <a:t>.</a:t>
            </a:r>
          </a:p>
        </p:txBody>
      </p:sp>
    </p:spTree>
    <p:extLst>
      <p:ext uri="{BB962C8B-B14F-4D97-AF65-F5344CB8AC3E}">
        <p14:creationId xmlns:p14="http://schemas.microsoft.com/office/powerpoint/2010/main" val="11804983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rgbClr val="FF0000"/>
          </a:solidFill>
        </p:spPr>
        <p:txBody>
          <a:bodyPr>
            <a:spAutoFit/>
          </a:bodyPr>
          <a:lstStyle/>
          <a:p>
            <a:pPr algn="ctr" fontAlgn="auto">
              <a:spcBef>
                <a:spcPts val="0"/>
              </a:spcBef>
              <a:spcAft>
                <a:spcPts val="0"/>
              </a:spcAft>
              <a:defRPr/>
            </a:pPr>
            <a:r>
              <a:rPr lang="id-ID" sz="3600" b="1" dirty="0" smtClean="0">
                <a:solidFill>
                  <a:srgbClr val="FFFF00"/>
                </a:solidFill>
                <a:effectLst>
                  <a:outerShdw blurRad="38100" dist="38100" dir="2700000" algn="tl">
                    <a:srgbClr val="000000">
                      <a:alpha val="43137"/>
                    </a:srgbClr>
                  </a:outerShdw>
                </a:effectLst>
              </a:rPr>
              <a:t>UU No. 12 THN 2012: PT (1)</a:t>
            </a:r>
            <a:endParaRPr lang="id-ID" sz="3600" b="1" dirty="0">
              <a:solidFill>
                <a:srgbClr val="FFFF00"/>
              </a:solidFill>
              <a:effectLst>
                <a:outerShdw blurRad="38100" dist="38100" dir="2700000" algn="tl">
                  <a:srgbClr val="000000">
                    <a:alpha val="43137"/>
                  </a:srgbClr>
                </a:outerShdw>
              </a:effectLst>
            </a:endParaRPr>
          </a:p>
        </p:txBody>
      </p:sp>
      <p:sp>
        <p:nvSpPr>
          <p:cNvPr id="18435" name="TextBox 5"/>
          <p:cNvSpPr txBox="1">
            <a:spLocks noChangeArrowheads="1"/>
          </p:cNvSpPr>
          <p:nvPr/>
        </p:nvSpPr>
        <p:spPr bwMode="auto">
          <a:xfrm>
            <a:off x="468313" y="1147093"/>
            <a:ext cx="3887787" cy="584200"/>
          </a:xfrm>
          <a:prstGeom prst="rect">
            <a:avLst/>
          </a:prstGeom>
          <a:noFill/>
          <a:ln w="9525">
            <a:noFill/>
            <a:miter lim="800000"/>
            <a:headEnd/>
            <a:tailEnd/>
          </a:ln>
        </p:spPr>
        <p:txBody>
          <a:bodyPr>
            <a:spAutoFit/>
          </a:bodyPr>
          <a:lstStyle/>
          <a:p>
            <a:r>
              <a:rPr lang="id-ID" sz="3200" dirty="0">
                <a:latin typeface="Calibri" pitchFamily="34" charset="0"/>
              </a:rPr>
              <a:t>Pasal 28 (3a dan 4a):</a:t>
            </a:r>
          </a:p>
        </p:txBody>
      </p:sp>
      <p:sp>
        <p:nvSpPr>
          <p:cNvPr id="8" name="TextBox 7"/>
          <p:cNvSpPr txBox="1"/>
          <p:nvPr/>
        </p:nvSpPr>
        <p:spPr>
          <a:xfrm>
            <a:off x="611188" y="1794793"/>
            <a:ext cx="7993062" cy="3262432"/>
          </a:xfrm>
          <a:prstGeom prst="rect">
            <a:avLst/>
          </a:prstGeom>
          <a:solidFill>
            <a:srgbClr val="002060"/>
          </a:solidFill>
        </p:spPr>
        <p:txBody>
          <a:bodyPr>
            <a:spAutoFit/>
          </a:bodyPr>
          <a:lstStyle/>
          <a:p>
            <a:pPr marL="269875" indent="-269875" fontAlgn="auto">
              <a:spcBef>
                <a:spcPts val="0"/>
              </a:spcBef>
              <a:spcAft>
                <a:spcPts val="1200"/>
              </a:spcAft>
              <a:buFont typeface="Arial" pitchFamily="34" charset="0"/>
              <a:buChar char="•"/>
              <a:defRPr/>
            </a:pPr>
            <a:r>
              <a:rPr lang="id-ID" sz="2800" dirty="0">
                <a:solidFill>
                  <a:schemeClr val="bg1"/>
                </a:solidFill>
                <a:effectLst>
                  <a:outerShdw blurRad="38100" dist="38100" dir="2700000" algn="tl">
                    <a:srgbClr val="000000">
                      <a:alpha val="43137"/>
                    </a:srgbClr>
                  </a:outerShdw>
                </a:effectLst>
                <a:latin typeface="+mn-lt"/>
                <a:cs typeface="+mn-cs"/>
              </a:rPr>
              <a:t>Gelar akademik dan gelar vokasi dinyatakan tidak sah dan dicabut oleh Menteri apabila dikeluarkan oleh </a:t>
            </a:r>
            <a:r>
              <a:rPr lang="id-ID" sz="2800" dirty="0">
                <a:solidFill>
                  <a:srgbClr val="FFFF00"/>
                </a:solidFill>
                <a:effectLst>
                  <a:outerShdw blurRad="38100" dist="38100" dir="2700000" algn="tl">
                    <a:srgbClr val="000000">
                      <a:alpha val="43137"/>
                    </a:srgbClr>
                  </a:outerShdw>
                </a:effectLst>
                <a:latin typeface="+mn-lt"/>
                <a:cs typeface="+mn-cs"/>
              </a:rPr>
              <a:t>PT dan/atau prodi yang tidak terakreditasi</a:t>
            </a:r>
            <a:r>
              <a:rPr lang="id-ID" sz="2800" dirty="0">
                <a:solidFill>
                  <a:schemeClr val="bg1"/>
                </a:solidFill>
                <a:effectLst>
                  <a:outerShdw blurRad="38100" dist="38100" dir="2700000" algn="tl">
                    <a:srgbClr val="000000">
                      <a:alpha val="43137"/>
                    </a:srgbClr>
                  </a:outerShdw>
                </a:effectLst>
                <a:latin typeface="+mn-lt"/>
                <a:cs typeface="+mn-cs"/>
              </a:rPr>
              <a:t>;</a:t>
            </a:r>
          </a:p>
          <a:p>
            <a:pPr marL="269875" indent="-269875" fontAlgn="auto">
              <a:spcBef>
                <a:spcPts val="0"/>
              </a:spcBef>
              <a:spcAft>
                <a:spcPts val="1200"/>
              </a:spcAft>
              <a:buFont typeface="Arial" pitchFamily="34" charset="0"/>
              <a:buChar char="•"/>
              <a:defRPr/>
            </a:pPr>
            <a:r>
              <a:rPr lang="id-ID" sz="2800" dirty="0">
                <a:solidFill>
                  <a:schemeClr val="bg1"/>
                </a:solidFill>
                <a:effectLst>
                  <a:outerShdw blurRad="38100" dist="38100" dir="2700000" algn="tl">
                    <a:srgbClr val="000000">
                      <a:alpha val="43137"/>
                    </a:srgbClr>
                  </a:outerShdw>
                </a:effectLst>
                <a:latin typeface="+mn-lt"/>
                <a:cs typeface="+mn-cs"/>
              </a:rPr>
              <a:t>Gelar profesi dinyatakan tidak sah dan dicabut oleh Menteri apabila dikeluarkan oleh PT dan/atau prodi yang tidak terakreditasi;</a:t>
            </a:r>
          </a:p>
        </p:txBody>
      </p:sp>
    </p:spTree>
    <p:extLst>
      <p:ext uri="{BB962C8B-B14F-4D97-AF65-F5344CB8AC3E}">
        <p14:creationId xmlns:p14="http://schemas.microsoft.com/office/powerpoint/2010/main" val="12264778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5"/>
          <p:cNvSpPr txBox="1">
            <a:spLocks noChangeArrowheads="1"/>
          </p:cNvSpPr>
          <p:nvPr/>
        </p:nvSpPr>
        <p:spPr bwMode="auto">
          <a:xfrm>
            <a:off x="468313" y="873838"/>
            <a:ext cx="8136135" cy="1077218"/>
          </a:xfrm>
          <a:prstGeom prst="rect">
            <a:avLst/>
          </a:prstGeom>
          <a:noFill/>
          <a:ln w="9525">
            <a:noFill/>
            <a:miter lim="800000"/>
            <a:headEnd/>
            <a:tailEnd/>
          </a:ln>
        </p:spPr>
        <p:txBody>
          <a:bodyPr wrap="square">
            <a:spAutoFit/>
          </a:bodyPr>
          <a:lstStyle/>
          <a:p>
            <a:pPr marL="1603375" indent="-1603375"/>
            <a:r>
              <a:rPr lang="id-ID" sz="3200" dirty="0">
                <a:latin typeface="Calibri" pitchFamily="34" charset="0"/>
              </a:rPr>
              <a:t>Pasal 53</a:t>
            </a:r>
            <a:r>
              <a:rPr lang="id-ID" sz="3200" dirty="0" smtClean="0">
                <a:latin typeface="Calibri" pitchFamily="34" charset="0"/>
              </a:rPr>
              <a:t>:</a:t>
            </a:r>
            <a:r>
              <a:rPr lang="en-US" sz="3200" dirty="0" smtClean="0">
                <a:latin typeface="Calibri" pitchFamily="34" charset="0"/>
              </a:rPr>
              <a:t> 	</a:t>
            </a:r>
            <a:r>
              <a:rPr lang="en-US" sz="3200" dirty="0" err="1" smtClean="0">
                <a:latin typeface="Calibri" pitchFamily="34" charset="0"/>
              </a:rPr>
              <a:t>Sistem</a:t>
            </a:r>
            <a:r>
              <a:rPr lang="en-US" sz="3200" dirty="0" smtClean="0">
                <a:latin typeface="Calibri" pitchFamily="34" charset="0"/>
              </a:rPr>
              <a:t> </a:t>
            </a:r>
            <a:r>
              <a:rPr lang="en-US" sz="3200" dirty="0" err="1" smtClean="0">
                <a:latin typeface="Calibri" pitchFamily="34" charset="0"/>
              </a:rPr>
              <a:t>penjaminan</a:t>
            </a:r>
            <a:r>
              <a:rPr lang="en-US" sz="3200" dirty="0" smtClean="0">
                <a:latin typeface="Calibri" pitchFamily="34" charset="0"/>
              </a:rPr>
              <a:t> </a:t>
            </a:r>
            <a:r>
              <a:rPr lang="en-US" sz="3200" dirty="0" err="1" smtClean="0">
                <a:latin typeface="Calibri" pitchFamily="34" charset="0"/>
              </a:rPr>
              <a:t>mutu</a:t>
            </a:r>
            <a:r>
              <a:rPr lang="en-US" sz="3200" dirty="0" smtClean="0">
                <a:latin typeface="Calibri" pitchFamily="34" charset="0"/>
              </a:rPr>
              <a:t> PT </a:t>
            </a:r>
            <a:r>
              <a:rPr lang="en-US" sz="3200" dirty="0" err="1" smtClean="0">
                <a:latin typeface="Calibri" pitchFamily="34" charset="0"/>
              </a:rPr>
              <a:t>terdiri</a:t>
            </a:r>
            <a:r>
              <a:rPr lang="en-US" sz="3200" dirty="0" smtClean="0">
                <a:latin typeface="Calibri" pitchFamily="34" charset="0"/>
              </a:rPr>
              <a:t> </a:t>
            </a:r>
            <a:r>
              <a:rPr lang="en-US" sz="3200" dirty="0" err="1" smtClean="0">
                <a:latin typeface="Calibri" pitchFamily="34" charset="0"/>
              </a:rPr>
              <a:t>dari</a:t>
            </a:r>
            <a:r>
              <a:rPr lang="en-US" sz="3200" dirty="0" smtClean="0">
                <a:latin typeface="Calibri" pitchFamily="34" charset="0"/>
              </a:rPr>
              <a:t> SPMI </a:t>
            </a:r>
            <a:r>
              <a:rPr lang="en-US" sz="3200" dirty="0" err="1" smtClean="0">
                <a:latin typeface="Calibri" pitchFamily="34" charset="0"/>
              </a:rPr>
              <a:t>dan</a:t>
            </a:r>
            <a:r>
              <a:rPr lang="en-US" sz="3200" dirty="0" smtClean="0">
                <a:latin typeface="Calibri" pitchFamily="34" charset="0"/>
              </a:rPr>
              <a:t> SPME.</a:t>
            </a:r>
            <a:endParaRPr lang="id-ID" sz="3200" dirty="0">
              <a:latin typeface="Calibri" pitchFamily="34" charset="0"/>
            </a:endParaRPr>
          </a:p>
        </p:txBody>
      </p:sp>
      <p:graphicFrame>
        <p:nvGraphicFramePr>
          <p:cNvPr id="9" name="Diagram 8"/>
          <p:cNvGraphicFramePr/>
          <p:nvPr>
            <p:extLst>
              <p:ext uri="{D42A27DB-BD31-4B8C-83A1-F6EECF244321}">
                <p14:modId xmlns:p14="http://schemas.microsoft.com/office/powerpoint/2010/main" val="3699733299"/>
              </p:ext>
            </p:extLst>
          </p:nvPr>
        </p:nvGraphicFramePr>
        <p:xfrm>
          <a:off x="539552" y="2053672"/>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0" y="0"/>
            <a:ext cx="9144000" cy="646331"/>
          </a:xfrm>
          <a:prstGeom prst="rect">
            <a:avLst/>
          </a:prstGeom>
          <a:solidFill>
            <a:srgbClr val="FF0000"/>
          </a:solidFill>
        </p:spPr>
        <p:txBody>
          <a:bodyPr>
            <a:spAutoFit/>
          </a:bodyPr>
          <a:lstStyle/>
          <a:p>
            <a:pPr algn="ctr" fontAlgn="auto">
              <a:spcBef>
                <a:spcPts val="0"/>
              </a:spcBef>
              <a:spcAft>
                <a:spcPts val="0"/>
              </a:spcAft>
              <a:defRPr/>
            </a:pPr>
            <a:r>
              <a:rPr lang="id-ID" sz="3600" b="1" dirty="0" smtClean="0">
                <a:solidFill>
                  <a:srgbClr val="FFFF00"/>
                </a:solidFill>
                <a:effectLst>
                  <a:outerShdw blurRad="38100" dist="38100" dir="2700000" algn="tl">
                    <a:srgbClr val="000000">
                      <a:alpha val="43137"/>
                    </a:srgbClr>
                  </a:outerShdw>
                </a:effectLst>
              </a:rPr>
              <a:t>UU No. 12 THN 2012: PT (</a:t>
            </a:r>
            <a:r>
              <a:rPr lang="en-US" sz="3600" b="1" dirty="0" smtClean="0">
                <a:solidFill>
                  <a:srgbClr val="FFFF00"/>
                </a:solidFill>
                <a:effectLst>
                  <a:outerShdw blurRad="38100" dist="38100" dir="2700000" algn="tl">
                    <a:srgbClr val="000000">
                      <a:alpha val="43137"/>
                    </a:srgbClr>
                  </a:outerShdw>
                </a:effectLst>
              </a:rPr>
              <a:t>2</a:t>
            </a:r>
            <a:r>
              <a:rPr lang="id-ID" sz="3600" b="1" dirty="0" smtClean="0">
                <a:solidFill>
                  <a:srgbClr val="FFFF00"/>
                </a:solidFill>
                <a:effectLst>
                  <a:outerShdw blurRad="38100" dist="38100" dir="2700000" algn="tl">
                    <a:srgbClr val="000000">
                      <a:alpha val="43137"/>
                    </a:srgbClr>
                  </a:outerShdw>
                </a:effectLst>
              </a:rPr>
              <a:t>)</a:t>
            </a:r>
            <a:endParaRPr lang="id-ID"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26007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F64228-E339-4EB7-A7BA-62E7B9E01E7B}"/>
              </a:ext>
            </a:extLst>
          </p:cNvPr>
          <p:cNvSpPr>
            <a:spLocks noGrp="1"/>
          </p:cNvSpPr>
          <p:nvPr>
            <p:ph type="title"/>
          </p:nvPr>
        </p:nvSpPr>
        <p:spPr>
          <a:xfrm>
            <a:off x="786150" y="243180"/>
            <a:ext cx="7571700" cy="1442295"/>
          </a:xfrm>
        </p:spPr>
        <p:txBody>
          <a:bodyPr/>
          <a:lstStyle/>
          <a:p>
            <a:r>
              <a:rPr lang="en-US" sz="2800" b="1" dirty="0" smtClean="0">
                <a:solidFill>
                  <a:srgbClr val="000090"/>
                </a:solidFill>
              </a:rPr>
              <a:t/>
            </a:r>
            <a:br>
              <a:rPr lang="en-US" sz="2800" b="1" dirty="0" smtClean="0">
                <a:solidFill>
                  <a:srgbClr val="000090"/>
                </a:solidFill>
              </a:rPr>
            </a:br>
            <a:r>
              <a:rPr lang="en-US" sz="3200" b="1" dirty="0" err="1" smtClean="0">
                <a:solidFill>
                  <a:srgbClr val="000090"/>
                </a:solidFill>
              </a:rPr>
              <a:t>Permen</a:t>
            </a:r>
            <a:r>
              <a:rPr lang="en-US" sz="3200" b="1" dirty="0" smtClean="0">
                <a:solidFill>
                  <a:srgbClr val="000090"/>
                </a:solidFill>
              </a:rPr>
              <a:t> 32 (2016) :</a:t>
            </a:r>
            <a:br>
              <a:rPr lang="en-US" sz="3200" b="1" dirty="0" smtClean="0">
                <a:solidFill>
                  <a:srgbClr val="000090"/>
                </a:solidFill>
              </a:rPr>
            </a:br>
            <a:r>
              <a:rPr lang="en-US" sz="2800" b="1" dirty="0" smtClean="0">
                <a:solidFill>
                  <a:srgbClr val="000090"/>
                </a:solidFill>
              </a:rPr>
              <a:t>BAN</a:t>
            </a:r>
            <a:r>
              <a:rPr lang="en-US" sz="2800" b="1" dirty="0">
                <a:solidFill>
                  <a:srgbClr val="000090"/>
                </a:solidFill>
              </a:rPr>
              <a:t>-PT </a:t>
            </a:r>
            <a:r>
              <a:rPr lang="en-US" sz="2800" b="1" dirty="0" err="1">
                <a:solidFill>
                  <a:srgbClr val="000090"/>
                </a:solidFill>
              </a:rPr>
              <a:t>dalam</a:t>
            </a:r>
            <a:r>
              <a:rPr lang="en-US" sz="2800" b="1" dirty="0">
                <a:solidFill>
                  <a:srgbClr val="000090"/>
                </a:solidFill>
              </a:rPr>
              <a:t> </a:t>
            </a:r>
            <a:r>
              <a:rPr lang="en-US" sz="2800" b="1" dirty="0" err="1">
                <a:solidFill>
                  <a:srgbClr val="000090"/>
                </a:solidFill>
              </a:rPr>
              <a:t>Sistem</a:t>
            </a:r>
            <a:r>
              <a:rPr lang="en-US" sz="2800" b="1" dirty="0">
                <a:solidFill>
                  <a:srgbClr val="000090"/>
                </a:solidFill>
              </a:rPr>
              <a:t> </a:t>
            </a:r>
            <a:r>
              <a:rPr lang="en-US" sz="2800" b="1" dirty="0" err="1">
                <a:solidFill>
                  <a:srgbClr val="000090"/>
                </a:solidFill>
              </a:rPr>
              <a:t>Penjaminan</a:t>
            </a:r>
            <a:r>
              <a:rPr lang="en-US" sz="2800" b="1" dirty="0">
                <a:solidFill>
                  <a:srgbClr val="000090"/>
                </a:solidFill>
              </a:rPr>
              <a:t> </a:t>
            </a:r>
            <a:r>
              <a:rPr lang="en-US" sz="2800" b="1" dirty="0" err="1">
                <a:solidFill>
                  <a:srgbClr val="000090"/>
                </a:solidFill>
              </a:rPr>
              <a:t>Mutu</a:t>
            </a:r>
            <a:r>
              <a:rPr lang="en-US" sz="2800" b="1" dirty="0">
                <a:solidFill>
                  <a:srgbClr val="000090"/>
                </a:solidFill>
              </a:rPr>
              <a:t> Pendidikan Tinggi</a:t>
            </a:r>
          </a:p>
        </p:txBody>
      </p:sp>
      <p:pic>
        <p:nvPicPr>
          <p:cNvPr id="4" name="Picture 2">
            <a:extLst>
              <a:ext uri="{FF2B5EF4-FFF2-40B4-BE49-F238E27FC236}">
                <a16:creationId xmlns="" xmlns:a16="http://schemas.microsoft.com/office/drawing/2014/main" id="{FA0F7A42-BF1A-4F75-B439-74EC2D7FA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85475"/>
            <a:ext cx="6553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a:extLst>
              <a:ext uri="{FF2B5EF4-FFF2-40B4-BE49-F238E27FC236}">
                <a16:creationId xmlns="" xmlns:a16="http://schemas.microsoft.com/office/drawing/2014/main" id="{CAACD68A-554B-4FFD-A9D2-8B88F64A3262}"/>
              </a:ext>
            </a:extLst>
          </p:cNvPr>
          <p:cNvCxnSpPr/>
          <p:nvPr/>
        </p:nvCxnSpPr>
        <p:spPr>
          <a:xfrm flipV="1">
            <a:off x="4991100" y="2385625"/>
            <a:ext cx="1171575" cy="1285875"/>
          </a:xfrm>
          <a:prstGeom prst="straightConnector1">
            <a:avLst/>
          </a:prstGeom>
          <a:ln w="38100">
            <a:solidFill>
              <a:srgbClr val="001C5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7184DA03-A308-47F1-BDE5-98529491FADE}"/>
              </a:ext>
            </a:extLst>
          </p:cNvPr>
          <p:cNvSpPr/>
          <p:nvPr/>
        </p:nvSpPr>
        <p:spPr>
          <a:xfrm>
            <a:off x="6248640" y="1717121"/>
            <a:ext cx="2380780" cy="707886"/>
          </a:xfrm>
          <a:prstGeom prst="rect">
            <a:avLst/>
          </a:prstGeom>
          <a:noFill/>
        </p:spPr>
        <p:txBody>
          <a:bodyPr wrap="none" lIns="91440" tIns="45720" rIns="91440" bIns="45720">
            <a:spAutoFit/>
          </a:bodyPr>
          <a:lstStyle/>
          <a:p>
            <a:pPr algn="ctr"/>
            <a:r>
              <a:rPr lang="id-ID" sz="2000" b="1" cap="none" spc="0" dirty="0">
                <a:ln w="0"/>
                <a:solidFill>
                  <a:srgbClr val="001C5C"/>
                </a:solidFill>
              </a:rPr>
              <a:t>Dilakukan oleh</a:t>
            </a:r>
          </a:p>
          <a:p>
            <a:pPr algn="ctr"/>
            <a:r>
              <a:rPr lang="id-ID" sz="2000" b="1" cap="none" spc="0" dirty="0">
                <a:ln w="0"/>
                <a:solidFill>
                  <a:srgbClr val="001C5C"/>
                </a:solidFill>
              </a:rPr>
              <a:t>BAN-PT atau LAM</a:t>
            </a:r>
            <a:endParaRPr lang="en-US" sz="2000" b="1" cap="none" spc="0" dirty="0">
              <a:ln w="0"/>
              <a:solidFill>
                <a:srgbClr val="001C5C"/>
              </a:solidFill>
            </a:endParaRPr>
          </a:p>
        </p:txBody>
      </p:sp>
      <p:cxnSp>
        <p:nvCxnSpPr>
          <p:cNvPr id="8" name="Straight Arrow Connector 7">
            <a:extLst>
              <a:ext uri="{FF2B5EF4-FFF2-40B4-BE49-F238E27FC236}">
                <a16:creationId xmlns="" xmlns:a16="http://schemas.microsoft.com/office/drawing/2014/main" id="{D1599D1A-A77F-42C7-BB1A-629FECE92886}"/>
              </a:ext>
            </a:extLst>
          </p:cNvPr>
          <p:cNvCxnSpPr>
            <a:cxnSpLocks/>
          </p:cNvCxnSpPr>
          <p:nvPr/>
        </p:nvCxnSpPr>
        <p:spPr>
          <a:xfrm flipV="1">
            <a:off x="4991100" y="5014525"/>
            <a:ext cx="1095375" cy="1"/>
          </a:xfrm>
          <a:prstGeom prst="straightConnector1">
            <a:avLst/>
          </a:prstGeom>
          <a:ln w="38100">
            <a:solidFill>
              <a:srgbClr val="001C5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1E6460D4-D3B0-42A4-92FF-350A88391115}"/>
              </a:ext>
            </a:extLst>
          </p:cNvPr>
          <p:cNvSpPr/>
          <p:nvPr/>
        </p:nvSpPr>
        <p:spPr>
          <a:xfrm>
            <a:off x="6214215" y="4660582"/>
            <a:ext cx="2278188" cy="707886"/>
          </a:xfrm>
          <a:prstGeom prst="rect">
            <a:avLst/>
          </a:prstGeom>
          <a:noFill/>
        </p:spPr>
        <p:txBody>
          <a:bodyPr wrap="none" lIns="91440" tIns="45720" rIns="91440" bIns="45720">
            <a:spAutoFit/>
          </a:bodyPr>
          <a:lstStyle/>
          <a:p>
            <a:pPr algn="ctr"/>
            <a:r>
              <a:rPr lang="id-ID" sz="2000" b="1" cap="none" spc="0" dirty="0">
                <a:ln w="0"/>
                <a:solidFill>
                  <a:srgbClr val="001C5C"/>
                </a:solidFill>
              </a:rPr>
              <a:t>Harus</a:t>
            </a:r>
          </a:p>
          <a:p>
            <a:pPr algn="ctr"/>
            <a:r>
              <a:rPr lang="id-ID" sz="2000" b="1" cap="none" spc="0" dirty="0">
                <a:ln w="0"/>
                <a:solidFill>
                  <a:srgbClr val="001C5C"/>
                </a:solidFill>
              </a:rPr>
              <a:t>aktif dan lengkap</a:t>
            </a:r>
            <a:endParaRPr lang="en-US" sz="2000" b="1" cap="none" spc="0" dirty="0">
              <a:ln w="0"/>
              <a:solidFill>
                <a:srgbClr val="001C5C"/>
              </a:solidFill>
            </a:endParaRPr>
          </a:p>
        </p:txBody>
      </p:sp>
    </p:spTree>
    <p:extLst>
      <p:ext uri="{BB962C8B-B14F-4D97-AF65-F5344CB8AC3E}">
        <p14:creationId xmlns:p14="http://schemas.microsoft.com/office/powerpoint/2010/main" val="261010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56000" cy="796908"/>
          </a:xfrm>
        </p:spPr>
        <p:txBody>
          <a:bodyPr/>
          <a:lstStyle/>
          <a:p>
            <a:r>
              <a:rPr lang="id-ID" sz="3600" b="1" dirty="0" smtClean="0">
                <a:solidFill>
                  <a:srgbClr val="000090"/>
                </a:solidFill>
              </a:rPr>
              <a:t>Instrospeksi</a:t>
            </a:r>
            <a:endParaRPr lang="id-ID" sz="3600" b="1" dirty="0">
              <a:solidFill>
                <a:srgbClr val="000090"/>
              </a:solidFill>
            </a:endParaRPr>
          </a:p>
        </p:txBody>
      </p:sp>
      <p:sp>
        <p:nvSpPr>
          <p:cNvPr id="3" name="Content Placeholder 2"/>
          <p:cNvSpPr>
            <a:spLocks noGrp="1"/>
          </p:cNvSpPr>
          <p:nvPr>
            <p:ph idx="1"/>
          </p:nvPr>
        </p:nvSpPr>
        <p:spPr>
          <a:xfrm>
            <a:off x="0" y="1357297"/>
            <a:ext cx="8401080" cy="864000"/>
          </a:xfrm>
        </p:spPr>
        <p:txBody>
          <a:bodyPr>
            <a:noAutofit/>
          </a:bodyPr>
          <a:lstStyle/>
          <a:p>
            <a:pPr algn="ctr">
              <a:lnSpc>
                <a:spcPts val="2800"/>
              </a:lnSpc>
              <a:spcBef>
                <a:spcPts val="0"/>
              </a:spcBef>
            </a:pPr>
            <a:r>
              <a:rPr lang="id-ID" sz="2400" b="1" dirty="0" smtClean="0"/>
              <a:t>Ke</a:t>
            </a:r>
            <a:r>
              <a:rPr lang="en-US" sz="2400" b="1" dirty="0" err="1" smtClean="0"/>
              <a:t>salahan</a:t>
            </a:r>
            <a:r>
              <a:rPr lang="en-US" sz="2400" b="1" dirty="0" smtClean="0"/>
              <a:t> </a:t>
            </a:r>
            <a:r>
              <a:rPr lang="en-US" sz="2400" b="1" dirty="0" err="1" smtClean="0"/>
              <a:t>orientasi</a:t>
            </a:r>
            <a:r>
              <a:rPr lang="en-US" sz="2400" b="1" dirty="0" smtClean="0"/>
              <a:t> (</a:t>
            </a:r>
            <a:r>
              <a:rPr lang="en-US" sz="2400" b="1" dirty="0" err="1" smtClean="0"/>
              <a:t>berfikir</a:t>
            </a:r>
            <a:r>
              <a:rPr lang="en-US" sz="2400" b="1" dirty="0" smtClean="0"/>
              <a:t>)-</a:t>
            </a:r>
            <a:r>
              <a:rPr lang="en-US" sz="2400" b="1" dirty="0" err="1" smtClean="0"/>
              <a:t>awal</a:t>
            </a:r>
            <a:r>
              <a:rPr lang="en-US" sz="2400" b="1" dirty="0" smtClean="0"/>
              <a:t> </a:t>
            </a:r>
          </a:p>
          <a:p>
            <a:pPr algn="ctr">
              <a:lnSpc>
                <a:spcPts val="2800"/>
              </a:lnSpc>
              <a:spcBef>
                <a:spcPts val="0"/>
              </a:spcBef>
            </a:pPr>
            <a:r>
              <a:rPr lang="en-US" sz="2400" b="1" dirty="0" err="1" smtClean="0"/>
              <a:t>Ke</a:t>
            </a:r>
            <a:r>
              <a:rPr lang="id-ID" sz="2400" b="1" dirty="0" smtClean="0"/>
              <a:t>gagalan</a:t>
            </a:r>
            <a:r>
              <a:rPr lang="id-ID" sz="2400" dirty="0" smtClean="0"/>
              <a:t> melakukan Evaluasi Diri dg</a:t>
            </a:r>
            <a:r>
              <a:rPr lang="en-US" sz="2400" dirty="0" smtClean="0"/>
              <a:t> </a:t>
            </a:r>
            <a:r>
              <a:rPr lang="en-US" sz="2400" b="1" u="sng" dirty="0" smtClean="0"/>
              <a:t>b</a:t>
            </a:r>
            <a:r>
              <a:rPr lang="id-ID" sz="2400" b="1" u="sng" dirty="0" smtClean="0"/>
              <a:t>aik</a:t>
            </a:r>
          </a:p>
        </p:txBody>
      </p:sp>
      <p:grpSp>
        <p:nvGrpSpPr>
          <p:cNvPr id="9" name="Group 8"/>
          <p:cNvGrpSpPr/>
          <p:nvPr/>
        </p:nvGrpSpPr>
        <p:grpSpPr>
          <a:xfrm>
            <a:off x="175651" y="2216530"/>
            <a:ext cx="8611191" cy="2018054"/>
            <a:chOff x="-9471" y="2000240"/>
            <a:chExt cx="8611191" cy="2018054"/>
          </a:xfrm>
        </p:grpSpPr>
        <p:sp>
          <p:nvSpPr>
            <p:cNvPr id="4" name="Down Arrow 3"/>
            <p:cNvSpPr/>
            <p:nvPr/>
          </p:nvSpPr>
          <p:spPr>
            <a:xfrm>
              <a:off x="3428992" y="2000240"/>
              <a:ext cx="207170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9471" y="2571744"/>
              <a:ext cx="8611191" cy="1446550"/>
            </a:xfrm>
            <a:prstGeom prst="rect">
              <a:avLst/>
            </a:prstGeom>
          </p:spPr>
          <p:txBody>
            <a:bodyPr wrap="square">
              <a:spAutoFit/>
            </a:bodyPr>
            <a:lstStyle/>
            <a:p>
              <a:pPr algn="ctr">
                <a:buFont typeface="Arial" pitchFamily="34" charset="0"/>
                <a:buChar char="•"/>
                <a:tabLst>
                  <a:tab pos="271463" algn="l"/>
                </a:tabLst>
              </a:pPr>
              <a:r>
                <a:rPr lang="en-US" sz="2200" dirty="0" smtClean="0"/>
                <a:t> </a:t>
              </a:r>
              <a:r>
                <a:rPr lang="id-ID" sz="2200" b="1" dirty="0" smtClean="0"/>
                <a:t>Kegagalan</a:t>
              </a:r>
              <a:r>
                <a:rPr lang="id-ID" sz="2200" dirty="0" smtClean="0"/>
                <a:t> memprediksi kebutuhan stakeholders  secara akurat; </a:t>
              </a:r>
              <a:endParaRPr lang="en-US" sz="2200" dirty="0" smtClean="0"/>
            </a:p>
            <a:p>
              <a:pPr marL="271463" indent="-271463">
                <a:buFont typeface="Arial" pitchFamily="34" charset="0"/>
                <a:buChar char="•"/>
                <a:tabLst>
                  <a:tab pos="271463" algn="l"/>
                </a:tabLst>
              </a:pPr>
              <a:r>
                <a:rPr lang="id-ID" sz="2200" b="1" dirty="0" smtClean="0"/>
                <a:t>Terjebak</a:t>
              </a:r>
              <a:r>
                <a:rPr lang="id-ID" sz="2200" dirty="0" smtClean="0"/>
                <a:t> dalam “</a:t>
              </a:r>
              <a:r>
                <a:rPr lang="en-US" altLang="zh-CN" sz="2200" b="1" i="1" dirty="0" smtClean="0">
                  <a:solidFill>
                    <a:srgbClr val="990000"/>
                  </a:solidFill>
                  <a:latin typeface="Times New Roman" pitchFamily="18" charset="0"/>
                  <a:ea typeface="SimSun" pitchFamily="2" charset="-122"/>
                  <a:cs typeface="Times New Roman" pitchFamily="18" charset="0"/>
                </a:rPr>
                <a:t>cycles of blaming and self-defense</a:t>
              </a:r>
              <a:r>
                <a:rPr lang="id-ID" altLang="zh-CN" sz="2200" b="1" i="1" dirty="0" smtClean="0">
                  <a:solidFill>
                    <a:srgbClr val="990000"/>
                  </a:solidFill>
                  <a:latin typeface="Times New Roman" pitchFamily="18" charset="0"/>
                  <a:ea typeface="SimSun" pitchFamily="2" charset="-122"/>
                  <a:cs typeface="Times New Roman" pitchFamily="18" charset="0"/>
                </a:rPr>
                <a:t>”</a:t>
              </a:r>
              <a:r>
                <a:rPr lang="id-ID" altLang="zh-CN" sz="2200" b="1" i="1" dirty="0" smtClean="0">
                  <a:solidFill>
                    <a:srgbClr val="0070C0"/>
                  </a:solidFill>
                  <a:latin typeface="Times New Roman" pitchFamily="18" charset="0"/>
                  <a:ea typeface="SimSun" pitchFamily="2" charset="-122"/>
                  <a:cs typeface="Times New Roman" pitchFamily="18" charset="0"/>
                </a:rPr>
                <a:t>:</a:t>
              </a:r>
            </a:p>
            <a:p>
              <a:pPr marL="342900" indent="-342900">
                <a:buFont typeface="Wingdings" charset="0"/>
                <a:buChar char="è"/>
                <a:tabLst>
                  <a:tab pos="271463" algn="l"/>
                </a:tabLst>
              </a:pPr>
              <a:r>
                <a:rPr lang="en-US" altLang="zh-CN" sz="2200" b="1" i="1" dirty="0" err="1" smtClean="0">
                  <a:solidFill>
                    <a:srgbClr val="FF0000"/>
                  </a:solidFill>
                  <a:latin typeface="Times New Roman" pitchFamily="18" charset="0"/>
                  <a:ea typeface="SimSun" pitchFamily="2" charset="-122"/>
                  <a:cs typeface="Times New Roman" pitchFamily="18" charset="0"/>
                  <a:sym typeface="Wingdings" pitchFamily="2" charset="2"/>
                </a:rPr>
                <a:t>respon</a:t>
              </a:r>
              <a:r>
                <a:rPr lang="en-US" altLang="zh-CN" sz="2200" b="1" i="1" dirty="0" smtClean="0">
                  <a:solidFill>
                    <a:srgbClr val="FF0000"/>
                  </a:solidFill>
                  <a:latin typeface="Times New Roman" pitchFamily="18" charset="0"/>
                  <a:ea typeface="SimSun" pitchFamily="2" charset="-122"/>
                  <a:cs typeface="Times New Roman" pitchFamily="18" charset="0"/>
                  <a:sym typeface="Wingdings" pitchFamily="2" charset="2"/>
                </a:rPr>
                <a:t> </a:t>
              </a:r>
              <a:r>
                <a:rPr lang="en-US" altLang="zh-CN" sz="2200" b="1" i="1" dirty="0" err="1" smtClean="0">
                  <a:solidFill>
                    <a:srgbClr val="FF0000"/>
                  </a:solidFill>
                  <a:latin typeface="Times New Roman" pitchFamily="18" charset="0"/>
                  <a:ea typeface="SimSun" pitchFamily="2" charset="-122"/>
                  <a:cs typeface="Times New Roman" pitchFamily="18" charset="0"/>
                  <a:sym typeface="Wingdings" pitchFamily="2" charset="2"/>
                </a:rPr>
                <a:t>yg</a:t>
              </a:r>
              <a:r>
                <a:rPr lang="en-US" altLang="zh-CN" sz="2200" b="1" i="1" dirty="0" smtClean="0">
                  <a:solidFill>
                    <a:srgbClr val="FF0000"/>
                  </a:solidFill>
                  <a:latin typeface="Times New Roman" pitchFamily="18" charset="0"/>
                  <a:ea typeface="SimSun" pitchFamily="2" charset="-122"/>
                  <a:cs typeface="Times New Roman" pitchFamily="18" charset="0"/>
                  <a:sym typeface="Wingdings" pitchFamily="2" charset="2"/>
                </a:rPr>
                <a:t> </a:t>
              </a:r>
              <a:r>
                <a:rPr lang="en-US" altLang="zh-CN" sz="2200" b="1" i="1" dirty="0" err="1" smtClean="0">
                  <a:solidFill>
                    <a:srgbClr val="FF0000"/>
                  </a:solidFill>
                  <a:latin typeface="Times New Roman" pitchFamily="18" charset="0"/>
                  <a:ea typeface="SimSun" pitchFamily="2" charset="-122"/>
                  <a:cs typeface="Times New Roman" pitchFamily="18" charset="0"/>
                  <a:sym typeface="Wingdings" pitchFamily="2" charset="2"/>
                </a:rPr>
                <a:t>muncul</a:t>
              </a:r>
              <a:r>
                <a:rPr lang="en-US" altLang="zh-CN" sz="2200" b="1" i="1" dirty="0" smtClean="0">
                  <a:solidFill>
                    <a:srgbClr val="FF0000"/>
                  </a:solidFill>
                  <a:latin typeface="Times New Roman" pitchFamily="18" charset="0"/>
                  <a:ea typeface="SimSun" pitchFamily="2" charset="-122"/>
                  <a:cs typeface="Times New Roman" pitchFamily="18" charset="0"/>
                  <a:sym typeface="Wingdings" pitchFamily="2" charset="2"/>
                </a:rPr>
                <a:t> </a:t>
              </a:r>
              <a:r>
                <a:rPr lang="en-US" altLang="zh-CN" sz="2200" b="1" i="1" dirty="0" err="1" smtClean="0">
                  <a:solidFill>
                    <a:srgbClr val="FF0000"/>
                  </a:solidFill>
                  <a:latin typeface="Times New Roman" pitchFamily="18" charset="0"/>
                  <a:ea typeface="SimSun" pitchFamily="2" charset="-122"/>
                  <a:cs typeface="Times New Roman" pitchFamily="18" charset="0"/>
                  <a:sym typeface="Wingdings" pitchFamily="2" charset="2"/>
                </a:rPr>
                <a:t>selalu</a:t>
              </a:r>
              <a:r>
                <a:rPr lang="en-US" altLang="zh-CN" sz="2200" b="1" i="1" dirty="0" smtClean="0">
                  <a:solidFill>
                    <a:srgbClr val="FF0000"/>
                  </a:solidFill>
                  <a:latin typeface="Times New Roman" pitchFamily="18" charset="0"/>
                  <a:ea typeface="SimSun" pitchFamily="2" charset="-122"/>
                  <a:cs typeface="Times New Roman" pitchFamily="18" charset="0"/>
                  <a:sym typeface="Wingdings" pitchFamily="2" charset="2"/>
                </a:rPr>
                <a:t>:</a:t>
              </a:r>
              <a:r>
                <a:rPr lang="en-US" altLang="zh-CN" sz="2200" i="1" dirty="0" smtClean="0">
                  <a:solidFill>
                    <a:srgbClr val="008000"/>
                  </a:solidFill>
                  <a:latin typeface="Times New Roman" pitchFamily="18" charset="0"/>
                  <a:ea typeface="SimSun" pitchFamily="2" charset="-122"/>
                  <a:cs typeface="Times New Roman" pitchFamily="18" charset="0"/>
                </a:rPr>
                <a:t>’ the enemy is always out there, </a:t>
              </a:r>
            </a:p>
            <a:p>
              <a:pPr>
                <a:tabLst>
                  <a:tab pos="271463" algn="l"/>
                </a:tabLst>
              </a:pPr>
              <a:r>
                <a:rPr lang="en-US" altLang="zh-CN" sz="2200" i="1" dirty="0">
                  <a:solidFill>
                    <a:srgbClr val="008000"/>
                  </a:solidFill>
                  <a:latin typeface="Times New Roman" pitchFamily="18" charset="0"/>
                  <a:ea typeface="SimSun" pitchFamily="2" charset="-122"/>
                  <a:cs typeface="Times New Roman" pitchFamily="18" charset="0"/>
                </a:rPr>
                <a:t> </a:t>
              </a:r>
              <a:r>
                <a:rPr lang="en-US" altLang="zh-CN" sz="2200" i="1" dirty="0" smtClean="0">
                  <a:solidFill>
                    <a:srgbClr val="008000"/>
                  </a:solidFill>
                  <a:latin typeface="Times New Roman" pitchFamily="18" charset="0"/>
                  <a:ea typeface="SimSun" pitchFamily="2" charset="-122"/>
                  <a:cs typeface="Times New Roman" pitchFamily="18" charset="0"/>
                </a:rPr>
                <a:t>                                      and problems are always caused by someone else’ </a:t>
              </a:r>
              <a:endParaRPr lang="id-ID" sz="2200" dirty="0" smtClean="0">
                <a:solidFill>
                  <a:srgbClr val="008000"/>
                </a:solidFill>
              </a:endParaRPr>
            </a:p>
          </p:txBody>
        </p:sp>
      </p:grpSp>
      <p:grpSp>
        <p:nvGrpSpPr>
          <p:cNvPr id="10" name="Group 9"/>
          <p:cNvGrpSpPr/>
          <p:nvPr/>
        </p:nvGrpSpPr>
        <p:grpSpPr>
          <a:xfrm>
            <a:off x="175651" y="4713602"/>
            <a:ext cx="8611191" cy="1837481"/>
            <a:chOff x="-10595" y="4214818"/>
            <a:chExt cx="8611191" cy="1837481"/>
          </a:xfrm>
        </p:grpSpPr>
        <p:sp>
          <p:nvSpPr>
            <p:cNvPr id="5" name="Down Arrow 4"/>
            <p:cNvSpPr/>
            <p:nvPr/>
          </p:nvSpPr>
          <p:spPr>
            <a:xfrm>
              <a:off x="3428992" y="4214818"/>
              <a:ext cx="207170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10595" y="4898137"/>
              <a:ext cx="8611191" cy="1154162"/>
            </a:xfrm>
            <a:prstGeom prst="rect">
              <a:avLst/>
            </a:prstGeom>
          </p:spPr>
          <p:txBody>
            <a:bodyPr wrap="square">
              <a:spAutoFit/>
            </a:bodyPr>
            <a:lstStyle/>
            <a:p>
              <a:pPr algn="ctr">
                <a:buNone/>
              </a:pPr>
              <a:r>
                <a:rPr lang="en-US" sz="2300" b="1" dirty="0" err="1" smtClean="0">
                  <a:solidFill>
                    <a:srgbClr val="800000"/>
                  </a:solidFill>
                </a:rPr>
                <a:t>Perg</a:t>
              </a:r>
              <a:r>
                <a:rPr lang="en-US" sz="2300" b="1" dirty="0" smtClean="0">
                  <a:solidFill>
                    <a:srgbClr val="800000"/>
                  </a:solidFill>
                </a:rPr>
                <a:t>. </a:t>
              </a:r>
              <a:r>
                <a:rPr lang="en-US" sz="2300" b="1" dirty="0" err="1" smtClean="0">
                  <a:solidFill>
                    <a:srgbClr val="800000"/>
                  </a:solidFill>
                </a:rPr>
                <a:t>Tinggi</a:t>
              </a:r>
              <a:r>
                <a:rPr lang="en-US" sz="2300" b="1" dirty="0" smtClean="0">
                  <a:solidFill>
                    <a:srgbClr val="800000"/>
                  </a:solidFill>
                </a:rPr>
                <a:t>/Prodi : </a:t>
              </a:r>
              <a:r>
                <a:rPr lang="en-US" sz="2300" b="1" dirty="0" err="1" smtClean="0">
                  <a:solidFill>
                    <a:srgbClr val="800000"/>
                  </a:solidFill>
                </a:rPr>
                <a:t>miskin</a:t>
              </a:r>
              <a:r>
                <a:rPr lang="id-ID" sz="2300" b="1" dirty="0" smtClean="0">
                  <a:solidFill>
                    <a:srgbClr val="800000"/>
                  </a:solidFill>
                </a:rPr>
                <a:t> mutu dan daya saing</a:t>
              </a:r>
              <a:r>
                <a:rPr lang="en-US" sz="2300" b="1" dirty="0" smtClean="0">
                  <a:solidFill>
                    <a:srgbClr val="800000"/>
                  </a:solidFill>
                </a:rPr>
                <a:t> </a:t>
              </a:r>
              <a:r>
                <a:rPr lang="en-US" sz="2300" b="1" dirty="0" smtClean="0">
                  <a:solidFill>
                    <a:srgbClr val="800000"/>
                  </a:solidFill>
                  <a:sym typeface="Wingdings" pitchFamily="2" charset="2"/>
                </a:rPr>
                <a:t></a:t>
              </a:r>
              <a:endParaRPr lang="id-ID" sz="2300" b="1" dirty="0" smtClean="0">
                <a:solidFill>
                  <a:srgbClr val="800000"/>
                </a:solidFill>
              </a:endParaRPr>
            </a:p>
            <a:p>
              <a:pPr algn="ctr">
                <a:buNone/>
              </a:pPr>
              <a:r>
                <a:rPr lang="id-ID" sz="2300" b="1" dirty="0" smtClean="0"/>
                <a:t> </a:t>
              </a:r>
            </a:p>
            <a:p>
              <a:pPr algn="ctr"/>
              <a:r>
                <a:rPr lang="en-US" sz="2300" b="1" dirty="0" smtClean="0">
                  <a:sym typeface="Wingdings" pitchFamily="2" charset="2"/>
                </a:rPr>
                <a:t> </a:t>
              </a:r>
              <a:r>
                <a:rPr lang="id-ID" sz="2300" b="1" dirty="0" smtClean="0"/>
                <a:t>low attractiveness bagi lulusan SMA &amp; pengguna lulusan</a:t>
              </a:r>
              <a:endParaRPr lang="en-US" sz="2300" b="1" dirty="0"/>
            </a:p>
          </p:txBody>
        </p:sp>
      </p:grpSp>
    </p:spTree>
    <p:extLst>
      <p:ext uri="{BB962C8B-B14F-4D97-AF65-F5344CB8AC3E}">
        <p14:creationId xmlns:p14="http://schemas.microsoft.com/office/powerpoint/2010/main" val="534296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fil K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7078" y="161045"/>
            <a:ext cx="1295876" cy="1781991"/>
          </a:xfrm>
          <a:prstGeom prst="rect">
            <a:avLst/>
          </a:prstGeom>
        </p:spPr>
      </p:pic>
      <p:sp>
        <p:nvSpPr>
          <p:cNvPr id="5" name="TextBox 4"/>
          <p:cNvSpPr txBox="1"/>
          <p:nvPr/>
        </p:nvSpPr>
        <p:spPr>
          <a:xfrm>
            <a:off x="1565410" y="-19584"/>
            <a:ext cx="5304543" cy="1846659"/>
          </a:xfrm>
          <a:prstGeom prst="rect">
            <a:avLst/>
          </a:prstGeom>
          <a:noFill/>
        </p:spPr>
        <p:txBody>
          <a:bodyPr wrap="square" rtlCol="0">
            <a:spAutoFit/>
          </a:bodyPr>
          <a:lstStyle/>
          <a:p>
            <a:r>
              <a:rPr lang="en-US" sz="2200" b="1" dirty="0">
                <a:solidFill>
                  <a:srgbClr val="372D7D"/>
                </a:solidFill>
              </a:rPr>
              <a:t>Brief Curriculum Vitae</a:t>
            </a:r>
          </a:p>
          <a:p>
            <a:endParaRPr lang="en-US" sz="800" b="1" dirty="0"/>
          </a:p>
          <a:p>
            <a:r>
              <a:rPr lang="en-US" b="1" dirty="0"/>
              <a:t>Name		: Adiwijaya</a:t>
            </a:r>
          </a:p>
          <a:p>
            <a:r>
              <a:rPr lang="en-US" b="1" dirty="0"/>
              <a:t>NIDN                	: 0421097401</a:t>
            </a:r>
          </a:p>
          <a:p>
            <a:r>
              <a:rPr lang="en-US" b="1" dirty="0"/>
              <a:t>P/D of birth  	: </a:t>
            </a:r>
            <a:r>
              <a:rPr lang="en-US" b="1" dirty="0" err="1"/>
              <a:t>Majalengka</a:t>
            </a:r>
            <a:r>
              <a:rPr lang="en-US" b="1" dirty="0"/>
              <a:t>, 21 September 1974</a:t>
            </a:r>
          </a:p>
          <a:p>
            <a:r>
              <a:rPr lang="en-US" b="1" dirty="0"/>
              <a:t>Email                 	: </a:t>
            </a:r>
            <a:r>
              <a:rPr lang="en-US" b="1" dirty="0">
                <a:hlinkClick r:id="rId3"/>
              </a:rPr>
              <a:t>adiwijaya@telkomuniversity.ac.id</a:t>
            </a:r>
            <a:endParaRPr lang="en-US" b="1" dirty="0"/>
          </a:p>
          <a:p>
            <a:r>
              <a:rPr lang="en-US" b="1" dirty="0"/>
              <a:t>Phone		: +62 822 176 33 </a:t>
            </a:r>
            <a:r>
              <a:rPr lang="en-US" b="1" dirty="0" smtClean="0"/>
              <a:t>999</a:t>
            </a:r>
          </a:p>
          <a:p>
            <a:r>
              <a:rPr lang="en-US" b="1" dirty="0" smtClean="0"/>
              <a:t>Blog		: </a:t>
            </a:r>
            <a:r>
              <a:rPr lang="en-US" b="1" dirty="0" err="1" smtClean="0"/>
              <a:t>adiwijaya.staff.telkomuniversity.ac.id</a:t>
            </a:r>
            <a:endParaRPr lang="en-US" b="1" dirty="0"/>
          </a:p>
        </p:txBody>
      </p:sp>
      <p:pic>
        <p:nvPicPr>
          <p:cNvPr id="6" name="Picture 5" descr="ban-p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64300" y="4041955"/>
            <a:ext cx="697142" cy="682619"/>
          </a:xfrm>
          <a:prstGeom prst="rect">
            <a:avLst/>
          </a:prstGeom>
        </p:spPr>
      </p:pic>
      <p:pic>
        <p:nvPicPr>
          <p:cNvPr id="7" name="Picture 6" descr="BTP.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9236" y="4014784"/>
            <a:ext cx="1096337" cy="536388"/>
          </a:xfrm>
          <a:prstGeom prst="rect">
            <a:avLst/>
          </a:prstGeom>
        </p:spPr>
      </p:pic>
      <p:pic>
        <p:nvPicPr>
          <p:cNvPr id="8" name="Picture 7" descr="Ristek Dikti.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8586" y="5158056"/>
            <a:ext cx="658677" cy="821453"/>
          </a:xfrm>
          <a:prstGeom prst="rect">
            <a:avLst/>
          </a:prstGeom>
        </p:spPr>
      </p:pic>
      <p:pic>
        <p:nvPicPr>
          <p:cNvPr id="9" name="Picture 8" descr="Kemkumh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10239" y="5097968"/>
            <a:ext cx="582960" cy="906531"/>
          </a:xfrm>
          <a:prstGeom prst="rect">
            <a:avLst/>
          </a:prstGeom>
        </p:spPr>
      </p:pic>
      <p:pic>
        <p:nvPicPr>
          <p:cNvPr id="10" name="Picture 9" descr="SoC Tel-U.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10727" y="1870814"/>
            <a:ext cx="2273586" cy="779516"/>
          </a:xfrm>
          <a:prstGeom prst="rect">
            <a:avLst/>
          </a:prstGeom>
        </p:spPr>
      </p:pic>
      <p:pic>
        <p:nvPicPr>
          <p:cNvPr id="11" name="Picture 10" descr="Scopus.jpe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83487" y="6058285"/>
            <a:ext cx="1192926" cy="646168"/>
          </a:xfrm>
          <a:prstGeom prst="rect">
            <a:avLst/>
          </a:prstGeom>
        </p:spPr>
      </p:pic>
      <p:pic>
        <p:nvPicPr>
          <p:cNvPr id="12" name="Picture 11" descr="Scholargoogle.jpe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92475" y="6199827"/>
            <a:ext cx="1016618" cy="504626"/>
          </a:xfrm>
          <a:prstGeom prst="rect">
            <a:avLst/>
          </a:prstGeom>
        </p:spPr>
      </p:pic>
      <p:pic>
        <p:nvPicPr>
          <p:cNvPr id="13" name="Picture 12" descr="ITB.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610497" y="2585614"/>
            <a:ext cx="820740" cy="991995"/>
          </a:xfrm>
          <a:prstGeom prst="rect">
            <a:avLst/>
          </a:prstGeom>
        </p:spPr>
      </p:pic>
      <p:sp>
        <p:nvSpPr>
          <p:cNvPr id="15" name="TextBox 14"/>
          <p:cNvSpPr txBox="1"/>
          <p:nvPr/>
        </p:nvSpPr>
        <p:spPr>
          <a:xfrm>
            <a:off x="4039349" y="1953249"/>
            <a:ext cx="4918866" cy="738664"/>
          </a:xfrm>
          <a:prstGeom prst="rect">
            <a:avLst/>
          </a:prstGeom>
          <a:noFill/>
        </p:spPr>
        <p:txBody>
          <a:bodyPr wrap="square" rtlCol="0">
            <a:spAutoFit/>
          </a:bodyPr>
          <a:lstStyle/>
          <a:p>
            <a:r>
              <a:rPr lang="en-US" b="1" dirty="0"/>
              <a:t>as Lecturer and researcher (since 2000) </a:t>
            </a:r>
          </a:p>
          <a:p>
            <a:r>
              <a:rPr lang="en-US" b="1" dirty="0"/>
              <a:t>as  Professor at </a:t>
            </a:r>
            <a:r>
              <a:rPr lang="en-US" b="1" dirty="0" smtClean="0"/>
              <a:t>School of Computing</a:t>
            </a:r>
          </a:p>
          <a:p>
            <a:r>
              <a:rPr lang="en-US" b="1" dirty="0"/>
              <a:t> </a:t>
            </a:r>
            <a:r>
              <a:rPr lang="en-US" b="1" dirty="0" smtClean="0"/>
              <a:t>                           Telkom Univ.  </a:t>
            </a:r>
            <a:r>
              <a:rPr lang="en-US" b="1" dirty="0"/>
              <a:t>(2016)</a:t>
            </a:r>
          </a:p>
        </p:txBody>
      </p:sp>
      <p:sp>
        <p:nvSpPr>
          <p:cNvPr id="16" name="TextBox 15"/>
          <p:cNvSpPr txBox="1"/>
          <p:nvPr/>
        </p:nvSpPr>
        <p:spPr>
          <a:xfrm>
            <a:off x="2501587" y="2799311"/>
            <a:ext cx="6642413" cy="523220"/>
          </a:xfrm>
          <a:prstGeom prst="rect">
            <a:avLst/>
          </a:prstGeom>
          <a:noFill/>
        </p:spPr>
        <p:txBody>
          <a:bodyPr wrap="square" rtlCol="0">
            <a:spAutoFit/>
          </a:bodyPr>
          <a:lstStyle/>
          <a:p>
            <a:r>
              <a:rPr lang="en-US" b="1" dirty="0"/>
              <a:t>S1, S2,and S3  graduated from Bandung Institute of Technology,</a:t>
            </a:r>
          </a:p>
          <a:p>
            <a:r>
              <a:rPr lang="en-US" b="1" dirty="0"/>
              <a:t>majoring in Mathematics</a:t>
            </a:r>
          </a:p>
        </p:txBody>
      </p:sp>
      <p:sp>
        <p:nvSpPr>
          <p:cNvPr id="17" name="TextBox 16"/>
          <p:cNvSpPr txBox="1"/>
          <p:nvPr/>
        </p:nvSpPr>
        <p:spPr>
          <a:xfrm>
            <a:off x="105168" y="3481723"/>
            <a:ext cx="3520088" cy="461665"/>
          </a:xfrm>
          <a:prstGeom prst="rect">
            <a:avLst/>
          </a:prstGeom>
          <a:noFill/>
        </p:spPr>
        <p:txBody>
          <a:bodyPr wrap="square" rtlCol="0">
            <a:spAutoFit/>
          </a:bodyPr>
          <a:lstStyle/>
          <a:p>
            <a:pPr marL="342900" indent="-342900">
              <a:buFont typeface="Wingdings" charset="2"/>
              <a:buChar char="ü"/>
            </a:pPr>
            <a:r>
              <a:rPr lang="en-US" sz="2400" b="1" dirty="0">
                <a:solidFill>
                  <a:srgbClr val="372D7D"/>
                </a:solidFill>
              </a:rPr>
              <a:t>Others Activities :</a:t>
            </a:r>
          </a:p>
        </p:txBody>
      </p:sp>
      <p:sp>
        <p:nvSpPr>
          <p:cNvPr id="18" name="TextBox 17"/>
          <p:cNvSpPr txBox="1"/>
          <p:nvPr/>
        </p:nvSpPr>
        <p:spPr>
          <a:xfrm>
            <a:off x="2181651" y="4105345"/>
            <a:ext cx="1946975" cy="307777"/>
          </a:xfrm>
          <a:prstGeom prst="rect">
            <a:avLst/>
          </a:prstGeom>
          <a:noFill/>
        </p:spPr>
        <p:txBody>
          <a:bodyPr wrap="square" rtlCol="0">
            <a:spAutoFit/>
          </a:bodyPr>
          <a:lstStyle/>
          <a:p>
            <a:r>
              <a:rPr lang="en-US" b="1" dirty="0"/>
              <a:t>as Director </a:t>
            </a:r>
            <a:endParaRPr lang="en-US" b="1" dirty="0" smtClean="0"/>
          </a:p>
        </p:txBody>
      </p:sp>
      <p:sp>
        <p:nvSpPr>
          <p:cNvPr id="19" name="TextBox 18"/>
          <p:cNvSpPr txBox="1"/>
          <p:nvPr/>
        </p:nvSpPr>
        <p:spPr>
          <a:xfrm>
            <a:off x="6197258" y="4115638"/>
            <a:ext cx="2194560" cy="307777"/>
          </a:xfrm>
          <a:prstGeom prst="rect">
            <a:avLst/>
          </a:prstGeom>
          <a:noFill/>
        </p:spPr>
        <p:txBody>
          <a:bodyPr wrap="square" rtlCol="0">
            <a:spAutoFit/>
          </a:bodyPr>
          <a:lstStyle/>
          <a:p>
            <a:r>
              <a:rPr lang="en-US" b="1" dirty="0"/>
              <a:t>as Assessor of BAN </a:t>
            </a:r>
            <a:r>
              <a:rPr lang="en-US" b="1" dirty="0" smtClean="0"/>
              <a:t>PT</a:t>
            </a:r>
            <a:endParaRPr lang="en-US" b="1" dirty="0"/>
          </a:p>
        </p:txBody>
      </p:sp>
      <p:sp>
        <p:nvSpPr>
          <p:cNvPr id="20" name="TextBox 19"/>
          <p:cNvSpPr txBox="1"/>
          <p:nvPr/>
        </p:nvSpPr>
        <p:spPr>
          <a:xfrm>
            <a:off x="2249976" y="5253257"/>
            <a:ext cx="3077936" cy="523220"/>
          </a:xfrm>
          <a:prstGeom prst="rect">
            <a:avLst/>
          </a:prstGeom>
          <a:noFill/>
        </p:spPr>
        <p:txBody>
          <a:bodyPr wrap="none" rtlCol="0">
            <a:spAutoFit/>
          </a:bodyPr>
          <a:lstStyle/>
          <a:p>
            <a:r>
              <a:rPr lang="en-US" b="1" dirty="0"/>
              <a:t> </a:t>
            </a:r>
            <a:r>
              <a:rPr lang="en-US" b="1" dirty="0" err="1"/>
              <a:t>Rp</a:t>
            </a:r>
            <a:r>
              <a:rPr lang="en-US" b="1" dirty="0"/>
              <a:t> </a:t>
            </a:r>
            <a:r>
              <a:rPr lang="en-US" b="1" dirty="0" smtClean="0"/>
              <a:t>2,5 </a:t>
            </a:r>
            <a:r>
              <a:rPr lang="en-US" b="1" dirty="0"/>
              <a:t>Billion of Research Grants </a:t>
            </a:r>
          </a:p>
          <a:p>
            <a:r>
              <a:rPr lang="en-US" b="1" dirty="0"/>
              <a:t> and Publication</a:t>
            </a:r>
          </a:p>
        </p:txBody>
      </p:sp>
      <p:sp>
        <p:nvSpPr>
          <p:cNvPr id="21" name="TextBox 20"/>
          <p:cNvSpPr txBox="1"/>
          <p:nvPr/>
        </p:nvSpPr>
        <p:spPr>
          <a:xfrm>
            <a:off x="127078" y="4621668"/>
            <a:ext cx="3520088" cy="461665"/>
          </a:xfrm>
          <a:prstGeom prst="rect">
            <a:avLst/>
          </a:prstGeom>
          <a:noFill/>
        </p:spPr>
        <p:txBody>
          <a:bodyPr wrap="square" rtlCol="0">
            <a:spAutoFit/>
          </a:bodyPr>
          <a:lstStyle/>
          <a:p>
            <a:pPr marL="342900" indent="-342900">
              <a:buFont typeface="Wingdings" charset="2"/>
              <a:buChar char="ü"/>
            </a:pPr>
            <a:r>
              <a:rPr lang="en-US" sz="2400" b="1" dirty="0">
                <a:solidFill>
                  <a:srgbClr val="372D7D"/>
                </a:solidFill>
              </a:rPr>
              <a:t>Achievements:</a:t>
            </a:r>
          </a:p>
        </p:txBody>
      </p:sp>
      <p:sp>
        <p:nvSpPr>
          <p:cNvPr id="22" name="TextBox 21"/>
          <p:cNvSpPr txBox="1"/>
          <p:nvPr/>
        </p:nvSpPr>
        <p:spPr>
          <a:xfrm>
            <a:off x="6228741" y="5238267"/>
            <a:ext cx="2060417" cy="307777"/>
          </a:xfrm>
          <a:prstGeom prst="rect">
            <a:avLst/>
          </a:prstGeom>
          <a:noFill/>
        </p:spPr>
        <p:txBody>
          <a:bodyPr wrap="none" rtlCol="0">
            <a:spAutoFit/>
          </a:bodyPr>
          <a:lstStyle/>
          <a:p>
            <a:r>
              <a:rPr lang="en-US" b="1" dirty="0" smtClean="0"/>
              <a:t>7 </a:t>
            </a:r>
            <a:r>
              <a:rPr lang="en-US" b="1" dirty="0"/>
              <a:t>Intellectual Property</a:t>
            </a:r>
          </a:p>
        </p:txBody>
      </p:sp>
      <p:sp>
        <p:nvSpPr>
          <p:cNvPr id="23" name="TextBox 22"/>
          <p:cNvSpPr txBox="1"/>
          <p:nvPr/>
        </p:nvSpPr>
        <p:spPr>
          <a:xfrm>
            <a:off x="2331512" y="6091661"/>
            <a:ext cx="1411877" cy="523220"/>
          </a:xfrm>
          <a:prstGeom prst="rect">
            <a:avLst/>
          </a:prstGeom>
          <a:noFill/>
        </p:spPr>
        <p:txBody>
          <a:bodyPr wrap="none" rtlCol="0">
            <a:spAutoFit/>
          </a:bodyPr>
          <a:lstStyle/>
          <a:p>
            <a:r>
              <a:rPr lang="en-US" b="1" dirty="0" smtClean="0"/>
              <a:t>64 </a:t>
            </a:r>
            <a:r>
              <a:rPr lang="en-US" b="1" dirty="0"/>
              <a:t>Documents</a:t>
            </a:r>
          </a:p>
          <a:p>
            <a:r>
              <a:rPr lang="en-US" b="1" dirty="0"/>
              <a:t>H-index = </a:t>
            </a:r>
            <a:r>
              <a:rPr lang="en-US" b="1" dirty="0" smtClean="0"/>
              <a:t>7</a:t>
            </a:r>
            <a:endParaRPr lang="en-US" b="1" dirty="0"/>
          </a:p>
        </p:txBody>
      </p:sp>
      <p:sp>
        <p:nvSpPr>
          <p:cNvPr id="25" name="TextBox 24"/>
          <p:cNvSpPr txBox="1"/>
          <p:nvPr/>
        </p:nvSpPr>
        <p:spPr>
          <a:xfrm>
            <a:off x="6272024" y="6091661"/>
            <a:ext cx="1709838" cy="523220"/>
          </a:xfrm>
          <a:prstGeom prst="rect">
            <a:avLst/>
          </a:prstGeom>
          <a:noFill/>
        </p:spPr>
        <p:txBody>
          <a:bodyPr wrap="square" rtlCol="0">
            <a:spAutoFit/>
          </a:bodyPr>
          <a:lstStyle/>
          <a:p>
            <a:r>
              <a:rPr lang="en-US" b="1" dirty="0" smtClean="0"/>
              <a:t>367 Documents</a:t>
            </a:r>
            <a:endParaRPr lang="en-US" b="1" dirty="0"/>
          </a:p>
          <a:p>
            <a:r>
              <a:rPr lang="en-US" b="1" dirty="0"/>
              <a:t>H-index = </a:t>
            </a:r>
            <a:r>
              <a:rPr lang="en-US" b="1" dirty="0" smtClean="0"/>
              <a:t>9</a:t>
            </a:r>
            <a:endParaRPr lang="en-US" b="1" dirty="0"/>
          </a:p>
        </p:txBody>
      </p:sp>
    </p:spTree>
    <p:extLst>
      <p:ext uri="{BB962C8B-B14F-4D97-AF65-F5344CB8AC3E}">
        <p14:creationId xmlns:p14="http://schemas.microsoft.com/office/powerpoint/2010/main" val="354049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96" y="689009"/>
            <a:ext cx="4010662" cy="605294"/>
          </a:xfrm>
          <a:prstGeom prst="rect">
            <a:avLst/>
          </a:prstGeom>
        </p:spPr>
        <p:txBody>
          <a:bodyPr wrap="square">
            <a:spAutoFit/>
          </a:bodyPr>
          <a:lstStyle/>
          <a:p>
            <a:r>
              <a:rPr lang="en-US" sz="5000" b="1" baseline="30000" dirty="0" err="1" smtClean="0">
                <a:solidFill>
                  <a:srgbClr val="000090"/>
                </a:solidFill>
                <a:latin typeface="Times"/>
                <a:cs typeface="Times"/>
              </a:rPr>
              <a:t>Alur</a:t>
            </a:r>
            <a:r>
              <a:rPr lang="en-US" sz="5000" b="1" baseline="30000" dirty="0" smtClean="0">
                <a:solidFill>
                  <a:srgbClr val="000090"/>
                </a:solidFill>
                <a:latin typeface="Times"/>
                <a:cs typeface="Times"/>
              </a:rPr>
              <a:t> </a:t>
            </a:r>
            <a:r>
              <a:rPr lang="en-US" sz="5000" b="1" baseline="30000" dirty="0" err="1" smtClean="0">
                <a:solidFill>
                  <a:srgbClr val="000090"/>
                </a:solidFill>
                <a:latin typeface="Times"/>
                <a:cs typeface="Times"/>
              </a:rPr>
              <a:t>Berpikir</a:t>
            </a:r>
            <a:endParaRPr lang="en-US" sz="5000" b="1" dirty="0">
              <a:solidFill>
                <a:srgbClr val="000090"/>
              </a:solidFill>
              <a:latin typeface="Times"/>
              <a:cs typeface="Times"/>
            </a:endParaRPr>
          </a:p>
        </p:txBody>
      </p:sp>
      <p:pic>
        <p:nvPicPr>
          <p:cNvPr id="3" name="Picture 2" descr="Screen Shot 2017-10-02 at 8.57.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8500"/>
            <a:ext cx="9144000" cy="2910308"/>
          </a:xfrm>
          <a:prstGeom prst="rect">
            <a:avLst/>
          </a:prstGeom>
        </p:spPr>
      </p:pic>
    </p:spTree>
    <p:extLst>
      <p:ext uri="{BB962C8B-B14F-4D97-AF65-F5344CB8AC3E}">
        <p14:creationId xmlns:p14="http://schemas.microsoft.com/office/powerpoint/2010/main" val="11857239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743140" y="3611403"/>
            <a:ext cx="5999061" cy="548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err="1">
                <a:solidFill>
                  <a:schemeClr val="tx1"/>
                </a:solidFill>
              </a:rPr>
              <a:t>Kriteria</a:t>
            </a:r>
            <a:r>
              <a:rPr lang="en-US" sz="2300" b="1" dirty="0">
                <a:solidFill>
                  <a:schemeClr val="tx1"/>
                </a:solidFill>
              </a:rPr>
              <a:t> </a:t>
            </a:r>
            <a:r>
              <a:rPr lang="en-US" sz="2300" b="1" dirty="0" err="1">
                <a:solidFill>
                  <a:schemeClr val="tx1"/>
                </a:solidFill>
              </a:rPr>
              <a:t>Penilaian</a:t>
            </a:r>
            <a:r>
              <a:rPr lang="en-US" sz="2300" b="1" dirty="0">
                <a:solidFill>
                  <a:schemeClr val="tx1"/>
                </a:solidFill>
              </a:rPr>
              <a:t>; </a:t>
            </a:r>
            <a:r>
              <a:rPr lang="en-US" sz="2300" b="1" dirty="0" err="1">
                <a:solidFill>
                  <a:schemeClr val="tx1"/>
                </a:solidFill>
              </a:rPr>
              <a:t>Perban</a:t>
            </a:r>
            <a:r>
              <a:rPr lang="en-US" sz="2300" b="1" dirty="0">
                <a:solidFill>
                  <a:schemeClr val="tx1"/>
                </a:solidFill>
              </a:rPr>
              <a:t> No 2 </a:t>
            </a:r>
            <a:r>
              <a:rPr lang="en-US" sz="2300" b="1" dirty="0" err="1">
                <a:solidFill>
                  <a:schemeClr val="tx1"/>
                </a:solidFill>
              </a:rPr>
              <a:t>ttg</a:t>
            </a:r>
            <a:r>
              <a:rPr lang="en-US" sz="2300" b="1" dirty="0">
                <a:solidFill>
                  <a:schemeClr val="tx1"/>
                </a:solidFill>
              </a:rPr>
              <a:t> SAN</a:t>
            </a:r>
          </a:p>
        </p:txBody>
      </p:sp>
      <p:pic>
        <p:nvPicPr>
          <p:cNvPr id="69" name="Picture 68"/>
          <p:cNvPicPr/>
          <p:nvPr/>
        </p:nvPicPr>
        <p:blipFill>
          <a:blip r:embed="rId2"/>
          <a:stretch>
            <a:fillRect/>
          </a:stretch>
        </p:blipFill>
        <p:spPr>
          <a:xfrm>
            <a:off x="553978" y="1403930"/>
            <a:ext cx="8052934" cy="4996873"/>
          </a:xfrm>
          <a:prstGeom prst="rect">
            <a:avLst/>
          </a:prstGeom>
        </p:spPr>
      </p:pic>
      <p:grpSp>
        <p:nvGrpSpPr>
          <p:cNvPr id="2" name="Group 26"/>
          <p:cNvGrpSpPr/>
          <p:nvPr/>
        </p:nvGrpSpPr>
        <p:grpSpPr>
          <a:xfrm>
            <a:off x="0" y="-27707"/>
            <a:ext cx="9144000" cy="1204980"/>
            <a:chOff x="-3510" y="-27709"/>
            <a:chExt cx="9147510" cy="1204979"/>
          </a:xfrm>
        </p:grpSpPr>
        <p:sp>
          <p:nvSpPr>
            <p:cNvPr id="28" name="Rectangle 27"/>
            <p:cNvSpPr/>
            <p:nvPr/>
          </p:nvSpPr>
          <p:spPr>
            <a:xfrm>
              <a:off x="7885008" y="-27709"/>
              <a:ext cx="1258992" cy="81827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28"/>
            <p:cNvSpPr/>
            <p:nvPr/>
          </p:nvSpPr>
          <p:spPr>
            <a:xfrm>
              <a:off x="-3510" y="1"/>
              <a:ext cx="6619524" cy="790562"/>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a:t>
              </a:r>
            </a:p>
          </p:txBody>
        </p:sp>
        <p:grpSp>
          <p:nvGrpSpPr>
            <p:cNvPr id="3" name="Group 29"/>
            <p:cNvGrpSpPr>
              <a:grpSpLocks/>
            </p:cNvGrpSpPr>
            <p:nvPr/>
          </p:nvGrpSpPr>
          <p:grpSpPr bwMode="auto">
            <a:xfrm>
              <a:off x="6690327" y="3550"/>
              <a:ext cx="1120368" cy="1173720"/>
              <a:chOff x="2421" y="2016"/>
              <a:chExt cx="1485" cy="2324"/>
            </a:xfrm>
          </p:grpSpPr>
          <p:sp>
            <p:nvSpPr>
              <p:cNvPr id="31" name="Text Box 11"/>
              <p:cNvSpPr txBox="1">
                <a:spLocks noChangeArrowheads="1"/>
              </p:cNvSpPr>
              <p:nvPr/>
            </p:nvSpPr>
            <p:spPr bwMode="auto">
              <a:xfrm>
                <a:off x="2489" y="2938"/>
                <a:ext cx="1417" cy="1402"/>
              </a:xfrm>
              <a:prstGeom prst="rect">
                <a:avLst/>
              </a:prstGeom>
              <a:noFill/>
              <a:ln w="9525">
                <a:noFill/>
                <a:miter lim="800000"/>
                <a:headEnd/>
                <a:tailEnd/>
              </a:ln>
              <a:scene3d>
                <a:camera prst="orthographicFront"/>
                <a:lightRig rig="threePt" dir="t"/>
              </a:scene3d>
              <a:sp3d>
                <a:bevelT w="152400" h="50800" prst="softRound"/>
              </a:sp3d>
            </p:spPr>
            <p:txBody>
              <a:bodyPr wrap="square">
                <a:spAutoFit/>
              </a:bodyPr>
              <a:lstStyle/>
              <a:p>
                <a:pPr algn="ctr">
                  <a:spcBef>
                    <a:spcPct val="50000"/>
                  </a:spcBef>
                  <a:defRPr/>
                </a:pPr>
                <a:r>
                  <a:rPr lang="en-US" sz="2000" dirty="0">
                    <a:solidFill>
                      <a:srgbClr val="000000"/>
                    </a:solidFill>
                    <a:latin typeface="Bauhaus 93" pitchFamily="82" charset="0"/>
                  </a:rPr>
                  <a:t>BAN-PT</a:t>
                </a:r>
              </a:p>
            </p:txBody>
          </p:sp>
          <p:grpSp>
            <p:nvGrpSpPr>
              <p:cNvPr id="4" name="Group 31"/>
              <p:cNvGrpSpPr>
                <a:grpSpLocks/>
              </p:cNvGrpSpPr>
              <p:nvPr/>
            </p:nvGrpSpPr>
            <p:grpSpPr bwMode="auto">
              <a:xfrm>
                <a:off x="2421" y="2016"/>
                <a:ext cx="1398" cy="959"/>
                <a:chOff x="1961" y="1526"/>
                <a:chExt cx="1838" cy="1176"/>
              </a:xfrm>
            </p:grpSpPr>
            <p:grpSp>
              <p:nvGrpSpPr>
                <p:cNvPr id="5" name="Group 32"/>
                <p:cNvGrpSpPr>
                  <a:grpSpLocks/>
                </p:cNvGrpSpPr>
                <p:nvPr/>
              </p:nvGrpSpPr>
              <p:grpSpPr bwMode="auto">
                <a:xfrm>
                  <a:off x="1961" y="1679"/>
                  <a:ext cx="1838" cy="1023"/>
                  <a:chOff x="1961" y="1679"/>
                  <a:chExt cx="1838" cy="1023"/>
                </a:xfrm>
              </p:grpSpPr>
              <p:sp>
                <p:nvSpPr>
                  <p:cNvPr id="35" name="Freeform 34"/>
                  <p:cNvSpPr>
                    <a:spLocks/>
                  </p:cNvSpPr>
                  <p:nvPr/>
                </p:nvSpPr>
                <p:spPr bwMode="auto">
                  <a:xfrm>
                    <a:off x="1961" y="1679"/>
                    <a:ext cx="1838" cy="980"/>
                  </a:xfrm>
                  <a:custGeom>
                    <a:avLst/>
                    <a:gdLst>
                      <a:gd name="T0" fmla="*/ 478 w 2136"/>
                      <a:gd name="T1" fmla="*/ 12 h 2385"/>
                      <a:gd name="T2" fmla="*/ 543 w 2136"/>
                      <a:gd name="T3" fmla="*/ 12 h 2385"/>
                      <a:gd name="T4" fmla="*/ 602 w 2136"/>
                      <a:gd name="T5" fmla="*/ 11 h 2385"/>
                      <a:gd name="T6" fmla="*/ 658 w 2136"/>
                      <a:gd name="T7" fmla="*/ 11 h 2385"/>
                      <a:gd name="T8" fmla="*/ 709 w 2136"/>
                      <a:gd name="T9" fmla="*/ 10 h 2385"/>
                      <a:gd name="T10" fmla="*/ 756 w 2136"/>
                      <a:gd name="T11" fmla="*/ 9 h 2385"/>
                      <a:gd name="T12" fmla="*/ 793 w 2136"/>
                      <a:gd name="T13" fmla="*/ 9 h 2385"/>
                      <a:gd name="T14" fmla="*/ 824 w 2136"/>
                      <a:gd name="T15" fmla="*/ 8 h 2385"/>
                      <a:gd name="T16" fmla="*/ 847 w 2136"/>
                      <a:gd name="T17" fmla="*/ 7 h 2385"/>
                      <a:gd name="T18" fmla="*/ 862 w 2136"/>
                      <a:gd name="T19" fmla="*/ 7 h 2385"/>
                      <a:gd name="T20" fmla="*/ 867 w 2136"/>
                      <a:gd name="T21" fmla="*/ 6 h 2385"/>
                      <a:gd name="T22" fmla="*/ 862 w 2136"/>
                      <a:gd name="T23" fmla="*/ 5 h 2385"/>
                      <a:gd name="T24" fmla="*/ 847 w 2136"/>
                      <a:gd name="T25" fmla="*/ 4 h 2385"/>
                      <a:gd name="T26" fmla="*/ 824 w 2136"/>
                      <a:gd name="T27" fmla="*/ 3 h 2385"/>
                      <a:gd name="T28" fmla="*/ 793 w 2136"/>
                      <a:gd name="T29" fmla="*/ 2 h 2385"/>
                      <a:gd name="T30" fmla="*/ 756 w 2136"/>
                      <a:gd name="T31" fmla="*/ 2 h 2385"/>
                      <a:gd name="T32" fmla="*/ 709 w 2136"/>
                      <a:gd name="T33" fmla="*/ 1 h 2385"/>
                      <a:gd name="T34" fmla="*/ 658 w 2136"/>
                      <a:gd name="T35" fmla="*/ 1 h 2385"/>
                      <a:gd name="T36" fmla="*/ 602 w 2136"/>
                      <a:gd name="T37" fmla="*/ 0 h 2385"/>
                      <a:gd name="T38" fmla="*/ 543 w 2136"/>
                      <a:gd name="T39" fmla="*/ 0 h 2385"/>
                      <a:gd name="T40" fmla="*/ 478 w 2136"/>
                      <a:gd name="T41" fmla="*/ 0 h 2385"/>
                      <a:gd name="T42" fmla="*/ 411 w 2136"/>
                      <a:gd name="T43" fmla="*/ 0 h 2385"/>
                      <a:gd name="T44" fmla="*/ 347 w 2136"/>
                      <a:gd name="T45" fmla="*/ 0 h 2385"/>
                      <a:gd name="T46" fmla="*/ 285 w 2136"/>
                      <a:gd name="T47" fmla="*/ 0 h 2385"/>
                      <a:gd name="T48" fmla="*/ 226 w 2136"/>
                      <a:gd name="T49" fmla="*/ 1 h 2385"/>
                      <a:gd name="T50" fmla="*/ 175 w 2136"/>
                      <a:gd name="T51" fmla="*/ 1 h 2385"/>
                      <a:gd name="T52" fmla="*/ 127 w 2136"/>
                      <a:gd name="T53" fmla="*/ 2 h 2385"/>
                      <a:gd name="T54" fmla="*/ 86 w 2136"/>
                      <a:gd name="T55" fmla="*/ 2 h 2385"/>
                      <a:gd name="T56" fmla="*/ 52 w 2136"/>
                      <a:gd name="T57" fmla="*/ 3 h 2385"/>
                      <a:gd name="T58" fmla="*/ 26 w 2136"/>
                      <a:gd name="T59" fmla="*/ 4 h 2385"/>
                      <a:gd name="T60" fmla="*/ 9 w 2136"/>
                      <a:gd name="T61" fmla="*/ 5 h 2385"/>
                      <a:gd name="T62" fmla="*/ 1 w 2136"/>
                      <a:gd name="T63" fmla="*/ 5 h 2385"/>
                      <a:gd name="T64" fmla="*/ 3 w 2136"/>
                      <a:gd name="T65" fmla="*/ 6 h 2385"/>
                      <a:gd name="T66" fmla="*/ 14 w 2136"/>
                      <a:gd name="T67" fmla="*/ 7 h 2385"/>
                      <a:gd name="T68" fmla="*/ 34 w 2136"/>
                      <a:gd name="T69" fmla="*/ 8 h 2385"/>
                      <a:gd name="T70" fmla="*/ 62 w 2136"/>
                      <a:gd name="T71" fmla="*/ 9 h 2385"/>
                      <a:gd name="T72" fmla="*/ 99 w 2136"/>
                      <a:gd name="T73" fmla="*/ 9 h 2385"/>
                      <a:gd name="T74" fmla="*/ 142 w 2136"/>
                      <a:gd name="T75" fmla="*/ 10 h 2385"/>
                      <a:gd name="T76" fmla="*/ 190 w 2136"/>
                      <a:gd name="T77" fmla="*/ 10 h 2385"/>
                      <a:gd name="T78" fmla="*/ 245 w 2136"/>
                      <a:gd name="T79" fmla="*/ 11 h 2385"/>
                      <a:gd name="T80" fmla="*/ 305 w 2136"/>
                      <a:gd name="T81" fmla="*/ 12 h 2385"/>
                      <a:gd name="T82" fmla="*/ 368 w 2136"/>
                      <a:gd name="T83" fmla="*/ 12 h 2385"/>
                      <a:gd name="T84" fmla="*/ 435 w 2136"/>
                      <a:gd name="T85" fmla="*/ 12 h 23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6"/>
                      <a:gd name="T130" fmla="*/ 0 h 2385"/>
                      <a:gd name="T131" fmla="*/ 2136 w 2136"/>
                      <a:gd name="T132" fmla="*/ 2385 h 23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rgbClr val="000066"/>
                  </a:solidFill>
                  <a:ln w="9525">
                    <a:solidFill>
                      <a:srgbClr val="000066"/>
                    </a:solidFill>
                    <a:round/>
                    <a:headEnd/>
                    <a:tailEnd/>
                  </a:ln>
                  <a:scene3d>
                    <a:camera prst="orthographicFront"/>
                    <a:lightRig rig="threePt" dir="t"/>
                  </a:scene3d>
                  <a:sp3d>
                    <a:bevelT w="152400" h="50800" prst="softRound"/>
                  </a:sp3d>
                </p:spPr>
                <p:txBody>
                  <a:bodyPr/>
                  <a:lstStyle/>
                  <a:p>
                    <a:pPr>
                      <a:defRPr/>
                    </a:pPr>
                    <a:endParaRPr lang="id-ID"/>
                  </a:p>
                </p:txBody>
              </p:sp>
              <p:sp>
                <p:nvSpPr>
                  <p:cNvPr id="36" name="Freeform 35"/>
                  <p:cNvSpPr>
                    <a:spLocks/>
                  </p:cNvSpPr>
                  <p:nvPr/>
                </p:nvSpPr>
                <p:spPr bwMode="auto">
                  <a:xfrm>
                    <a:off x="2021" y="1737"/>
                    <a:ext cx="1730" cy="857"/>
                  </a:xfrm>
                  <a:custGeom>
                    <a:avLst/>
                    <a:gdLst>
                      <a:gd name="T0" fmla="*/ 333 w 2136"/>
                      <a:gd name="T1" fmla="*/ 5 h 2385"/>
                      <a:gd name="T2" fmla="*/ 377 w 2136"/>
                      <a:gd name="T3" fmla="*/ 5 h 2385"/>
                      <a:gd name="T4" fmla="*/ 420 w 2136"/>
                      <a:gd name="T5" fmla="*/ 5 h 2385"/>
                      <a:gd name="T6" fmla="*/ 458 w 2136"/>
                      <a:gd name="T7" fmla="*/ 5 h 2385"/>
                      <a:gd name="T8" fmla="*/ 493 w 2136"/>
                      <a:gd name="T9" fmla="*/ 5 h 2385"/>
                      <a:gd name="T10" fmla="*/ 525 w 2136"/>
                      <a:gd name="T11" fmla="*/ 4 h 2385"/>
                      <a:gd name="T12" fmla="*/ 552 w 2136"/>
                      <a:gd name="T13" fmla="*/ 4 h 2385"/>
                      <a:gd name="T14" fmla="*/ 573 w 2136"/>
                      <a:gd name="T15" fmla="*/ 4 h 2385"/>
                      <a:gd name="T16" fmla="*/ 590 w 2136"/>
                      <a:gd name="T17" fmla="*/ 3 h 2385"/>
                      <a:gd name="T18" fmla="*/ 599 w 2136"/>
                      <a:gd name="T19" fmla="*/ 3 h 2385"/>
                      <a:gd name="T20" fmla="*/ 603 w 2136"/>
                      <a:gd name="T21" fmla="*/ 3 h 2385"/>
                      <a:gd name="T22" fmla="*/ 599 w 2136"/>
                      <a:gd name="T23" fmla="*/ 2 h 2385"/>
                      <a:gd name="T24" fmla="*/ 590 w 2136"/>
                      <a:gd name="T25" fmla="*/ 2 h 2385"/>
                      <a:gd name="T26" fmla="*/ 573 w 2136"/>
                      <a:gd name="T27" fmla="*/ 1 h 2385"/>
                      <a:gd name="T28" fmla="*/ 552 w 2136"/>
                      <a:gd name="T29" fmla="*/ 1 h 2385"/>
                      <a:gd name="T30" fmla="*/ 525 w 2136"/>
                      <a:gd name="T31" fmla="*/ 1 h 2385"/>
                      <a:gd name="T32" fmla="*/ 493 w 2136"/>
                      <a:gd name="T33" fmla="*/ 1 h 2385"/>
                      <a:gd name="T34" fmla="*/ 458 w 2136"/>
                      <a:gd name="T35" fmla="*/ 0 h 2385"/>
                      <a:gd name="T36" fmla="*/ 420 w 2136"/>
                      <a:gd name="T37" fmla="*/ 0 h 2385"/>
                      <a:gd name="T38" fmla="*/ 377 w 2136"/>
                      <a:gd name="T39" fmla="*/ 0 h 2385"/>
                      <a:gd name="T40" fmla="*/ 333 w 2136"/>
                      <a:gd name="T41" fmla="*/ 0 h 2385"/>
                      <a:gd name="T42" fmla="*/ 287 w 2136"/>
                      <a:gd name="T43" fmla="*/ 0 h 2385"/>
                      <a:gd name="T44" fmla="*/ 241 w 2136"/>
                      <a:gd name="T45" fmla="*/ 0 h 2385"/>
                      <a:gd name="T46" fmla="*/ 198 w 2136"/>
                      <a:gd name="T47" fmla="*/ 0 h 2385"/>
                      <a:gd name="T48" fmla="*/ 158 w 2136"/>
                      <a:gd name="T49" fmla="*/ 0 h 2385"/>
                      <a:gd name="T50" fmla="*/ 121 w 2136"/>
                      <a:gd name="T51" fmla="*/ 0 h 2385"/>
                      <a:gd name="T52" fmla="*/ 88 w 2136"/>
                      <a:gd name="T53" fmla="*/ 1 h 2385"/>
                      <a:gd name="T54" fmla="*/ 61 w 2136"/>
                      <a:gd name="T55" fmla="*/ 1 h 2385"/>
                      <a:gd name="T56" fmla="*/ 36 w 2136"/>
                      <a:gd name="T57" fmla="*/ 1 h 2385"/>
                      <a:gd name="T58" fmla="*/ 19 w 2136"/>
                      <a:gd name="T59" fmla="*/ 2 h 2385"/>
                      <a:gd name="T60" fmla="*/ 6 w 2136"/>
                      <a:gd name="T61" fmla="*/ 2 h 2385"/>
                      <a:gd name="T62" fmla="*/ 1 w 2136"/>
                      <a:gd name="T63" fmla="*/ 3 h 2385"/>
                      <a:gd name="T64" fmla="*/ 2 w 2136"/>
                      <a:gd name="T65" fmla="*/ 3 h 2385"/>
                      <a:gd name="T66" fmla="*/ 10 w 2136"/>
                      <a:gd name="T67" fmla="*/ 3 h 2385"/>
                      <a:gd name="T68" fmla="*/ 23 w 2136"/>
                      <a:gd name="T69" fmla="*/ 4 h 2385"/>
                      <a:gd name="T70" fmla="*/ 44 w 2136"/>
                      <a:gd name="T71" fmla="*/ 4 h 2385"/>
                      <a:gd name="T72" fmla="*/ 69 w 2136"/>
                      <a:gd name="T73" fmla="*/ 4 h 2385"/>
                      <a:gd name="T74" fmla="*/ 98 w 2136"/>
                      <a:gd name="T75" fmla="*/ 4 h 2385"/>
                      <a:gd name="T76" fmla="*/ 133 w 2136"/>
                      <a:gd name="T77" fmla="*/ 5 h 2385"/>
                      <a:gd name="T78" fmla="*/ 171 w 2136"/>
                      <a:gd name="T79" fmla="*/ 5 h 2385"/>
                      <a:gd name="T80" fmla="*/ 211 w 2136"/>
                      <a:gd name="T81" fmla="*/ 5 h 2385"/>
                      <a:gd name="T82" fmla="*/ 256 w 2136"/>
                      <a:gd name="T83" fmla="*/ 5 h 2385"/>
                      <a:gd name="T84" fmla="*/ 302 w 2136"/>
                      <a:gd name="T85" fmla="*/ 5 h 23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6"/>
                      <a:gd name="T130" fmla="*/ 0 h 2385"/>
                      <a:gd name="T131" fmla="*/ 2136 w 2136"/>
                      <a:gd name="T132" fmla="*/ 2385 h 23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rgbClr val="3FD6F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37" name="Freeform 36"/>
                  <p:cNvSpPr>
                    <a:spLocks/>
                  </p:cNvSpPr>
                  <p:nvPr/>
                </p:nvSpPr>
                <p:spPr bwMode="auto">
                  <a:xfrm>
                    <a:off x="2079" y="1963"/>
                    <a:ext cx="429" cy="173"/>
                  </a:xfrm>
                  <a:custGeom>
                    <a:avLst/>
                    <a:gdLst>
                      <a:gd name="T0" fmla="*/ 236 w 483"/>
                      <a:gd name="T1" fmla="*/ 0 h 478"/>
                      <a:gd name="T2" fmla="*/ 226 w 483"/>
                      <a:gd name="T3" fmla="*/ 0 h 478"/>
                      <a:gd name="T4" fmla="*/ 215 w 483"/>
                      <a:gd name="T5" fmla="*/ 0 h 478"/>
                      <a:gd name="T6" fmla="*/ 204 w 483"/>
                      <a:gd name="T7" fmla="*/ 0 h 478"/>
                      <a:gd name="T8" fmla="*/ 194 w 483"/>
                      <a:gd name="T9" fmla="*/ 0 h 478"/>
                      <a:gd name="T10" fmla="*/ 184 w 483"/>
                      <a:gd name="T11" fmla="*/ 0 h 478"/>
                      <a:gd name="T12" fmla="*/ 173 w 483"/>
                      <a:gd name="T13" fmla="*/ 0 h 478"/>
                      <a:gd name="T14" fmla="*/ 162 w 483"/>
                      <a:gd name="T15" fmla="*/ 0 h 478"/>
                      <a:gd name="T16" fmla="*/ 152 w 483"/>
                      <a:gd name="T17" fmla="*/ 0 h 478"/>
                      <a:gd name="T18" fmla="*/ 141 w 483"/>
                      <a:gd name="T19" fmla="*/ 0 h 478"/>
                      <a:gd name="T20" fmla="*/ 131 w 483"/>
                      <a:gd name="T21" fmla="*/ 0 h 478"/>
                      <a:gd name="T22" fmla="*/ 121 w 483"/>
                      <a:gd name="T23" fmla="*/ 0 h 478"/>
                      <a:gd name="T24" fmla="*/ 110 w 483"/>
                      <a:gd name="T25" fmla="*/ 0 h 478"/>
                      <a:gd name="T26" fmla="*/ 100 w 483"/>
                      <a:gd name="T27" fmla="*/ 0 h 478"/>
                      <a:gd name="T28" fmla="*/ 91 w 483"/>
                      <a:gd name="T29" fmla="*/ 0 h 478"/>
                      <a:gd name="T30" fmla="*/ 81 w 483"/>
                      <a:gd name="T31" fmla="*/ 0 h 478"/>
                      <a:gd name="T32" fmla="*/ 69 w 483"/>
                      <a:gd name="T33" fmla="*/ 0 h 478"/>
                      <a:gd name="T34" fmla="*/ 55 w 483"/>
                      <a:gd name="T35" fmla="*/ 0 h 478"/>
                      <a:gd name="T36" fmla="*/ 42 w 483"/>
                      <a:gd name="T37" fmla="*/ 0 h 478"/>
                      <a:gd name="T38" fmla="*/ 32 w 483"/>
                      <a:gd name="T39" fmla="*/ 0 h 478"/>
                      <a:gd name="T40" fmla="*/ 22 w 483"/>
                      <a:gd name="T41" fmla="*/ 0 h 478"/>
                      <a:gd name="T42" fmla="*/ 14 w 483"/>
                      <a:gd name="T43" fmla="*/ 1 h 478"/>
                      <a:gd name="T44" fmla="*/ 8 w 483"/>
                      <a:gd name="T45" fmla="*/ 1 h 478"/>
                      <a:gd name="T46" fmla="*/ 4 w 483"/>
                      <a:gd name="T47" fmla="*/ 1 h 478"/>
                      <a:gd name="T48" fmla="*/ 0 w 483"/>
                      <a:gd name="T49" fmla="*/ 1 h 478"/>
                      <a:gd name="T50" fmla="*/ 219 w 483"/>
                      <a:gd name="T51" fmla="*/ 1 h 478"/>
                      <a:gd name="T52" fmla="*/ 220 w 483"/>
                      <a:gd name="T53" fmla="*/ 1 h 478"/>
                      <a:gd name="T54" fmla="*/ 221 w 483"/>
                      <a:gd name="T55" fmla="*/ 1 h 478"/>
                      <a:gd name="T56" fmla="*/ 222 w 483"/>
                      <a:gd name="T57" fmla="*/ 1 h 478"/>
                      <a:gd name="T58" fmla="*/ 225 w 483"/>
                      <a:gd name="T59" fmla="*/ 0 h 478"/>
                      <a:gd name="T60" fmla="*/ 226 w 483"/>
                      <a:gd name="T61" fmla="*/ 0 h 478"/>
                      <a:gd name="T62" fmla="*/ 230 w 483"/>
                      <a:gd name="T63" fmla="*/ 0 h 478"/>
                      <a:gd name="T64" fmla="*/ 234 w 483"/>
                      <a:gd name="T65" fmla="*/ 0 h 478"/>
                      <a:gd name="T66" fmla="*/ 236 w 483"/>
                      <a:gd name="T67" fmla="*/ 0 h 4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3"/>
                      <a:gd name="T103" fmla="*/ 0 h 478"/>
                      <a:gd name="T104" fmla="*/ 483 w 483"/>
                      <a:gd name="T105" fmla="*/ 478 h 4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3" h="478">
                        <a:moveTo>
                          <a:pt x="483" y="56"/>
                        </a:moveTo>
                        <a:lnTo>
                          <a:pt x="461" y="54"/>
                        </a:lnTo>
                        <a:lnTo>
                          <a:pt x="439" y="51"/>
                        </a:lnTo>
                        <a:lnTo>
                          <a:pt x="417" y="47"/>
                        </a:lnTo>
                        <a:lnTo>
                          <a:pt x="395" y="45"/>
                        </a:lnTo>
                        <a:lnTo>
                          <a:pt x="374" y="41"/>
                        </a:lnTo>
                        <a:lnTo>
                          <a:pt x="352" y="39"/>
                        </a:lnTo>
                        <a:lnTo>
                          <a:pt x="330" y="35"/>
                        </a:lnTo>
                        <a:lnTo>
                          <a:pt x="309" y="31"/>
                        </a:lnTo>
                        <a:lnTo>
                          <a:pt x="288" y="28"/>
                        </a:lnTo>
                        <a:lnTo>
                          <a:pt x="266" y="24"/>
                        </a:lnTo>
                        <a:lnTo>
                          <a:pt x="245" y="20"/>
                        </a:lnTo>
                        <a:lnTo>
                          <a:pt x="225" y="17"/>
                        </a:lnTo>
                        <a:lnTo>
                          <a:pt x="204" y="13"/>
                        </a:lnTo>
                        <a:lnTo>
                          <a:pt x="183" y="8"/>
                        </a:lnTo>
                        <a:lnTo>
                          <a:pt x="163" y="4"/>
                        </a:lnTo>
                        <a:lnTo>
                          <a:pt x="142" y="0"/>
                        </a:lnTo>
                        <a:lnTo>
                          <a:pt x="113" y="54"/>
                        </a:lnTo>
                        <a:lnTo>
                          <a:pt x="87" y="109"/>
                        </a:lnTo>
                        <a:lnTo>
                          <a:pt x="65" y="165"/>
                        </a:lnTo>
                        <a:lnTo>
                          <a:pt x="45" y="226"/>
                        </a:lnTo>
                        <a:lnTo>
                          <a:pt x="29" y="286"/>
                        </a:lnTo>
                        <a:lnTo>
                          <a:pt x="15" y="349"/>
                        </a:lnTo>
                        <a:lnTo>
                          <a:pt x="5" y="413"/>
                        </a:lnTo>
                        <a:lnTo>
                          <a:pt x="0" y="478"/>
                        </a:lnTo>
                        <a:lnTo>
                          <a:pt x="446" y="478"/>
                        </a:lnTo>
                        <a:lnTo>
                          <a:pt x="448" y="424"/>
                        </a:lnTo>
                        <a:lnTo>
                          <a:pt x="450" y="370"/>
                        </a:lnTo>
                        <a:lnTo>
                          <a:pt x="454" y="317"/>
                        </a:lnTo>
                        <a:lnTo>
                          <a:pt x="458" y="263"/>
                        </a:lnTo>
                        <a:lnTo>
                          <a:pt x="462" y="211"/>
                        </a:lnTo>
                        <a:lnTo>
                          <a:pt x="469" y="158"/>
                        </a:lnTo>
                        <a:lnTo>
                          <a:pt x="476" y="106"/>
                        </a:lnTo>
                        <a:lnTo>
                          <a:pt x="483" y="56"/>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38" name="Freeform 37"/>
                  <p:cNvSpPr>
                    <a:spLocks/>
                  </p:cNvSpPr>
                  <p:nvPr/>
                </p:nvSpPr>
                <p:spPr bwMode="auto">
                  <a:xfrm>
                    <a:off x="2281" y="1805"/>
                    <a:ext cx="365" cy="128"/>
                  </a:xfrm>
                  <a:custGeom>
                    <a:avLst/>
                    <a:gdLst>
                      <a:gd name="T0" fmla="*/ 198 w 412"/>
                      <a:gd name="T1" fmla="*/ 0 h 359"/>
                      <a:gd name="T2" fmla="*/ 185 w 412"/>
                      <a:gd name="T3" fmla="*/ 0 h 359"/>
                      <a:gd name="T4" fmla="*/ 170 w 412"/>
                      <a:gd name="T5" fmla="*/ 0 h 359"/>
                      <a:gd name="T6" fmla="*/ 157 w 412"/>
                      <a:gd name="T7" fmla="*/ 0 h 359"/>
                      <a:gd name="T8" fmla="*/ 144 w 412"/>
                      <a:gd name="T9" fmla="*/ 0 h 359"/>
                      <a:gd name="T10" fmla="*/ 130 w 412"/>
                      <a:gd name="T11" fmla="*/ 0 h 359"/>
                      <a:gd name="T12" fmla="*/ 117 w 412"/>
                      <a:gd name="T13" fmla="*/ 0 h 359"/>
                      <a:gd name="T14" fmla="*/ 103 w 412"/>
                      <a:gd name="T15" fmla="*/ 0 h 359"/>
                      <a:gd name="T16" fmla="*/ 90 w 412"/>
                      <a:gd name="T17" fmla="*/ 0 h 359"/>
                      <a:gd name="T18" fmla="*/ 79 w 412"/>
                      <a:gd name="T19" fmla="*/ 0 h 359"/>
                      <a:gd name="T20" fmla="*/ 66 w 412"/>
                      <a:gd name="T21" fmla="*/ 0 h 359"/>
                      <a:gd name="T22" fmla="*/ 53 w 412"/>
                      <a:gd name="T23" fmla="*/ 0 h 359"/>
                      <a:gd name="T24" fmla="*/ 42 w 412"/>
                      <a:gd name="T25" fmla="*/ 0 h 359"/>
                      <a:gd name="T26" fmla="*/ 31 w 412"/>
                      <a:gd name="T27" fmla="*/ 0 h 359"/>
                      <a:gd name="T28" fmla="*/ 20 w 412"/>
                      <a:gd name="T29" fmla="*/ 0 h 359"/>
                      <a:gd name="T30" fmla="*/ 10 w 412"/>
                      <a:gd name="T31" fmla="*/ 1 h 359"/>
                      <a:gd name="T32" fmla="*/ 0 w 412"/>
                      <a:gd name="T33" fmla="*/ 1 h 359"/>
                      <a:gd name="T34" fmla="*/ 8 w 412"/>
                      <a:gd name="T35" fmla="*/ 1 h 359"/>
                      <a:gd name="T36" fmla="*/ 17 w 412"/>
                      <a:gd name="T37" fmla="*/ 1 h 359"/>
                      <a:gd name="T38" fmla="*/ 25 w 412"/>
                      <a:gd name="T39" fmla="*/ 1 h 359"/>
                      <a:gd name="T40" fmla="*/ 33 w 412"/>
                      <a:gd name="T41" fmla="*/ 1 h 359"/>
                      <a:gd name="T42" fmla="*/ 41 w 412"/>
                      <a:gd name="T43" fmla="*/ 1 h 359"/>
                      <a:gd name="T44" fmla="*/ 50 w 412"/>
                      <a:gd name="T45" fmla="*/ 1 h 359"/>
                      <a:gd name="T46" fmla="*/ 58 w 412"/>
                      <a:gd name="T47" fmla="*/ 1 h 359"/>
                      <a:gd name="T48" fmla="*/ 67 w 412"/>
                      <a:gd name="T49" fmla="*/ 1 h 359"/>
                      <a:gd name="T50" fmla="*/ 75 w 412"/>
                      <a:gd name="T51" fmla="*/ 1 h 359"/>
                      <a:gd name="T52" fmla="*/ 83 w 412"/>
                      <a:gd name="T53" fmla="*/ 1 h 359"/>
                      <a:gd name="T54" fmla="*/ 93 w 412"/>
                      <a:gd name="T55" fmla="*/ 1 h 359"/>
                      <a:gd name="T56" fmla="*/ 101 w 412"/>
                      <a:gd name="T57" fmla="*/ 1 h 359"/>
                      <a:gd name="T58" fmla="*/ 111 w 412"/>
                      <a:gd name="T59" fmla="*/ 1 h 359"/>
                      <a:gd name="T60" fmla="*/ 119 w 412"/>
                      <a:gd name="T61" fmla="*/ 1 h 359"/>
                      <a:gd name="T62" fmla="*/ 128 w 412"/>
                      <a:gd name="T63" fmla="*/ 1 h 359"/>
                      <a:gd name="T64" fmla="*/ 137 w 412"/>
                      <a:gd name="T65" fmla="*/ 1 h 359"/>
                      <a:gd name="T66" fmla="*/ 143 w 412"/>
                      <a:gd name="T67" fmla="*/ 1 h 359"/>
                      <a:gd name="T68" fmla="*/ 149 w 412"/>
                      <a:gd name="T69" fmla="*/ 0 h 359"/>
                      <a:gd name="T70" fmla="*/ 156 w 412"/>
                      <a:gd name="T71" fmla="*/ 0 h 359"/>
                      <a:gd name="T72" fmla="*/ 165 w 412"/>
                      <a:gd name="T73" fmla="*/ 0 h 359"/>
                      <a:gd name="T74" fmla="*/ 174 w 412"/>
                      <a:gd name="T75" fmla="*/ 0 h 359"/>
                      <a:gd name="T76" fmla="*/ 181 w 412"/>
                      <a:gd name="T77" fmla="*/ 0 h 359"/>
                      <a:gd name="T78" fmla="*/ 190 w 412"/>
                      <a:gd name="T79" fmla="*/ 0 h 359"/>
                      <a:gd name="T80" fmla="*/ 198 w 412"/>
                      <a:gd name="T81" fmla="*/ 0 h 3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2"/>
                      <a:gd name="T124" fmla="*/ 0 h 359"/>
                      <a:gd name="T125" fmla="*/ 412 w 412"/>
                      <a:gd name="T126" fmla="*/ 359 h 3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2" h="359">
                        <a:moveTo>
                          <a:pt x="412" y="0"/>
                        </a:moveTo>
                        <a:lnTo>
                          <a:pt x="383" y="11"/>
                        </a:lnTo>
                        <a:lnTo>
                          <a:pt x="353" y="25"/>
                        </a:lnTo>
                        <a:lnTo>
                          <a:pt x="325" y="39"/>
                        </a:lnTo>
                        <a:lnTo>
                          <a:pt x="297" y="55"/>
                        </a:lnTo>
                        <a:lnTo>
                          <a:pt x="269" y="72"/>
                        </a:lnTo>
                        <a:lnTo>
                          <a:pt x="241" y="91"/>
                        </a:lnTo>
                        <a:lnTo>
                          <a:pt x="213" y="109"/>
                        </a:lnTo>
                        <a:lnTo>
                          <a:pt x="187" y="130"/>
                        </a:lnTo>
                        <a:lnTo>
                          <a:pt x="161" y="151"/>
                        </a:lnTo>
                        <a:lnTo>
                          <a:pt x="135" y="173"/>
                        </a:lnTo>
                        <a:lnTo>
                          <a:pt x="111" y="195"/>
                        </a:lnTo>
                        <a:lnTo>
                          <a:pt x="87" y="219"/>
                        </a:lnTo>
                        <a:lnTo>
                          <a:pt x="64" y="243"/>
                        </a:lnTo>
                        <a:lnTo>
                          <a:pt x="42" y="268"/>
                        </a:lnTo>
                        <a:lnTo>
                          <a:pt x="20" y="293"/>
                        </a:lnTo>
                        <a:lnTo>
                          <a:pt x="0" y="317"/>
                        </a:lnTo>
                        <a:lnTo>
                          <a:pt x="16" y="321"/>
                        </a:lnTo>
                        <a:lnTo>
                          <a:pt x="34" y="323"/>
                        </a:lnTo>
                        <a:lnTo>
                          <a:pt x="52" y="327"/>
                        </a:lnTo>
                        <a:lnTo>
                          <a:pt x="68" y="329"/>
                        </a:lnTo>
                        <a:lnTo>
                          <a:pt x="86" y="332"/>
                        </a:lnTo>
                        <a:lnTo>
                          <a:pt x="103" y="336"/>
                        </a:lnTo>
                        <a:lnTo>
                          <a:pt x="121" y="338"/>
                        </a:lnTo>
                        <a:lnTo>
                          <a:pt x="139" y="340"/>
                        </a:lnTo>
                        <a:lnTo>
                          <a:pt x="156" y="343"/>
                        </a:lnTo>
                        <a:lnTo>
                          <a:pt x="174" y="345"/>
                        </a:lnTo>
                        <a:lnTo>
                          <a:pt x="191" y="348"/>
                        </a:lnTo>
                        <a:lnTo>
                          <a:pt x="210" y="350"/>
                        </a:lnTo>
                        <a:lnTo>
                          <a:pt x="228" y="353"/>
                        </a:lnTo>
                        <a:lnTo>
                          <a:pt x="246" y="355"/>
                        </a:lnTo>
                        <a:lnTo>
                          <a:pt x="264" y="356"/>
                        </a:lnTo>
                        <a:lnTo>
                          <a:pt x="283" y="359"/>
                        </a:lnTo>
                        <a:lnTo>
                          <a:pt x="295" y="311"/>
                        </a:lnTo>
                        <a:lnTo>
                          <a:pt x="308" y="262"/>
                        </a:lnTo>
                        <a:lnTo>
                          <a:pt x="324" y="214"/>
                        </a:lnTo>
                        <a:lnTo>
                          <a:pt x="340" y="166"/>
                        </a:lnTo>
                        <a:lnTo>
                          <a:pt x="358" y="120"/>
                        </a:lnTo>
                        <a:lnTo>
                          <a:pt x="375" y="77"/>
                        </a:lnTo>
                        <a:lnTo>
                          <a:pt x="394" y="37"/>
                        </a:lnTo>
                        <a:lnTo>
                          <a:pt x="412" y="0"/>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39" name="Freeform 38"/>
                  <p:cNvSpPr>
                    <a:spLocks/>
                  </p:cNvSpPr>
                  <p:nvPr/>
                </p:nvSpPr>
                <p:spPr bwMode="auto">
                  <a:xfrm>
                    <a:off x="2276" y="2388"/>
                    <a:ext cx="367" cy="134"/>
                  </a:xfrm>
                  <a:custGeom>
                    <a:avLst/>
                    <a:gdLst>
                      <a:gd name="T0" fmla="*/ 0 w 411"/>
                      <a:gd name="T1" fmla="*/ 0 h 378"/>
                      <a:gd name="T2" fmla="*/ 11 w 411"/>
                      <a:gd name="T3" fmla="*/ 0 h 378"/>
                      <a:gd name="T4" fmla="*/ 21 w 411"/>
                      <a:gd name="T5" fmla="*/ 0 h 378"/>
                      <a:gd name="T6" fmla="*/ 33 w 411"/>
                      <a:gd name="T7" fmla="*/ 0 h 378"/>
                      <a:gd name="T8" fmla="*/ 45 w 411"/>
                      <a:gd name="T9" fmla="*/ 0 h 378"/>
                      <a:gd name="T10" fmla="*/ 56 w 411"/>
                      <a:gd name="T11" fmla="*/ 0 h 378"/>
                      <a:gd name="T12" fmla="*/ 69 w 411"/>
                      <a:gd name="T13" fmla="*/ 0 h 378"/>
                      <a:gd name="T14" fmla="*/ 82 w 411"/>
                      <a:gd name="T15" fmla="*/ 0 h 378"/>
                      <a:gd name="T16" fmla="*/ 95 w 411"/>
                      <a:gd name="T17" fmla="*/ 0 h 378"/>
                      <a:gd name="T18" fmla="*/ 108 w 411"/>
                      <a:gd name="T19" fmla="*/ 0 h 378"/>
                      <a:gd name="T20" fmla="*/ 122 w 411"/>
                      <a:gd name="T21" fmla="*/ 0 h 378"/>
                      <a:gd name="T22" fmla="*/ 136 w 411"/>
                      <a:gd name="T23" fmla="*/ 1 h 378"/>
                      <a:gd name="T24" fmla="*/ 151 w 411"/>
                      <a:gd name="T25" fmla="*/ 1 h 378"/>
                      <a:gd name="T26" fmla="*/ 163 w 411"/>
                      <a:gd name="T27" fmla="*/ 1 h 378"/>
                      <a:gd name="T28" fmla="*/ 179 w 411"/>
                      <a:gd name="T29" fmla="*/ 1 h 378"/>
                      <a:gd name="T30" fmla="*/ 194 w 411"/>
                      <a:gd name="T31" fmla="*/ 1 h 378"/>
                      <a:gd name="T32" fmla="*/ 209 w 411"/>
                      <a:gd name="T33" fmla="*/ 1 h 378"/>
                      <a:gd name="T34" fmla="*/ 199 w 411"/>
                      <a:gd name="T35" fmla="*/ 1 h 378"/>
                      <a:gd name="T36" fmla="*/ 190 w 411"/>
                      <a:gd name="T37" fmla="*/ 1 h 378"/>
                      <a:gd name="T38" fmla="*/ 182 w 411"/>
                      <a:gd name="T39" fmla="*/ 0 h 378"/>
                      <a:gd name="T40" fmla="*/ 172 w 411"/>
                      <a:gd name="T41" fmla="*/ 0 h 378"/>
                      <a:gd name="T42" fmla="*/ 163 w 411"/>
                      <a:gd name="T43" fmla="*/ 0 h 378"/>
                      <a:gd name="T44" fmla="*/ 157 w 411"/>
                      <a:gd name="T45" fmla="*/ 0 h 378"/>
                      <a:gd name="T46" fmla="*/ 151 w 411"/>
                      <a:gd name="T47" fmla="*/ 0 h 378"/>
                      <a:gd name="T48" fmla="*/ 145 w 411"/>
                      <a:gd name="T49" fmla="*/ 0 h 378"/>
                      <a:gd name="T50" fmla="*/ 136 w 411"/>
                      <a:gd name="T51" fmla="*/ 0 h 378"/>
                      <a:gd name="T52" fmla="*/ 125 w 411"/>
                      <a:gd name="T53" fmla="*/ 0 h 378"/>
                      <a:gd name="T54" fmla="*/ 116 w 411"/>
                      <a:gd name="T55" fmla="*/ 0 h 378"/>
                      <a:gd name="T56" fmla="*/ 108 w 411"/>
                      <a:gd name="T57" fmla="*/ 0 h 378"/>
                      <a:gd name="T58" fmla="*/ 98 w 411"/>
                      <a:gd name="T59" fmla="*/ 0 h 378"/>
                      <a:gd name="T60" fmla="*/ 89 w 411"/>
                      <a:gd name="T61" fmla="*/ 0 h 378"/>
                      <a:gd name="T62" fmla="*/ 80 w 411"/>
                      <a:gd name="T63" fmla="*/ 0 h 378"/>
                      <a:gd name="T64" fmla="*/ 71 w 411"/>
                      <a:gd name="T65" fmla="*/ 0 h 378"/>
                      <a:gd name="T66" fmla="*/ 63 w 411"/>
                      <a:gd name="T67" fmla="*/ 0 h 378"/>
                      <a:gd name="T68" fmla="*/ 54 w 411"/>
                      <a:gd name="T69" fmla="*/ 0 h 378"/>
                      <a:gd name="T70" fmla="*/ 45 w 411"/>
                      <a:gd name="T71" fmla="*/ 0 h 378"/>
                      <a:gd name="T72" fmla="*/ 36 w 411"/>
                      <a:gd name="T73" fmla="*/ 0 h 378"/>
                      <a:gd name="T74" fmla="*/ 26 w 411"/>
                      <a:gd name="T75" fmla="*/ 0 h 378"/>
                      <a:gd name="T76" fmla="*/ 18 w 411"/>
                      <a:gd name="T77" fmla="*/ 0 h 378"/>
                      <a:gd name="T78" fmla="*/ 10 w 411"/>
                      <a:gd name="T79" fmla="*/ 0 h 378"/>
                      <a:gd name="T80" fmla="*/ 0 w 411"/>
                      <a:gd name="T81" fmla="*/ 0 h 3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1"/>
                      <a:gd name="T124" fmla="*/ 0 h 378"/>
                      <a:gd name="T125" fmla="*/ 411 w 411"/>
                      <a:gd name="T126" fmla="*/ 378 h 3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1" h="378">
                        <a:moveTo>
                          <a:pt x="0" y="44"/>
                        </a:moveTo>
                        <a:lnTo>
                          <a:pt x="20" y="69"/>
                        </a:lnTo>
                        <a:lnTo>
                          <a:pt x="42" y="94"/>
                        </a:lnTo>
                        <a:lnTo>
                          <a:pt x="64" y="120"/>
                        </a:lnTo>
                        <a:lnTo>
                          <a:pt x="87" y="144"/>
                        </a:lnTo>
                        <a:lnTo>
                          <a:pt x="111" y="169"/>
                        </a:lnTo>
                        <a:lnTo>
                          <a:pt x="136" y="193"/>
                        </a:lnTo>
                        <a:lnTo>
                          <a:pt x="161" y="217"/>
                        </a:lnTo>
                        <a:lnTo>
                          <a:pt x="187" y="240"/>
                        </a:lnTo>
                        <a:lnTo>
                          <a:pt x="213" y="261"/>
                        </a:lnTo>
                        <a:lnTo>
                          <a:pt x="240" y="282"/>
                        </a:lnTo>
                        <a:lnTo>
                          <a:pt x="268" y="302"/>
                        </a:lnTo>
                        <a:lnTo>
                          <a:pt x="297" y="320"/>
                        </a:lnTo>
                        <a:lnTo>
                          <a:pt x="324" y="337"/>
                        </a:lnTo>
                        <a:lnTo>
                          <a:pt x="353" y="352"/>
                        </a:lnTo>
                        <a:lnTo>
                          <a:pt x="383" y="366"/>
                        </a:lnTo>
                        <a:lnTo>
                          <a:pt x="411" y="378"/>
                        </a:lnTo>
                        <a:lnTo>
                          <a:pt x="394" y="340"/>
                        </a:lnTo>
                        <a:lnTo>
                          <a:pt x="376" y="297"/>
                        </a:lnTo>
                        <a:lnTo>
                          <a:pt x="358" y="251"/>
                        </a:lnTo>
                        <a:lnTo>
                          <a:pt x="341" y="202"/>
                        </a:lnTo>
                        <a:lnTo>
                          <a:pt x="324" y="152"/>
                        </a:lnTo>
                        <a:lnTo>
                          <a:pt x="310" y="100"/>
                        </a:lnTo>
                        <a:lnTo>
                          <a:pt x="297" y="50"/>
                        </a:lnTo>
                        <a:lnTo>
                          <a:pt x="285" y="0"/>
                        </a:lnTo>
                        <a:lnTo>
                          <a:pt x="266" y="3"/>
                        </a:lnTo>
                        <a:lnTo>
                          <a:pt x="248" y="4"/>
                        </a:lnTo>
                        <a:lnTo>
                          <a:pt x="229" y="7"/>
                        </a:lnTo>
                        <a:lnTo>
                          <a:pt x="212" y="9"/>
                        </a:lnTo>
                        <a:lnTo>
                          <a:pt x="193" y="12"/>
                        </a:lnTo>
                        <a:lnTo>
                          <a:pt x="176" y="14"/>
                        </a:lnTo>
                        <a:lnTo>
                          <a:pt x="158" y="16"/>
                        </a:lnTo>
                        <a:lnTo>
                          <a:pt x="140" y="19"/>
                        </a:lnTo>
                        <a:lnTo>
                          <a:pt x="123" y="21"/>
                        </a:lnTo>
                        <a:lnTo>
                          <a:pt x="105" y="24"/>
                        </a:lnTo>
                        <a:lnTo>
                          <a:pt x="87" y="28"/>
                        </a:lnTo>
                        <a:lnTo>
                          <a:pt x="70" y="30"/>
                        </a:lnTo>
                        <a:lnTo>
                          <a:pt x="52" y="34"/>
                        </a:lnTo>
                        <a:lnTo>
                          <a:pt x="35" y="37"/>
                        </a:lnTo>
                        <a:lnTo>
                          <a:pt x="18" y="40"/>
                        </a:lnTo>
                        <a:lnTo>
                          <a:pt x="0" y="44"/>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0" name="Freeform 39"/>
                  <p:cNvSpPr>
                    <a:spLocks/>
                  </p:cNvSpPr>
                  <p:nvPr/>
                </p:nvSpPr>
                <p:spPr bwMode="auto">
                  <a:xfrm>
                    <a:off x="2079" y="2186"/>
                    <a:ext cx="426" cy="171"/>
                  </a:xfrm>
                  <a:custGeom>
                    <a:avLst/>
                    <a:gdLst>
                      <a:gd name="T0" fmla="*/ 215 w 481"/>
                      <a:gd name="T1" fmla="*/ 0 h 478"/>
                      <a:gd name="T2" fmla="*/ 0 w 481"/>
                      <a:gd name="T3" fmla="*/ 0 h 478"/>
                      <a:gd name="T4" fmla="*/ 4 w 481"/>
                      <a:gd name="T5" fmla="*/ 0 h 478"/>
                      <a:gd name="T6" fmla="*/ 7 w 481"/>
                      <a:gd name="T7" fmla="*/ 0 h 478"/>
                      <a:gd name="T8" fmla="*/ 13 w 481"/>
                      <a:gd name="T9" fmla="*/ 0 h 478"/>
                      <a:gd name="T10" fmla="*/ 21 w 481"/>
                      <a:gd name="T11" fmla="*/ 0 h 478"/>
                      <a:gd name="T12" fmla="*/ 31 w 481"/>
                      <a:gd name="T13" fmla="*/ 1 h 478"/>
                      <a:gd name="T14" fmla="*/ 40 w 481"/>
                      <a:gd name="T15" fmla="*/ 1 h 478"/>
                      <a:gd name="T16" fmla="*/ 52 w 481"/>
                      <a:gd name="T17" fmla="*/ 1 h 478"/>
                      <a:gd name="T18" fmla="*/ 67 w 481"/>
                      <a:gd name="T19" fmla="*/ 1 h 478"/>
                      <a:gd name="T20" fmla="*/ 78 w 481"/>
                      <a:gd name="T21" fmla="*/ 1 h 478"/>
                      <a:gd name="T22" fmla="*/ 87 w 481"/>
                      <a:gd name="T23" fmla="*/ 1 h 478"/>
                      <a:gd name="T24" fmla="*/ 97 w 481"/>
                      <a:gd name="T25" fmla="*/ 1 h 478"/>
                      <a:gd name="T26" fmla="*/ 106 w 481"/>
                      <a:gd name="T27" fmla="*/ 1 h 478"/>
                      <a:gd name="T28" fmla="*/ 117 w 481"/>
                      <a:gd name="T29" fmla="*/ 1 h 478"/>
                      <a:gd name="T30" fmla="*/ 127 w 481"/>
                      <a:gd name="T31" fmla="*/ 1 h 478"/>
                      <a:gd name="T32" fmla="*/ 137 w 481"/>
                      <a:gd name="T33" fmla="*/ 1 h 478"/>
                      <a:gd name="T34" fmla="*/ 148 w 481"/>
                      <a:gd name="T35" fmla="*/ 1 h 478"/>
                      <a:gd name="T36" fmla="*/ 159 w 481"/>
                      <a:gd name="T37" fmla="*/ 1 h 478"/>
                      <a:gd name="T38" fmla="*/ 168 w 481"/>
                      <a:gd name="T39" fmla="*/ 1 h 478"/>
                      <a:gd name="T40" fmla="*/ 179 w 481"/>
                      <a:gd name="T41" fmla="*/ 1 h 478"/>
                      <a:gd name="T42" fmla="*/ 190 w 481"/>
                      <a:gd name="T43" fmla="*/ 1 h 478"/>
                      <a:gd name="T44" fmla="*/ 201 w 481"/>
                      <a:gd name="T45" fmla="*/ 1 h 478"/>
                      <a:gd name="T46" fmla="*/ 211 w 481"/>
                      <a:gd name="T47" fmla="*/ 1 h 478"/>
                      <a:gd name="T48" fmla="*/ 222 w 481"/>
                      <a:gd name="T49" fmla="*/ 1 h 478"/>
                      <a:gd name="T50" fmla="*/ 232 w 481"/>
                      <a:gd name="T51" fmla="*/ 1 h 478"/>
                      <a:gd name="T52" fmla="*/ 228 w 481"/>
                      <a:gd name="T53" fmla="*/ 1 h 478"/>
                      <a:gd name="T54" fmla="*/ 226 w 481"/>
                      <a:gd name="T55" fmla="*/ 1 h 478"/>
                      <a:gd name="T56" fmla="*/ 222 w 481"/>
                      <a:gd name="T57" fmla="*/ 0 h 478"/>
                      <a:gd name="T58" fmla="*/ 221 w 481"/>
                      <a:gd name="T59" fmla="*/ 0 h 478"/>
                      <a:gd name="T60" fmla="*/ 218 w 481"/>
                      <a:gd name="T61" fmla="*/ 0 h 478"/>
                      <a:gd name="T62" fmla="*/ 216 w 481"/>
                      <a:gd name="T63" fmla="*/ 0 h 478"/>
                      <a:gd name="T64" fmla="*/ 216 w 481"/>
                      <a:gd name="T65" fmla="*/ 0 h 478"/>
                      <a:gd name="T66" fmla="*/ 215 w 481"/>
                      <a:gd name="T67" fmla="*/ 0 h 4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1"/>
                      <a:gd name="T103" fmla="*/ 0 h 478"/>
                      <a:gd name="T104" fmla="*/ 481 w 481"/>
                      <a:gd name="T105" fmla="*/ 478 h 4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1" h="478">
                        <a:moveTo>
                          <a:pt x="445" y="0"/>
                        </a:moveTo>
                        <a:lnTo>
                          <a:pt x="0" y="0"/>
                        </a:lnTo>
                        <a:lnTo>
                          <a:pt x="5" y="65"/>
                        </a:lnTo>
                        <a:lnTo>
                          <a:pt x="14" y="129"/>
                        </a:lnTo>
                        <a:lnTo>
                          <a:pt x="27" y="190"/>
                        </a:lnTo>
                        <a:lnTo>
                          <a:pt x="43" y="252"/>
                        </a:lnTo>
                        <a:lnTo>
                          <a:pt x="63" y="311"/>
                        </a:lnTo>
                        <a:lnTo>
                          <a:pt x="85" y="369"/>
                        </a:lnTo>
                        <a:lnTo>
                          <a:pt x="110" y="424"/>
                        </a:lnTo>
                        <a:lnTo>
                          <a:pt x="139" y="478"/>
                        </a:lnTo>
                        <a:lnTo>
                          <a:pt x="160" y="473"/>
                        </a:lnTo>
                        <a:lnTo>
                          <a:pt x="179" y="470"/>
                        </a:lnTo>
                        <a:lnTo>
                          <a:pt x="200" y="465"/>
                        </a:lnTo>
                        <a:lnTo>
                          <a:pt x="221" y="461"/>
                        </a:lnTo>
                        <a:lnTo>
                          <a:pt x="242" y="456"/>
                        </a:lnTo>
                        <a:lnTo>
                          <a:pt x="263" y="452"/>
                        </a:lnTo>
                        <a:lnTo>
                          <a:pt x="285" y="449"/>
                        </a:lnTo>
                        <a:lnTo>
                          <a:pt x="306" y="445"/>
                        </a:lnTo>
                        <a:lnTo>
                          <a:pt x="328" y="441"/>
                        </a:lnTo>
                        <a:lnTo>
                          <a:pt x="349" y="439"/>
                        </a:lnTo>
                        <a:lnTo>
                          <a:pt x="371" y="435"/>
                        </a:lnTo>
                        <a:lnTo>
                          <a:pt x="393" y="433"/>
                        </a:lnTo>
                        <a:lnTo>
                          <a:pt x="415" y="429"/>
                        </a:lnTo>
                        <a:lnTo>
                          <a:pt x="437" y="426"/>
                        </a:lnTo>
                        <a:lnTo>
                          <a:pt x="459" y="424"/>
                        </a:lnTo>
                        <a:lnTo>
                          <a:pt x="481" y="422"/>
                        </a:lnTo>
                        <a:lnTo>
                          <a:pt x="473" y="370"/>
                        </a:lnTo>
                        <a:lnTo>
                          <a:pt x="467" y="318"/>
                        </a:lnTo>
                        <a:lnTo>
                          <a:pt x="461" y="267"/>
                        </a:lnTo>
                        <a:lnTo>
                          <a:pt x="457" y="214"/>
                        </a:lnTo>
                        <a:lnTo>
                          <a:pt x="452" y="160"/>
                        </a:lnTo>
                        <a:lnTo>
                          <a:pt x="449" y="107"/>
                        </a:lnTo>
                        <a:lnTo>
                          <a:pt x="447" y="54"/>
                        </a:lnTo>
                        <a:lnTo>
                          <a:pt x="445" y="0"/>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1" name="Freeform 40"/>
                  <p:cNvSpPr>
                    <a:spLocks/>
                  </p:cNvSpPr>
                  <p:nvPr/>
                </p:nvSpPr>
                <p:spPr bwMode="auto">
                  <a:xfrm>
                    <a:off x="2600" y="1782"/>
                    <a:ext cx="529" cy="158"/>
                  </a:xfrm>
                  <a:custGeom>
                    <a:avLst/>
                    <a:gdLst>
                      <a:gd name="T0" fmla="*/ 360 w 523"/>
                      <a:gd name="T1" fmla="*/ 0 h 444"/>
                      <a:gd name="T2" fmla="*/ 339 w 523"/>
                      <a:gd name="T3" fmla="*/ 0 h 444"/>
                      <a:gd name="T4" fmla="*/ 314 w 523"/>
                      <a:gd name="T5" fmla="*/ 0 h 444"/>
                      <a:gd name="T6" fmla="*/ 292 w 523"/>
                      <a:gd name="T7" fmla="*/ 0 h 444"/>
                      <a:gd name="T8" fmla="*/ 271 w 523"/>
                      <a:gd name="T9" fmla="*/ 0 h 444"/>
                      <a:gd name="T10" fmla="*/ 249 w 523"/>
                      <a:gd name="T11" fmla="*/ 0 h 444"/>
                      <a:gd name="T12" fmla="*/ 224 w 523"/>
                      <a:gd name="T13" fmla="*/ 0 h 444"/>
                      <a:gd name="T14" fmla="*/ 200 w 523"/>
                      <a:gd name="T15" fmla="*/ 0 h 444"/>
                      <a:gd name="T16" fmla="*/ 177 w 523"/>
                      <a:gd name="T17" fmla="*/ 0 h 444"/>
                      <a:gd name="T18" fmla="*/ 151 w 523"/>
                      <a:gd name="T19" fmla="*/ 0 h 444"/>
                      <a:gd name="T20" fmla="*/ 121 w 523"/>
                      <a:gd name="T21" fmla="*/ 0 h 444"/>
                      <a:gd name="T22" fmla="*/ 98 w 523"/>
                      <a:gd name="T23" fmla="*/ 0 h 444"/>
                      <a:gd name="T24" fmla="*/ 76 w 523"/>
                      <a:gd name="T25" fmla="*/ 0 h 444"/>
                      <a:gd name="T26" fmla="*/ 54 w 523"/>
                      <a:gd name="T27" fmla="*/ 0 h 444"/>
                      <a:gd name="T28" fmla="*/ 28 w 523"/>
                      <a:gd name="T29" fmla="*/ 1 h 444"/>
                      <a:gd name="T30" fmla="*/ 9 w 523"/>
                      <a:gd name="T31" fmla="*/ 1 h 444"/>
                      <a:gd name="T32" fmla="*/ 15 w 523"/>
                      <a:gd name="T33" fmla="*/ 1 h 444"/>
                      <a:gd name="T34" fmla="*/ 43 w 523"/>
                      <a:gd name="T35" fmla="*/ 1 h 444"/>
                      <a:gd name="T36" fmla="*/ 79 w 523"/>
                      <a:gd name="T37" fmla="*/ 1 h 444"/>
                      <a:gd name="T38" fmla="*/ 108 w 523"/>
                      <a:gd name="T39" fmla="*/ 1 h 444"/>
                      <a:gd name="T40" fmla="*/ 141 w 523"/>
                      <a:gd name="T41" fmla="*/ 1 h 444"/>
                      <a:gd name="T42" fmla="*/ 172 w 523"/>
                      <a:gd name="T43" fmla="*/ 1 h 444"/>
                      <a:gd name="T44" fmla="*/ 201 w 523"/>
                      <a:gd name="T45" fmla="*/ 1 h 444"/>
                      <a:gd name="T46" fmla="*/ 236 w 523"/>
                      <a:gd name="T47" fmla="*/ 1 h 444"/>
                      <a:gd name="T48" fmla="*/ 269 w 523"/>
                      <a:gd name="T49" fmla="*/ 1 h 444"/>
                      <a:gd name="T50" fmla="*/ 306 w 523"/>
                      <a:gd name="T51" fmla="*/ 1 h 444"/>
                      <a:gd name="T52" fmla="*/ 349 w 523"/>
                      <a:gd name="T53" fmla="*/ 1 h 444"/>
                      <a:gd name="T54" fmla="*/ 386 w 523"/>
                      <a:gd name="T55" fmla="*/ 1 h 444"/>
                      <a:gd name="T56" fmla="*/ 428 w 523"/>
                      <a:gd name="T57" fmla="*/ 1 h 444"/>
                      <a:gd name="T58" fmla="*/ 464 w 523"/>
                      <a:gd name="T59" fmla="*/ 1 h 444"/>
                      <a:gd name="T60" fmla="*/ 505 w 523"/>
                      <a:gd name="T61" fmla="*/ 1 h 444"/>
                      <a:gd name="T62" fmla="*/ 542 w 523"/>
                      <a:gd name="T63" fmla="*/ 1 h 444"/>
                      <a:gd name="T64" fmla="*/ 551 w 523"/>
                      <a:gd name="T65" fmla="*/ 1 h 444"/>
                      <a:gd name="T66" fmla="*/ 532 w 523"/>
                      <a:gd name="T67" fmla="*/ 1 h 444"/>
                      <a:gd name="T68" fmla="*/ 511 w 523"/>
                      <a:gd name="T69" fmla="*/ 0 h 444"/>
                      <a:gd name="T70" fmla="*/ 486 w 523"/>
                      <a:gd name="T71" fmla="*/ 0 h 444"/>
                      <a:gd name="T72" fmla="*/ 462 w 523"/>
                      <a:gd name="T73" fmla="*/ 0 h 444"/>
                      <a:gd name="T74" fmla="*/ 439 w 523"/>
                      <a:gd name="T75" fmla="*/ 0 h 444"/>
                      <a:gd name="T76" fmla="*/ 413 w 523"/>
                      <a:gd name="T77" fmla="*/ 0 h 444"/>
                      <a:gd name="T78" fmla="*/ 383 w 523"/>
                      <a:gd name="T79" fmla="*/ 0 h 4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3"/>
                      <a:gd name="T121" fmla="*/ 0 h 444"/>
                      <a:gd name="T122" fmla="*/ 523 w 523"/>
                      <a:gd name="T123" fmla="*/ 444 h 4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3" h="444">
                        <a:moveTo>
                          <a:pt x="347" y="40"/>
                        </a:moveTo>
                        <a:lnTo>
                          <a:pt x="336" y="31"/>
                        </a:lnTo>
                        <a:lnTo>
                          <a:pt x="326" y="23"/>
                        </a:lnTo>
                        <a:lnTo>
                          <a:pt x="315" y="16"/>
                        </a:lnTo>
                        <a:lnTo>
                          <a:pt x="305" y="10"/>
                        </a:lnTo>
                        <a:lnTo>
                          <a:pt x="294" y="6"/>
                        </a:lnTo>
                        <a:lnTo>
                          <a:pt x="285" y="2"/>
                        </a:lnTo>
                        <a:lnTo>
                          <a:pt x="274" y="1"/>
                        </a:lnTo>
                        <a:lnTo>
                          <a:pt x="264" y="0"/>
                        </a:lnTo>
                        <a:lnTo>
                          <a:pt x="253" y="1"/>
                        </a:lnTo>
                        <a:lnTo>
                          <a:pt x="242" y="2"/>
                        </a:lnTo>
                        <a:lnTo>
                          <a:pt x="231" y="6"/>
                        </a:lnTo>
                        <a:lnTo>
                          <a:pt x="221" y="11"/>
                        </a:lnTo>
                        <a:lnTo>
                          <a:pt x="210" y="17"/>
                        </a:lnTo>
                        <a:lnTo>
                          <a:pt x="199" y="24"/>
                        </a:lnTo>
                        <a:lnTo>
                          <a:pt x="188" y="33"/>
                        </a:lnTo>
                        <a:lnTo>
                          <a:pt x="177" y="43"/>
                        </a:lnTo>
                        <a:lnTo>
                          <a:pt x="165" y="56"/>
                        </a:lnTo>
                        <a:lnTo>
                          <a:pt x="151" y="71"/>
                        </a:lnTo>
                        <a:lnTo>
                          <a:pt x="139" y="87"/>
                        </a:lnTo>
                        <a:lnTo>
                          <a:pt x="127" y="106"/>
                        </a:lnTo>
                        <a:lnTo>
                          <a:pt x="115" y="124"/>
                        </a:lnTo>
                        <a:lnTo>
                          <a:pt x="104" y="146"/>
                        </a:lnTo>
                        <a:lnTo>
                          <a:pt x="92" y="168"/>
                        </a:lnTo>
                        <a:lnTo>
                          <a:pt x="81" y="193"/>
                        </a:lnTo>
                        <a:lnTo>
                          <a:pt x="70" y="217"/>
                        </a:lnTo>
                        <a:lnTo>
                          <a:pt x="59" y="244"/>
                        </a:lnTo>
                        <a:lnTo>
                          <a:pt x="48" y="273"/>
                        </a:lnTo>
                        <a:lnTo>
                          <a:pt x="38" y="303"/>
                        </a:lnTo>
                        <a:lnTo>
                          <a:pt x="28" y="334"/>
                        </a:lnTo>
                        <a:lnTo>
                          <a:pt x="18" y="366"/>
                        </a:lnTo>
                        <a:lnTo>
                          <a:pt x="9" y="401"/>
                        </a:lnTo>
                        <a:lnTo>
                          <a:pt x="0" y="435"/>
                        </a:lnTo>
                        <a:lnTo>
                          <a:pt x="15" y="436"/>
                        </a:lnTo>
                        <a:lnTo>
                          <a:pt x="29" y="436"/>
                        </a:lnTo>
                        <a:lnTo>
                          <a:pt x="43" y="437"/>
                        </a:lnTo>
                        <a:lnTo>
                          <a:pt x="59" y="439"/>
                        </a:lnTo>
                        <a:lnTo>
                          <a:pt x="73" y="439"/>
                        </a:lnTo>
                        <a:lnTo>
                          <a:pt x="87" y="440"/>
                        </a:lnTo>
                        <a:lnTo>
                          <a:pt x="102" y="441"/>
                        </a:lnTo>
                        <a:lnTo>
                          <a:pt x="116" y="441"/>
                        </a:lnTo>
                        <a:lnTo>
                          <a:pt x="130" y="441"/>
                        </a:lnTo>
                        <a:lnTo>
                          <a:pt x="145" y="442"/>
                        </a:lnTo>
                        <a:lnTo>
                          <a:pt x="160" y="442"/>
                        </a:lnTo>
                        <a:lnTo>
                          <a:pt x="174" y="442"/>
                        </a:lnTo>
                        <a:lnTo>
                          <a:pt x="189" y="444"/>
                        </a:lnTo>
                        <a:lnTo>
                          <a:pt x="203" y="444"/>
                        </a:lnTo>
                        <a:lnTo>
                          <a:pt x="218" y="444"/>
                        </a:lnTo>
                        <a:lnTo>
                          <a:pt x="233" y="444"/>
                        </a:lnTo>
                        <a:lnTo>
                          <a:pt x="251" y="444"/>
                        </a:lnTo>
                        <a:lnTo>
                          <a:pt x="270" y="444"/>
                        </a:lnTo>
                        <a:lnTo>
                          <a:pt x="288" y="444"/>
                        </a:lnTo>
                        <a:lnTo>
                          <a:pt x="307" y="442"/>
                        </a:lnTo>
                        <a:lnTo>
                          <a:pt x="325" y="442"/>
                        </a:lnTo>
                        <a:lnTo>
                          <a:pt x="344" y="441"/>
                        </a:lnTo>
                        <a:lnTo>
                          <a:pt x="362" y="441"/>
                        </a:lnTo>
                        <a:lnTo>
                          <a:pt x="380" y="440"/>
                        </a:lnTo>
                        <a:lnTo>
                          <a:pt x="398" y="440"/>
                        </a:lnTo>
                        <a:lnTo>
                          <a:pt x="417" y="439"/>
                        </a:lnTo>
                        <a:lnTo>
                          <a:pt x="434" y="437"/>
                        </a:lnTo>
                        <a:lnTo>
                          <a:pt x="453" y="436"/>
                        </a:lnTo>
                        <a:lnTo>
                          <a:pt x="471" y="435"/>
                        </a:lnTo>
                        <a:lnTo>
                          <a:pt x="488" y="434"/>
                        </a:lnTo>
                        <a:lnTo>
                          <a:pt x="506" y="433"/>
                        </a:lnTo>
                        <a:lnTo>
                          <a:pt x="523" y="431"/>
                        </a:lnTo>
                        <a:lnTo>
                          <a:pt x="515" y="396"/>
                        </a:lnTo>
                        <a:lnTo>
                          <a:pt x="506" y="362"/>
                        </a:lnTo>
                        <a:lnTo>
                          <a:pt x="496" y="329"/>
                        </a:lnTo>
                        <a:lnTo>
                          <a:pt x="486" y="299"/>
                        </a:lnTo>
                        <a:lnTo>
                          <a:pt x="476" y="269"/>
                        </a:lnTo>
                        <a:lnTo>
                          <a:pt x="465" y="241"/>
                        </a:lnTo>
                        <a:lnTo>
                          <a:pt x="455" y="214"/>
                        </a:lnTo>
                        <a:lnTo>
                          <a:pt x="444" y="188"/>
                        </a:lnTo>
                        <a:lnTo>
                          <a:pt x="432" y="163"/>
                        </a:lnTo>
                        <a:lnTo>
                          <a:pt x="421" y="141"/>
                        </a:lnTo>
                        <a:lnTo>
                          <a:pt x="409" y="120"/>
                        </a:lnTo>
                        <a:lnTo>
                          <a:pt x="397" y="101"/>
                        </a:lnTo>
                        <a:lnTo>
                          <a:pt x="385" y="83"/>
                        </a:lnTo>
                        <a:lnTo>
                          <a:pt x="373" y="67"/>
                        </a:lnTo>
                        <a:lnTo>
                          <a:pt x="359" y="53"/>
                        </a:lnTo>
                        <a:lnTo>
                          <a:pt x="347" y="40"/>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2" name="Freeform 41"/>
                  <p:cNvSpPr>
                    <a:spLocks/>
                  </p:cNvSpPr>
                  <p:nvPr/>
                </p:nvSpPr>
                <p:spPr bwMode="auto">
                  <a:xfrm>
                    <a:off x="2535" y="1987"/>
                    <a:ext cx="660" cy="149"/>
                  </a:xfrm>
                  <a:custGeom>
                    <a:avLst/>
                    <a:gdLst>
                      <a:gd name="T0" fmla="*/ 641 w 656"/>
                      <a:gd name="T1" fmla="*/ 0 h 416"/>
                      <a:gd name="T2" fmla="*/ 621 w 656"/>
                      <a:gd name="T3" fmla="*/ 0 h 416"/>
                      <a:gd name="T4" fmla="*/ 603 w 656"/>
                      <a:gd name="T5" fmla="*/ 0 h 416"/>
                      <a:gd name="T6" fmla="*/ 578 w 656"/>
                      <a:gd name="T7" fmla="*/ 0 h 416"/>
                      <a:gd name="T8" fmla="*/ 557 w 656"/>
                      <a:gd name="T9" fmla="*/ 0 h 416"/>
                      <a:gd name="T10" fmla="*/ 537 w 656"/>
                      <a:gd name="T11" fmla="*/ 0 h 416"/>
                      <a:gd name="T12" fmla="*/ 517 w 656"/>
                      <a:gd name="T13" fmla="*/ 0 h 416"/>
                      <a:gd name="T14" fmla="*/ 497 w 656"/>
                      <a:gd name="T15" fmla="*/ 0 h 416"/>
                      <a:gd name="T16" fmla="*/ 478 w 656"/>
                      <a:gd name="T17" fmla="*/ 0 h 416"/>
                      <a:gd name="T18" fmla="*/ 458 w 656"/>
                      <a:gd name="T19" fmla="*/ 0 h 416"/>
                      <a:gd name="T20" fmla="*/ 437 w 656"/>
                      <a:gd name="T21" fmla="*/ 0 h 416"/>
                      <a:gd name="T22" fmla="*/ 411 w 656"/>
                      <a:gd name="T23" fmla="*/ 0 h 416"/>
                      <a:gd name="T24" fmla="*/ 391 w 656"/>
                      <a:gd name="T25" fmla="*/ 0 h 416"/>
                      <a:gd name="T26" fmla="*/ 370 w 656"/>
                      <a:gd name="T27" fmla="*/ 0 h 416"/>
                      <a:gd name="T28" fmla="*/ 351 w 656"/>
                      <a:gd name="T29" fmla="*/ 0 h 416"/>
                      <a:gd name="T30" fmla="*/ 331 w 656"/>
                      <a:gd name="T31" fmla="*/ 0 h 416"/>
                      <a:gd name="T32" fmla="*/ 310 w 656"/>
                      <a:gd name="T33" fmla="*/ 0 h 416"/>
                      <a:gd name="T34" fmla="*/ 293 w 656"/>
                      <a:gd name="T35" fmla="*/ 0 h 416"/>
                      <a:gd name="T36" fmla="*/ 277 w 656"/>
                      <a:gd name="T37" fmla="*/ 0 h 416"/>
                      <a:gd name="T38" fmla="*/ 260 w 656"/>
                      <a:gd name="T39" fmla="*/ 0 h 416"/>
                      <a:gd name="T40" fmla="*/ 238 w 656"/>
                      <a:gd name="T41" fmla="*/ 0 h 416"/>
                      <a:gd name="T42" fmla="*/ 221 w 656"/>
                      <a:gd name="T43" fmla="*/ 0 h 416"/>
                      <a:gd name="T44" fmla="*/ 205 w 656"/>
                      <a:gd name="T45" fmla="*/ 0 h 416"/>
                      <a:gd name="T46" fmla="*/ 189 w 656"/>
                      <a:gd name="T47" fmla="*/ 0 h 416"/>
                      <a:gd name="T48" fmla="*/ 173 w 656"/>
                      <a:gd name="T49" fmla="*/ 0 h 416"/>
                      <a:gd name="T50" fmla="*/ 156 w 656"/>
                      <a:gd name="T51" fmla="*/ 0 h 416"/>
                      <a:gd name="T52" fmla="*/ 140 w 656"/>
                      <a:gd name="T53" fmla="*/ 0 h 416"/>
                      <a:gd name="T54" fmla="*/ 124 w 656"/>
                      <a:gd name="T55" fmla="*/ 0 h 416"/>
                      <a:gd name="T56" fmla="*/ 108 w 656"/>
                      <a:gd name="T57" fmla="*/ 0 h 416"/>
                      <a:gd name="T58" fmla="*/ 92 w 656"/>
                      <a:gd name="T59" fmla="*/ 0 h 416"/>
                      <a:gd name="T60" fmla="*/ 70 w 656"/>
                      <a:gd name="T61" fmla="*/ 0 h 416"/>
                      <a:gd name="T62" fmla="*/ 53 w 656"/>
                      <a:gd name="T63" fmla="*/ 0 h 416"/>
                      <a:gd name="T64" fmla="*/ 38 w 656"/>
                      <a:gd name="T65" fmla="*/ 0 h 416"/>
                      <a:gd name="T66" fmla="*/ 30 w 656"/>
                      <a:gd name="T67" fmla="*/ 0 h 416"/>
                      <a:gd name="T68" fmla="*/ 24 w 656"/>
                      <a:gd name="T69" fmla="*/ 0 h 416"/>
                      <a:gd name="T70" fmla="*/ 18 w 656"/>
                      <a:gd name="T71" fmla="*/ 0 h 416"/>
                      <a:gd name="T72" fmla="*/ 13 w 656"/>
                      <a:gd name="T73" fmla="*/ 0 h 416"/>
                      <a:gd name="T74" fmla="*/ 8 w 656"/>
                      <a:gd name="T75" fmla="*/ 0 h 416"/>
                      <a:gd name="T76" fmla="*/ 5 w 656"/>
                      <a:gd name="T77" fmla="*/ 1 h 416"/>
                      <a:gd name="T78" fmla="*/ 3 w 656"/>
                      <a:gd name="T79" fmla="*/ 1 h 416"/>
                      <a:gd name="T80" fmla="*/ 0 w 656"/>
                      <a:gd name="T81" fmla="*/ 1 h 416"/>
                      <a:gd name="T82" fmla="*/ 680 w 656"/>
                      <a:gd name="T83" fmla="*/ 1 h 416"/>
                      <a:gd name="T84" fmla="*/ 677 w 656"/>
                      <a:gd name="T85" fmla="*/ 1 h 416"/>
                      <a:gd name="T86" fmla="*/ 675 w 656"/>
                      <a:gd name="T87" fmla="*/ 1 h 416"/>
                      <a:gd name="T88" fmla="*/ 672 w 656"/>
                      <a:gd name="T89" fmla="*/ 0 h 416"/>
                      <a:gd name="T90" fmla="*/ 667 w 656"/>
                      <a:gd name="T91" fmla="*/ 0 h 416"/>
                      <a:gd name="T92" fmla="*/ 662 w 656"/>
                      <a:gd name="T93" fmla="*/ 0 h 416"/>
                      <a:gd name="T94" fmla="*/ 655 w 656"/>
                      <a:gd name="T95" fmla="*/ 0 h 416"/>
                      <a:gd name="T96" fmla="*/ 649 w 656"/>
                      <a:gd name="T97" fmla="*/ 0 h 416"/>
                      <a:gd name="T98" fmla="*/ 641 w 656"/>
                      <a:gd name="T99" fmla="*/ 0 h 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6"/>
                      <a:gd name="T151" fmla="*/ 0 h 416"/>
                      <a:gd name="T152" fmla="*/ 656 w 656"/>
                      <a:gd name="T153" fmla="*/ 416 h 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6" h="416">
                        <a:moveTo>
                          <a:pt x="617" y="0"/>
                        </a:moveTo>
                        <a:lnTo>
                          <a:pt x="597" y="1"/>
                        </a:lnTo>
                        <a:lnTo>
                          <a:pt x="579" y="4"/>
                        </a:lnTo>
                        <a:lnTo>
                          <a:pt x="559" y="5"/>
                        </a:lnTo>
                        <a:lnTo>
                          <a:pt x="539" y="6"/>
                        </a:lnTo>
                        <a:lnTo>
                          <a:pt x="519" y="8"/>
                        </a:lnTo>
                        <a:lnTo>
                          <a:pt x="499" y="9"/>
                        </a:lnTo>
                        <a:lnTo>
                          <a:pt x="479" y="10"/>
                        </a:lnTo>
                        <a:lnTo>
                          <a:pt x="460" y="11"/>
                        </a:lnTo>
                        <a:lnTo>
                          <a:pt x="440" y="13"/>
                        </a:lnTo>
                        <a:lnTo>
                          <a:pt x="419" y="13"/>
                        </a:lnTo>
                        <a:lnTo>
                          <a:pt x="399" y="14"/>
                        </a:lnTo>
                        <a:lnTo>
                          <a:pt x="379" y="14"/>
                        </a:lnTo>
                        <a:lnTo>
                          <a:pt x="358" y="15"/>
                        </a:lnTo>
                        <a:lnTo>
                          <a:pt x="339" y="15"/>
                        </a:lnTo>
                        <a:lnTo>
                          <a:pt x="319" y="15"/>
                        </a:lnTo>
                        <a:lnTo>
                          <a:pt x="298" y="15"/>
                        </a:lnTo>
                        <a:lnTo>
                          <a:pt x="281" y="15"/>
                        </a:lnTo>
                        <a:lnTo>
                          <a:pt x="265" y="15"/>
                        </a:lnTo>
                        <a:lnTo>
                          <a:pt x="248" y="15"/>
                        </a:lnTo>
                        <a:lnTo>
                          <a:pt x="232" y="14"/>
                        </a:lnTo>
                        <a:lnTo>
                          <a:pt x="215" y="14"/>
                        </a:lnTo>
                        <a:lnTo>
                          <a:pt x="199" y="14"/>
                        </a:lnTo>
                        <a:lnTo>
                          <a:pt x="183" y="13"/>
                        </a:lnTo>
                        <a:lnTo>
                          <a:pt x="167" y="13"/>
                        </a:lnTo>
                        <a:lnTo>
                          <a:pt x="150" y="11"/>
                        </a:lnTo>
                        <a:lnTo>
                          <a:pt x="134" y="11"/>
                        </a:lnTo>
                        <a:lnTo>
                          <a:pt x="118" y="10"/>
                        </a:lnTo>
                        <a:lnTo>
                          <a:pt x="102" y="9"/>
                        </a:lnTo>
                        <a:lnTo>
                          <a:pt x="86" y="9"/>
                        </a:lnTo>
                        <a:lnTo>
                          <a:pt x="70" y="8"/>
                        </a:lnTo>
                        <a:lnTo>
                          <a:pt x="53" y="6"/>
                        </a:lnTo>
                        <a:lnTo>
                          <a:pt x="38" y="5"/>
                        </a:lnTo>
                        <a:lnTo>
                          <a:pt x="30" y="52"/>
                        </a:lnTo>
                        <a:lnTo>
                          <a:pt x="24" y="100"/>
                        </a:lnTo>
                        <a:lnTo>
                          <a:pt x="18" y="149"/>
                        </a:lnTo>
                        <a:lnTo>
                          <a:pt x="13" y="199"/>
                        </a:lnTo>
                        <a:lnTo>
                          <a:pt x="8" y="252"/>
                        </a:lnTo>
                        <a:lnTo>
                          <a:pt x="5" y="305"/>
                        </a:lnTo>
                        <a:lnTo>
                          <a:pt x="3" y="360"/>
                        </a:lnTo>
                        <a:lnTo>
                          <a:pt x="0" y="416"/>
                        </a:lnTo>
                        <a:lnTo>
                          <a:pt x="656" y="416"/>
                        </a:lnTo>
                        <a:lnTo>
                          <a:pt x="653" y="359"/>
                        </a:lnTo>
                        <a:lnTo>
                          <a:pt x="651" y="304"/>
                        </a:lnTo>
                        <a:lnTo>
                          <a:pt x="648" y="250"/>
                        </a:lnTo>
                        <a:lnTo>
                          <a:pt x="643" y="197"/>
                        </a:lnTo>
                        <a:lnTo>
                          <a:pt x="638" y="147"/>
                        </a:lnTo>
                        <a:lnTo>
                          <a:pt x="631" y="96"/>
                        </a:lnTo>
                        <a:lnTo>
                          <a:pt x="625" y="47"/>
                        </a:lnTo>
                        <a:lnTo>
                          <a:pt x="617" y="0"/>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3" name="Freeform 42"/>
                  <p:cNvSpPr>
                    <a:spLocks/>
                  </p:cNvSpPr>
                  <p:nvPr/>
                </p:nvSpPr>
                <p:spPr bwMode="auto">
                  <a:xfrm>
                    <a:off x="2533" y="2186"/>
                    <a:ext cx="662" cy="149"/>
                  </a:xfrm>
                  <a:custGeom>
                    <a:avLst/>
                    <a:gdLst>
                      <a:gd name="T0" fmla="*/ 37 w 657"/>
                      <a:gd name="T1" fmla="*/ 1 h 414"/>
                      <a:gd name="T2" fmla="*/ 53 w 657"/>
                      <a:gd name="T3" fmla="*/ 1 h 414"/>
                      <a:gd name="T4" fmla="*/ 75 w 657"/>
                      <a:gd name="T5" fmla="*/ 1 h 414"/>
                      <a:gd name="T6" fmla="*/ 91 w 657"/>
                      <a:gd name="T7" fmla="*/ 1 h 414"/>
                      <a:gd name="T8" fmla="*/ 108 w 657"/>
                      <a:gd name="T9" fmla="*/ 1 h 414"/>
                      <a:gd name="T10" fmla="*/ 124 w 657"/>
                      <a:gd name="T11" fmla="*/ 1 h 414"/>
                      <a:gd name="T12" fmla="*/ 140 w 657"/>
                      <a:gd name="T13" fmla="*/ 1 h 414"/>
                      <a:gd name="T14" fmla="*/ 156 w 657"/>
                      <a:gd name="T15" fmla="*/ 1 h 414"/>
                      <a:gd name="T16" fmla="*/ 173 w 657"/>
                      <a:gd name="T17" fmla="*/ 1 h 414"/>
                      <a:gd name="T18" fmla="*/ 189 w 657"/>
                      <a:gd name="T19" fmla="*/ 1 h 414"/>
                      <a:gd name="T20" fmla="*/ 212 w 657"/>
                      <a:gd name="T21" fmla="*/ 1 h 414"/>
                      <a:gd name="T22" fmla="*/ 228 w 657"/>
                      <a:gd name="T23" fmla="*/ 1 h 414"/>
                      <a:gd name="T24" fmla="*/ 245 w 657"/>
                      <a:gd name="T25" fmla="*/ 1 h 414"/>
                      <a:gd name="T26" fmla="*/ 261 w 657"/>
                      <a:gd name="T27" fmla="*/ 1 h 414"/>
                      <a:gd name="T28" fmla="*/ 278 w 657"/>
                      <a:gd name="T29" fmla="*/ 1 h 414"/>
                      <a:gd name="T30" fmla="*/ 294 w 657"/>
                      <a:gd name="T31" fmla="*/ 1 h 414"/>
                      <a:gd name="T32" fmla="*/ 311 w 657"/>
                      <a:gd name="T33" fmla="*/ 1 h 414"/>
                      <a:gd name="T34" fmla="*/ 333 w 657"/>
                      <a:gd name="T35" fmla="*/ 1 h 414"/>
                      <a:gd name="T36" fmla="*/ 358 w 657"/>
                      <a:gd name="T37" fmla="*/ 1 h 414"/>
                      <a:gd name="T38" fmla="*/ 378 w 657"/>
                      <a:gd name="T39" fmla="*/ 1 h 414"/>
                      <a:gd name="T40" fmla="*/ 398 w 657"/>
                      <a:gd name="T41" fmla="*/ 1 h 414"/>
                      <a:gd name="T42" fmla="*/ 418 w 657"/>
                      <a:gd name="T43" fmla="*/ 1 h 414"/>
                      <a:gd name="T44" fmla="*/ 439 w 657"/>
                      <a:gd name="T45" fmla="*/ 1 h 414"/>
                      <a:gd name="T46" fmla="*/ 459 w 657"/>
                      <a:gd name="T47" fmla="*/ 1 h 414"/>
                      <a:gd name="T48" fmla="*/ 486 w 657"/>
                      <a:gd name="T49" fmla="*/ 1 h 414"/>
                      <a:gd name="T50" fmla="*/ 506 w 657"/>
                      <a:gd name="T51" fmla="*/ 1 h 414"/>
                      <a:gd name="T52" fmla="*/ 525 w 657"/>
                      <a:gd name="T53" fmla="*/ 1 h 414"/>
                      <a:gd name="T54" fmla="*/ 545 w 657"/>
                      <a:gd name="T55" fmla="*/ 1 h 414"/>
                      <a:gd name="T56" fmla="*/ 565 w 657"/>
                      <a:gd name="T57" fmla="*/ 1 h 414"/>
                      <a:gd name="T58" fmla="*/ 585 w 657"/>
                      <a:gd name="T59" fmla="*/ 1 h 414"/>
                      <a:gd name="T60" fmla="*/ 608 w 657"/>
                      <a:gd name="T61" fmla="*/ 1 h 414"/>
                      <a:gd name="T62" fmla="*/ 630 w 657"/>
                      <a:gd name="T63" fmla="*/ 1 h 414"/>
                      <a:gd name="T64" fmla="*/ 650 w 657"/>
                      <a:gd name="T65" fmla="*/ 1 h 414"/>
                      <a:gd name="T66" fmla="*/ 657 w 657"/>
                      <a:gd name="T67" fmla="*/ 1 h 414"/>
                      <a:gd name="T68" fmla="*/ 663 w 657"/>
                      <a:gd name="T69" fmla="*/ 1 h 414"/>
                      <a:gd name="T70" fmla="*/ 670 w 657"/>
                      <a:gd name="T71" fmla="*/ 1 h 414"/>
                      <a:gd name="T72" fmla="*/ 674 w 657"/>
                      <a:gd name="T73" fmla="*/ 0 h 414"/>
                      <a:gd name="T74" fmla="*/ 679 w 657"/>
                      <a:gd name="T75" fmla="*/ 0 h 414"/>
                      <a:gd name="T76" fmla="*/ 682 w 657"/>
                      <a:gd name="T77" fmla="*/ 0 h 414"/>
                      <a:gd name="T78" fmla="*/ 684 w 657"/>
                      <a:gd name="T79" fmla="*/ 0 h 414"/>
                      <a:gd name="T80" fmla="*/ 687 w 657"/>
                      <a:gd name="T81" fmla="*/ 0 h 414"/>
                      <a:gd name="T82" fmla="*/ 0 w 657"/>
                      <a:gd name="T83" fmla="*/ 0 h 414"/>
                      <a:gd name="T84" fmla="*/ 3 w 657"/>
                      <a:gd name="T85" fmla="*/ 0 h 414"/>
                      <a:gd name="T86" fmla="*/ 5 w 657"/>
                      <a:gd name="T87" fmla="*/ 0 h 414"/>
                      <a:gd name="T88" fmla="*/ 8 w 657"/>
                      <a:gd name="T89" fmla="*/ 0 h 414"/>
                      <a:gd name="T90" fmla="*/ 12 w 657"/>
                      <a:gd name="T91" fmla="*/ 0 h 414"/>
                      <a:gd name="T92" fmla="*/ 17 w 657"/>
                      <a:gd name="T93" fmla="*/ 0 h 414"/>
                      <a:gd name="T94" fmla="*/ 24 w 657"/>
                      <a:gd name="T95" fmla="*/ 1 h 414"/>
                      <a:gd name="T96" fmla="*/ 30 w 657"/>
                      <a:gd name="T97" fmla="*/ 1 h 414"/>
                      <a:gd name="T98" fmla="*/ 37 w 657"/>
                      <a:gd name="T99" fmla="*/ 1 h 4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7"/>
                      <a:gd name="T151" fmla="*/ 0 h 414"/>
                      <a:gd name="T152" fmla="*/ 657 w 657"/>
                      <a:gd name="T153" fmla="*/ 414 h 4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7" h="414">
                        <a:moveTo>
                          <a:pt x="37" y="409"/>
                        </a:moveTo>
                        <a:lnTo>
                          <a:pt x="53" y="408"/>
                        </a:lnTo>
                        <a:lnTo>
                          <a:pt x="69" y="407"/>
                        </a:lnTo>
                        <a:lnTo>
                          <a:pt x="85" y="406"/>
                        </a:lnTo>
                        <a:lnTo>
                          <a:pt x="102" y="406"/>
                        </a:lnTo>
                        <a:lnTo>
                          <a:pt x="118" y="404"/>
                        </a:lnTo>
                        <a:lnTo>
                          <a:pt x="134" y="403"/>
                        </a:lnTo>
                        <a:lnTo>
                          <a:pt x="150" y="403"/>
                        </a:lnTo>
                        <a:lnTo>
                          <a:pt x="167" y="402"/>
                        </a:lnTo>
                        <a:lnTo>
                          <a:pt x="183" y="402"/>
                        </a:lnTo>
                        <a:lnTo>
                          <a:pt x="200" y="401"/>
                        </a:lnTo>
                        <a:lnTo>
                          <a:pt x="216" y="401"/>
                        </a:lnTo>
                        <a:lnTo>
                          <a:pt x="233" y="401"/>
                        </a:lnTo>
                        <a:lnTo>
                          <a:pt x="249" y="399"/>
                        </a:lnTo>
                        <a:lnTo>
                          <a:pt x="266" y="399"/>
                        </a:lnTo>
                        <a:lnTo>
                          <a:pt x="282" y="399"/>
                        </a:lnTo>
                        <a:lnTo>
                          <a:pt x="299" y="399"/>
                        </a:lnTo>
                        <a:lnTo>
                          <a:pt x="320" y="399"/>
                        </a:lnTo>
                        <a:lnTo>
                          <a:pt x="340" y="399"/>
                        </a:lnTo>
                        <a:lnTo>
                          <a:pt x="360" y="401"/>
                        </a:lnTo>
                        <a:lnTo>
                          <a:pt x="380" y="401"/>
                        </a:lnTo>
                        <a:lnTo>
                          <a:pt x="400" y="401"/>
                        </a:lnTo>
                        <a:lnTo>
                          <a:pt x="421" y="402"/>
                        </a:lnTo>
                        <a:lnTo>
                          <a:pt x="441" y="403"/>
                        </a:lnTo>
                        <a:lnTo>
                          <a:pt x="462" y="403"/>
                        </a:lnTo>
                        <a:lnTo>
                          <a:pt x="482" y="404"/>
                        </a:lnTo>
                        <a:lnTo>
                          <a:pt x="501" y="406"/>
                        </a:lnTo>
                        <a:lnTo>
                          <a:pt x="521" y="407"/>
                        </a:lnTo>
                        <a:lnTo>
                          <a:pt x="541" y="408"/>
                        </a:lnTo>
                        <a:lnTo>
                          <a:pt x="561" y="409"/>
                        </a:lnTo>
                        <a:lnTo>
                          <a:pt x="581" y="411"/>
                        </a:lnTo>
                        <a:lnTo>
                          <a:pt x="600" y="413"/>
                        </a:lnTo>
                        <a:lnTo>
                          <a:pt x="620" y="414"/>
                        </a:lnTo>
                        <a:lnTo>
                          <a:pt x="627" y="367"/>
                        </a:lnTo>
                        <a:lnTo>
                          <a:pt x="633" y="318"/>
                        </a:lnTo>
                        <a:lnTo>
                          <a:pt x="640" y="269"/>
                        </a:lnTo>
                        <a:lnTo>
                          <a:pt x="644" y="217"/>
                        </a:lnTo>
                        <a:lnTo>
                          <a:pt x="649" y="165"/>
                        </a:lnTo>
                        <a:lnTo>
                          <a:pt x="652" y="111"/>
                        </a:lnTo>
                        <a:lnTo>
                          <a:pt x="654" y="56"/>
                        </a:lnTo>
                        <a:lnTo>
                          <a:pt x="657" y="0"/>
                        </a:lnTo>
                        <a:lnTo>
                          <a:pt x="0" y="0"/>
                        </a:lnTo>
                        <a:lnTo>
                          <a:pt x="3" y="55"/>
                        </a:lnTo>
                        <a:lnTo>
                          <a:pt x="5" y="111"/>
                        </a:lnTo>
                        <a:lnTo>
                          <a:pt x="8" y="163"/>
                        </a:lnTo>
                        <a:lnTo>
                          <a:pt x="12" y="215"/>
                        </a:lnTo>
                        <a:lnTo>
                          <a:pt x="17" y="265"/>
                        </a:lnTo>
                        <a:lnTo>
                          <a:pt x="24" y="315"/>
                        </a:lnTo>
                        <a:lnTo>
                          <a:pt x="30" y="363"/>
                        </a:lnTo>
                        <a:lnTo>
                          <a:pt x="37" y="409"/>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4" name="Freeform 43"/>
                  <p:cNvSpPr>
                    <a:spLocks/>
                  </p:cNvSpPr>
                  <p:nvPr/>
                </p:nvSpPr>
                <p:spPr bwMode="auto">
                  <a:xfrm>
                    <a:off x="2598" y="2380"/>
                    <a:ext cx="532" cy="164"/>
                  </a:xfrm>
                  <a:custGeom>
                    <a:avLst/>
                    <a:gdLst>
                      <a:gd name="T0" fmla="*/ 226 w 529"/>
                      <a:gd name="T1" fmla="*/ 0 h 456"/>
                      <a:gd name="T2" fmla="*/ 197 w 529"/>
                      <a:gd name="T3" fmla="*/ 0 h 456"/>
                      <a:gd name="T4" fmla="*/ 167 w 529"/>
                      <a:gd name="T5" fmla="*/ 0 h 456"/>
                      <a:gd name="T6" fmla="*/ 137 w 529"/>
                      <a:gd name="T7" fmla="*/ 0 h 456"/>
                      <a:gd name="T8" fmla="*/ 108 w 529"/>
                      <a:gd name="T9" fmla="*/ 0 h 456"/>
                      <a:gd name="T10" fmla="*/ 73 w 529"/>
                      <a:gd name="T11" fmla="*/ 0 h 456"/>
                      <a:gd name="T12" fmla="*/ 43 w 529"/>
                      <a:gd name="T13" fmla="*/ 0 h 456"/>
                      <a:gd name="T14" fmla="*/ 15 w 529"/>
                      <a:gd name="T15" fmla="*/ 0 h 456"/>
                      <a:gd name="T16" fmla="*/ 17 w 529"/>
                      <a:gd name="T17" fmla="*/ 0 h 456"/>
                      <a:gd name="T18" fmla="*/ 55 w 529"/>
                      <a:gd name="T19" fmla="*/ 0 h 456"/>
                      <a:gd name="T20" fmla="*/ 105 w 529"/>
                      <a:gd name="T21" fmla="*/ 1 h 456"/>
                      <a:gd name="T22" fmla="*/ 153 w 529"/>
                      <a:gd name="T23" fmla="*/ 1 h 456"/>
                      <a:gd name="T24" fmla="*/ 189 w 529"/>
                      <a:gd name="T25" fmla="*/ 1 h 456"/>
                      <a:gd name="T26" fmla="*/ 212 w 529"/>
                      <a:gd name="T27" fmla="*/ 1 h 456"/>
                      <a:gd name="T28" fmla="*/ 235 w 529"/>
                      <a:gd name="T29" fmla="*/ 1 h 456"/>
                      <a:gd name="T30" fmla="*/ 259 w 529"/>
                      <a:gd name="T31" fmla="*/ 1 h 456"/>
                      <a:gd name="T32" fmla="*/ 289 w 529"/>
                      <a:gd name="T33" fmla="*/ 1 h 456"/>
                      <a:gd name="T34" fmla="*/ 312 w 529"/>
                      <a:gd name="T35" fmla="*/ 1 h 456"/>
                      <a:gd name="T36" fmla="*/ 335 w 529"/>
                      <a:gd name="T37" fmla="*/ 1 h 456"/>
                      <a:gd name="T38" fmla="*/ 358 w 529"/>
                      <a:gd name="T39" fmla="*/ 1 h 456"/>
                      <a:gd name="T40" fmla="*/ 393 w 529"/>
                      <a:gd name="T41" fmla="*/ 1 h 456"/>
                      <a:gd name="T42" fmla="*/ 441 w 529"/>
                      <a:gd name="T43" fmla="*/ 1 h 456"/>
                      <a:gd name="T44" fmla="*/ 491 w 529"/>
                      <a:gd name="T45" fmla="*/ 0 h 456"/>
                      <a:gd name="T46" fmla="*/ 530 w 529"/>
                      <a:gd name="T47" fmla="*/ 0 h 456"/>
                      <a:gd name="T48" fmla="*/ 529 w 529"/>
                      <a:gd name="T49" fmla="*/ 0 h 456"/>
                      <a:gd name="T50" fmla="*/ 493 w 529"/>
                      <a:gd name="T51" fmla="*/ 0 h 456"/>
                      <a:gd name="T52" fmla="*/ 454 w 529"/>
                      <a:gd name="T53" fmla="*/ 0 h 456"/>
                      <a:gd name="T54" fmla="*/ 414 w 529"/>
                      <a:gd name="T55" fmla="*/ 0 h 456"/>
                      <a:gd name="T56" fmla="*/ 378 w 529"/>
                      <a:gd name="T57" fmla="*/ 0 h 456"/>
                      <a:gd name="T58" fmla="*/ 340 w 529"/>
                      <a:gd name="T59" fmla="*/ 0 h 456"/>
                      <a:gd name="T60" fmla="*/ 303 w 529"/>
                      <a:gd name="T61" fmla="*/ 0 h 456"/>
                      <a:gd name="T62" fmla="*/ 259 w 529"/>
                      <a:gd name="T63" fmla="*/ 0 h 4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9"/>
                      <a:gd name="T97" fmla="*/ 0 h 456"/>
                      <a:gd name="T98" fmla="*/ 529 w 529"/>
                      <a:gd name="T99" fmla="*/ 456 h 4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9" h="456">
                        <a:moveTo>
                          <a:pt x="235" y="0"/>
                        </a:moveTo>
                        <a:lnTo>
                          <a:pt x="220" y="0"/>
                        </a:lnTo>
                        <a:lnTo>
                          <a:pt x="205" y="0"/>
                        </a:lnTo>
                        <a:lnTo>
                          <a:pt x="191" y="0"/>
                        </a:lnTo>
                        <a:lnTo>
                          <a:pt x="175" y="0"/>
                        </a:lnTo>
                        <a:lnTo>
                          <a:pt x="161" y="1"/>
                        </a:lnTo>
                        <a:lnTo>
                          <a:pt x="146" y="1"/>
                        </a:lnTo>
                        <a:lnTo>
                          <a:pt x="131" y="1"/>
                        </a:lnTo>
                        <a:lnTo>
                          <a:pt x="117" y="1"/>
                        </a:lnTo>
                        <a:lnTo>
                          <a:pt x="102" y="3"/>
                        </a:lnTo>
                        <a:lnTo>
                          <a:pt x="87" y="3"/>
                        </a:lnTo>
                        <a:lnTo>
                          <a:pt x="73" y="4"/>
                        </a:lnTo>
                        <a:lnTo>
                          <a:pt x="59" y="4"/>
                        </a:lnTo>
                        <a:lnTo>
                          <a:pt x="43" y="5"/>
                        </a:lnTo>
                        <a:lnTo>
                          <a:pt x="29" y="6"/>
                        </a:lnTo>
                        <a:lnTo>
                          <a:pt x="15" y="6"/>
                        </a:lnTo>
                        <a:lnTo>
                          <a:pt x="0" y="7"/>
                        </a:lnTo>
                        <a:lnTo>
                          <a:pt x="17" y="76"/>
                        </a:lnTo>
                        <a:lnTo>
                          <a:pt x="35" y="140"/>
                        </a:lnTo>
                        <a:lnTo>
                          <a:pt x="55" y="198"/>
                        </a:lnTo>
                        <a:lnTo>
                          <a:pt x="77" y="251"/>
                        </a:lnTo>
                        <a:lnTo>
                          <a:pt x="99" y="299"/>
                        </a:lnTo>
                        <a:lnTo>
                          <a:pt x="122" y="341"/>
                        </a:lnTo>
                        <a:lnTo>
                          <a:pt x="147" y="376"/>
                        </a:lnTo>
                        <a:lnTo>
                          <a:pt x="171" y="406"/>
                        </a:lnTo>
                        <a:lnTo>
                          <a:pt x="183" y="418"/>
                        </a:lnTo>
                        <a:lnTo>
                          <a:pt x="194" y="428"/>
                        </a:lnTo>
                        <a:lnTo>
                          <a:pt x="206" y="436"/>
                        </a:lnTo>
                        <a:lnTo>
                          <a:pt x="218" y="444"/>
                        </a:lnTo>
                        <a:lnTo>
                          <a:pt x="229" y="449"/>
                        </a:lnTo>
                        <a:lnTo>
                          <a:pt x="241" y="452"/>
                        </a:lnTo>
                        <a:lnTo>
                          <a:pt x="253" y="455"/>
                        </a:lnTo>
                        <a:lnTo>
                          <a:pt x="266" y="456"/>
                        </a:lnTo>
                        <a:lnTo>
                          <a:pt x="277" y="455"/>
                        </a:lnTo>
                        <a:lnTo>
                          <a:pt x="288" y="454"/>
                        </a:lnTo>
                        <a:lnTo>
                          <a:pt x="300" y="450"/>
                        </a:lnTo>
                        <a:lnTo>
                          <a:pt x="311" y="444"/>
                        </a:lnTo>
                        <a:lnTo>
                          <a:pt x="323" y="438"/>
                        </a:lnTo>
                        <a:lnTo>
                          <a:pt x="334" y="429"/>
                        </a:lnTo>
                        <a:lnTo>
                          <a:pt x="346" y="419"/>
                        </a:lnTo>
                        <a:lnTo>
                          <a:pt x="357" y="408"/>
                        </a:lnTo>
                        <a:lnTo>
                          <a:pt x="381" y="380"/>
                        </a:lnTo>
                        <a:lnTo>
                          <a:pt x="405" y="344"/>
                        </a:lnTo>
                        <a:lnTo>
                          <a:pt x="429" y="304"/>
                        </a:lnTo>
                        <a:lnTo>
                          <a:pt x="452" y="256"/>
                        </a:lnTo>
                        <a:lnTo>
                          <a:pt x="473" y="203"/>
                        </a:lnTo>
                        <a:lnTo>
                          <a:pt x="494" y="145"/>
                        </a:lnTo>
                        <a:lnTo>
                          <a:pt x="512" y="81"/>
                        </a:lnTo>
                        <a:lnTo>
                          <a:pt x="529" y="12"/>
                        </a:lnTo>
                        <a:lnTo>
                          <a:pt x="511" y="11"/>
                        </a:lnTo>
                        <a:lnTo>
                          <a:pt x="494" y="10"/>
                        </a:lnTo>
                        <a:lnTo>
                          <a:pt x="475" y="7"/>
                        </a:lnTo>
                        <a:lnTo>
                          <a:pt x="457" y="6"/>
                        </a:lnTo>
                        <a:lnTo>
                          <a:pt x="438" y="6"/>
                        </a:lnTo>
                        <a:lnTo>
                          <a:pt x="421" y="5"/>
                        </a:lnTo>
                        <a:lnTo>
                          <a:pt x="402" y="4"/>
                        </a:lnTo>
                        <a:lnTo>
                          <a:pt x="383" y="3"/>
                        </a:lnTo>
                        <a:lnTo>
                          <a:pt x="366" y="3"/>
                        </a:lnTo>
                        <a:lnTo>
                          <a:pt x="347" y="1"/>
                        </a:lnTo>
                        <a:lnTo>
                          <a:pt x="328" y="1"/>
                        </a:lnTo>
                        <a:lnTo>
                          <a:pt x="310" y="1"/>
                        </a:lnTo>
                        <a:lnTo>
                          <a:pt x="291" y="0"/>
                        </a:lnTo>
                        <a:lnTo>
                          <a:pt x="272" y="0"/>
                        </a:lnTo>
                        <a:lnTo>
                          <a:pt x="253" y="0"/>
                        </a:lnTo>
                        <a:lnTo>
                          <a:pt x="235" y="0"/>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5" name="Freeform 44"/>
                  <p:cNvSpPr>
                    <a:spLocks/>
                  </p:cNvSpPr>
                  <p:nvPr/>
                </p:nvSpPr>
                <p:spPr bwMode="auto">
                  <a:xfrm>
                    <a:off x="3215" y="1956"/>
                    <a:ext cx="451" cy="180"/>
                  </a:xfrm>
                  <a:custGeom>
                    <a:avLst/>
                    <a:gdLst>
                      <a:gd name="T0" fmla="*/ 19 w 510"/>
                      <a:gd name="T1" fmla="*/ 1 h 497"/>
                      <a:gd name="T2" fmla="*/ 244 w 510"/>
                      <a:gd name="T3" fmla="*/ 1 h 497"/>
                      <a:gd name="T4" fmla="*/ 241 w 510"/>
                      <a:gd name="T5" fmla="*/ 1 h 497"/>
                      <a:gd name="T6" fmla="*/ 236 w 510"/>
                      <a:gd name="T7" fmla="*/ 1 h 497"/>
                      <a:gd name="T8" fmla="*/ 230 w 510"/>
                      <a:gd name="T9" fmla="*/ 1 h 497"/>
                      <a:gd name="T10" fmla="*/ 221 w 510"/>
                      <a:gd name="T11" fmla="*/ 0 h 497"/>
                      <a:gd name="T12" fmla="*/ 211 w 510"/>
                      <a:gd name="T13" fmla="*/ 0 h 497"/>
                      <a:gd name="T14" fmla="*/ 200 w 510"/>
                      <a:gd name="T15" fmla="*/ 0 h 497"/>
                      <a:gd name="T16" fmla="*/ 186 w 510"/>
                      <a:gd name="T17" fmla="*/ 0 h 497"/>
                      <a:gd name="T18" fmla="*/ 171 w 510"/>
                      <a:gd name="T19" fmla="*/ 0 h 497"/>
                      <a:gd name="T20" fmla="*/ 161 w 510"/>
                      <a:gd name="T21" fmla="*/ 0 h 497"/>
                      <a:gd name="T22" fmla="*/ 151 w 510"/>
                      <a:gd name="T23" fmla="*/ 0 h 497"/>
                      <a:gd name="T24" fmla="*/ 141 w 510"/>
                      <a:gd name="T25" fmla="*/ 0 h 497"/>
                      <a:gd name="T26" fmla="*/ 130 w 510"/>
                      <a:gd name="T27" fmla="*/ 0 h 497"/>
                      <a:gd name="T28" fmla="*/ 118 w 510"/>
                      <a:gd name="T29" fmla="*/ 0 h 497"/>
                      <a:gd name="T30" fmla="*/ 109 w 510"/>
                      <a:gd name="T31" fmla="*/ 0 h 497"/>
                      <a:gd name="T32" fmla="*/ 98 w 510"/>
                      <a:gd name="T33" fmla="*/ 0 h 497"/>
                      <a:gd name="T34" fmla="*/ 87 w 510"/>
                      <a:gd name="T35" fmla="*/ 0 h 497"/>
                      <a:gd name="T36" fmla="*/ 77 w 510"/>
                      <a:gd name="T37" fmla="*/ 0 h 497"/>
                      <a:gd name="T38" fmla="*/ 66 w 510"/>
                      <a:gd name="T39" fmla="*/ 0 h 497"/>
                      <a:gd name="T40" fmla="*/ 56 w 510"/>
                      <a:gd name="T41" fmla="*/ 0 h 497"/>
                      <a:gd name="T42" fmla="*/ 44 w 510"/>
                      <a:gd name="T43" fmla="*/ 0 h 497"/>
                      <a:gd name="T44" fmla="*/ 34 w 510"/>
                      <a:gd name="T45" fmla="*/ 0 h 497"/>
                      <a:gd name="T46" fmla="*/ 23 w 510"/>
                      <a:gd name="T47" fmla="*/ 0 h 497"/>
                      <a:gd name="T48" fmla="*/ 11 w 510"/>
                      <a:gd name="T49" fmla="*/ 0 h 497"/>
                      <a:gd name="T50" fmla="*/ 0 w 510"/>
                      <a:gd name="T51" fmla="*/ 0 h 497"/>
                      <a:gd name="T52" fmla="*/ 4 w 510"/>
                      <a:gd name="T53" fmla="*/ 0 h 497"/>
                      <a:gd name="T54" fmla="*/ 7 w 510"/>
                      <a:gd name="T55" fmla="*/ 0 h 497"/>
                      <a:gd name="T56" fmla="*/ 10 w 510"/>
                      <a:gd name="T57" fmla="*/ 0 h 497"/>
                      <a:gd name="T58" fmla="*/ 13 w 510"/>
                      <a:gd name="T59" fmla="*/ 1 h 497"/>
                      <a:gd name="T60" fmla="*/ 15 w 510"/>
                      <a:gd name="T61" fmla="*/ 1 h 497"/>
                      <a:gd name="T62" fmla="*/ 17 w 510"/>
                      <a:gd name="T63" fmla="*/ 1 h 497"/>
                      <a:gd name="T64" fmla="*/ 18 w 510"/>
                      <a:gd name="T65" fmla="*/ 1 h 497"/>
                      <a:gd name="T66" fmla="*/ 19 w 510"/>
                      <a:gd name="T67" fmla="*/ 1 h 4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0"/>
                      <a:gd name="T103" fmla="*/ 0 h 497"/>
                      <a:gd name="T104" fmla="*/ 510 w 510"/>
                      <a:gd name="T105" fmla="*/ 497 h 4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0" h="497">
                        <a:moveTo>
                          <a:pt x="39" y="497"/>
                        </a:moveTo>
                        <a:lnTo>
                          <a:pt x="510" y="497"/>
                        </a:lnTo>
                        <a:lnTo>
                          <a:pt x="504" y="429"/>
                        </a:lnTo>
                        <a:lnTo>
                          <a:pt x="494" y="362"/>
                        </a:lnTo>
                        <a:lnTo>
                          <a:pt x="480" y="298"/>
                        </a:lnTo>
                        <a:lnTo>
                          <a:pt x="462" y="234"/>
                        </a:lnTo>
                        <a:lnTo>
                          <a:pt x="441" y="172"/>
                        </a:lnTo>
                        <a:lnTo>
                          <a:pt x="417" y="113"/>
                        </a:lnTo>
                        <a:lnTo>
                          <a:pt x="388" y="55"/>
                        </a:lnTo>
                        <a:lnTo>
                          <a:pt x="357" y="0"/>
                        </a:lnTo>
                        <a:lnTo>
                          <a:pt x="336" y="5"/>
                        </a:lnTo>
                        <a:lnTo>
                          <a:pt x="314" y="11"/>
                        </a:lnTo>
                        <a:lnTo>
                          <a:pt x="294" y="16"/>
                        </a:lnTo>
                        <a:lnTo>
                          <a:pt x="272" y="21"/>
                        </a:lnTo>
                        <a:lnTo>
                          <a:pt x="250" y="26"/>
                        </a:lnTo>
                        <a:lnTo>
                          <a:pt x="227" y="31"/>
                        </a:lnTo>
                        <a:lnTo>
                          <a:pt x="205" y="34"/>
                        </a:lnTo>
                        <a:lnTo>
                          <a:pt x="183" y="39"/>
                        </a:lnTo>
                        <a:lnTo>
                          <a:pt x="161" y="43"/>
                        </a:lnTo>
                        <a:lnTo>
                          <a:pt x="138" y="47"/>
                        </a:lnTo>
                        <a:lnTo>
                          <a:pt x="115" y="50"/>
                        </a:lnTo>
                        <a:lnTo>
                          <a:pt x="93" y="54"/>
                        </a:lnTo>
                        <a:lnTo>
                          <a:pt x="70" y="58"/>
                        </a:lnTo>
                        <a:lnTo>
                          <a:pt x="47" y="62"/>
                        </a:lnTo>
                        <a:lnTo>
                          <a:pt x="23" y="65"/>
                        </a:lnTo>
                        <a:lnTo>
                          <a:pt x="0" y="68"/>
                        </a:lnTo>
                        <a:lnTo>
                          <a:pt x="7" y="119"/>
                        </a:lnTo>
                        <a:lnTo>
                          <a:pt x="15" y="172"/>
                        </a:lnTo>
                        <a:lnTo>
                          <a:pt x="22" y="225"/>
                        </a:lnTo>
                        <a:lnTo>
                          <a:pt x="27" y="278"/>
                        </a:lnTo>
                        <a:lnTo>
                          <a:pt x="32" y="333"/>
                        </a:lnTo>
                        <a:lnTo>
                          <a:pt x="35" y="387"/>
                        </a:lnTo>
                        <a:lnTo>
                          <a:pt x="37" y="441"/>
                        </a:lnTo>
                        <a:lnTo>
                          <a:pt x="39" y="497"/>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6" name="Freeform 45"/>
                  <p:cNvSpPr>
                    <a:spLocks/>
                  </p:cNvSpPr>
                  <p:nvPr/>
                </p:nvSpPr>
                <p:spPr bwMode="auto">
                  <a:xfrm>
                    <a:off x="3076" y="1800"/>
                    <a:ext cx="378" cy="131"/>
                  </a:xfrm>
                  <a:custGeom>
                    <a:avLst/>
                    <a:gdLst>
                      <a:gd name="T0" fmla="*/ 200 w 429"/>
                      <a:gd name="T1" fmla="*/ 1 h 364"/>
                      <a:gd name="T2" fmla="*/ 191 w 429"/>
                      <a:gd name="T3" fmla="*/ 1 h 364"/>
                      <a:gd name="T4" fmla="*/ 180 w 429"/>
                      <a:gd name="T5" fmla="*/ 0 h 364"/>
                      <a:gd name="T6" fmla="*/ 170 w 429"/>
                      <a:gd name="T7" fmla="*/ 0 h 364"/>
                      <a:gd name="T8" fmla="*/ 159 w 429"/>
                      <a:gd name="T9" fmla="*/ 0 h 364"/>
                      <a:gd name="T10" fmla="*/ 147 w 429"/>
                      <a:gd name="T11" fmla="*/ 0 h 364"/>
                      <a:gd name="T12" fmla="*/ 134 w 429"/>
                      <a:gd name="T13" fmla="*/ 0 h 364"/>
                      <a:gd name="T14" fmla="*/ 122 w 429"/>
                      <a:gd name="T15" fmla="*/ 0 h 364"/>
                      <a:gd name="T16" fmla="*/ 108 w 429"/>
                      <a:gd name="T17" fmla="*/ 0 h 364"/>
                      <a:gd name="T18" fmla="*/ 96 w 429"/>
                      <a:gd name="T19" fmla="*/ 0 h 364"/>
                      <a:gd name="T20" fmla="*/ 83 w 429"/>
                      <a:gd name="T21" fmla="*/ 0 h 364"/>
                      <a:gd name="T22" fmla="*/ 69 w 429"/>
                      <a:gd name="T23" fmla="*/ 0 h 364"/>
                      <a:gd name="T24" fmla="*/ 56 w 429"/>
                      <a:gd name="T25" fmla="*/ 0 h 364"/>
                      <a:gd name="T26" fmla="*/ 42 w 429"/>
                      <a:gd name="T27" fmla="*/ 0 h 364"/>
                      <a:gd name="T28" fmla="*/ 29 w 429"/>
                      <a:gd name="T29" fmla="*/ 0 h 364"/>
                      <a:gd name="T30" fmla="*/ 14 w 429"/>
                      <a:gd name="T31" fmla="*/ 0 h 364"/>
                      <a:gd name="T32" fmla="*/ 0 w 429"/>
                      <a:gd name="T33" fmla="*/ 0 h 364"/>
                      <a:gd name="T34" fmla="*/ 9 w 429"/>
                      <a:gd name="T35" fmla="*/ 0 h 364"/>
                      <a:gd name="T36" fmla="*/ 17 w 429"/>
                      <a:gd name="T37" fmla="*/ 0 h 364"/>
                      <a:gd name="T38" fmla="*/ 26 w 429"/>
                      <a:gd name="T39" fmla="*/ 0 h 364"/>
                      <a:gd name="T40" fmla="*/ 33 w 429"/>
                      <a:gd name="T41" fmla="*/ 0 h 364"/>
                      <a:gd name="T42" fmla="*/ 42 w 429"/>
                      <a:gd name="T43" fmla="*/ 0 h 364"/>
                      <a:gd name="T44" fmla="*/ 49 w 429"/>
                      <a:gd name="T45" fmla="*/ 0 h 364"/>
                      <a:gd name="T46" fmla="*/ 56 w 429"/>
                      <a:gd name="T47" fmla="*/ 1 h 364"/>
                      <a:gd name="T48" fmla="*/ 61 w 429"/>
                      <a:gd name="T49" fmla="*/ 1 h 364"/>
                      <a:gd name="T50" fmla="*/ 70 w 429"/>
                      <a:gd name="T51" fmla="*/ 1 h 364"/>
                      <a:gd name="T52" fmla="*/ 79 w 429"/>
                      <a:gd name="T53" fmla="*/ 1 h 364"/>
                      <a:gd name="T54" fmla="*/ 89 w 429"/>
                      <a:gd name="T55" fmla="*/ 1 h 364"/>
                      <a:gd name="T56" fmla="*/ 97 w 429"/>
                      <a:gd name="T57" fmla="*/ 1 h 364"/>
                      <a:gd name="T58" fmla="*/ 107 w 429"/>
                      <a:gd name="T59" fmla="*/ 1 h 364"/>
                      <a:gd name="T60" fmla="*/ 115 w 429"/>
                      <a:gd name="T61" fmla="*/ 1 h 364"/>
                      <a:gd name="T62" fmla="*/ 123 w 429"/>
                      <a:gd name="T63" fmla="*/ 1 h 364"/>
                      <a:gd name="T64" fmla="*/ 133 w 429"/>
                      <a:gd name="T65" fmla="*/ 1 h 364"/>
                      <a:gd name="T66" fmla="*/ 141 w 429"/>
                      <a:gd name="T67" fmla="*/ 1 h 364"/>
                      <a:gd name="T68" fmla="*/ 151 w 429"/>
                      <a:gd name="T69" fmla="*/ 1 h 364"/>
                      <a:gd name="T70" fmla="*/ 159 w 429"/>
                      <a:gd name="T71" fmla="*/ 1 h 364"/>
                      <a:gd name="T72" fmla="*/ 167 w 429"/>
                      <a:gd name="T73" fmla="*/ 1 h 364"/>
                      <a:gd name="T74" fmla="*/ 175 w 429"/>
                      <a:gd name="T75" fmla="*/ 1 h 364"/>
                      <a:gd name="T76" fmla="*/ 185 w 429"/>
                      <a:gd name="T77" fmla="*/ 1 h 364"/>
                      <a:gd name="T78" fmla="*/ 193 w 429"/>
                      <a:gd name="T79" fmla="*/ 1 h 364"/>
                      <a:gd name="T80" fmla="*/ 200 w 429"/>
                      <a:gd name="T81" fmla="*/ 1 h 3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9"/>
                      <a:gd name="T124" fmla="*/ 0 h 364"/>
                      <a:gd name="T125" fmla="*/ 429 w 429"/>
                      <a:gd name="T126" fmla="*/ 364 h 3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9" h="364">
                        <a:moveTo>
                          <a:pt x="429" y="312"/>
                        </a:moveTo>
                        <a:lnTo>
                          <a:pt x="409" y="286"/>
                        </a:lnTo>
                        <a:lnTo>
                          <a:pt x="385" y="262"/>
                        </a:lnTo>
                        <a:lnTo>
                          <a:pt x="362" y="237"/>
                        </a:lnTo>
                        <a:lnTo>
                          <a:pt x="338" y="214"/>
                        </a:lnTo>
                        <a:lnTo>
                          <a:pt x="313" y="190"/>
                        </a:lnTo>
                        <a:lnTo>
                          <a:pt x="287" y="168"/>
                        </a:lnTo>
                        <a:lnTo>
                          <a:pt x="261" y="146"/>
                        </a:lnTo>
                        <a:lnTo>
                          <a:pt x="233" y="125"/>
                        </a:lnTo>
                        <a:lnTo>
                          <a:pt x="206" y="106"/>
                        </a:lnTo>
                        <a:lnTo>
                          <a:pt x="177" y="86"/>
                        </a:lnTo>
                        <a:lnTo>
                          <a:pt x="149" y="69"/>
                        </a:lnTo>
                        <a:lnTo>
                          <a:pt x="120" y="52"/>
                        </a:lnTo>
                        <a:lnTo>
                          <a:pt x="90" y="37"/>
                        </a:lnTo>
                        <a:lnTo>
                          <a:pt x="61" y="23"/>
                        </a:lnTo>
                        <a:lnTo>
                          <a:pt x="30" y="11"/>
                        </a:lnTo>
                        <a:lnTo>
                          <a:pt x="0" y="0"/>
                        </a:lnTo>
                        <a:lnTo>
                          <a:pt x="19" y="37"/>
                        </a:lnTo>
                        <a:lnTo>
                          <a:pt x="36" y="77"/>
                        </a:lnTo>
                        <a:lnTo>
                          <a:pt x="55" y="122"/>
                        </a:lnTo>
                        <a:lnTo>
                          <a:pt x="73" y="168"/>
                        </a:lnTo>
                        <a:lnTo>
                          <a:pt x="89" y="216"/>
                        </a:lnTo>
                        <a:lnTo>
                          <a:pt x="105" y="265"/>
                        </a:lnTo>
                        <a:lnTo>
                          <a:pt x="119" y="315"/>
                        </a:lnTo>
                        <a:lnTo>
                          <a:pt x="131" y="364"/>
                        </a:lnTo>
                        <a:lnTo>
                          <a:pt x="151" y="361"/>
                        </a:lnTo>
                        <a:lnTo>
                          <a:pt x="170" y="359"/>
                        </a:lnTo>
                        <a:lnTo>
                          <a:pt x="189" y="356"/>
                        </a:lnTo>
                        <a:lnTo>
                          <a:pt x="208" y="354"/>
                        </a:lnTo>
                        <a:lnTo>
                          <a:pt x="228" y="350"/>
                        </a:lnTo>
                        <a:lnTo>
                          <a:pt x="247" y="348"/>
                        </a:lnTo>
                        <a:lnTo>
                          <a:pt x="265" y="345"/>
                        </a:lnTo>
                        <a:lnTo>
                          <a:pt x="284" y="342"/>
                        </a:lnTo>
                        <a:lnTo>
                          <a:pt x="303" y="338"/>
                        </a:lnTo>
                        <a:lnTo>
                          <a:pt x="322" y="335"/>
                        </a:lnTo>
                        <a:lnTo>
                          <a:pt x="339" y="332"/>
                        </a:lnTo>
                        <a:lnTo>
                          <a:pt x="358" y="328"/>
                        </a:lnTo>
                        <a:lnTo>
                          <a:pt x="375" y="324"/>
                        </a:lnTo>
                        <a:lnTo>
                          <a:pt x="394" y="321"/>
                        </a:lnTo>
                        <a:lnTo>
                          <a:pt x="412" y="316"/>
                        </a:lnTo>
                        <a:lnTo>
                          <a:pt x="429" y="312"/>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7" name="Freeform 46"/>
                  <p:cNvSpPr>
                    <a:spLocks/>
                  </p:cNvSpPr>
                  <p:nvPr/>
                </p:nvSpPr>
                <p:spPr bwMode="auto">
                  <a:xfrm>
                    <a:off x="3069" y="2389"/>
                    <a:ext cx="388" cy="135"/>
                  </a:xfrm>
                  <a:custGeom>
                    <a:avLst/>
                    <a:gdLst>
                      <a:gd name="T0" fmla="*/ 0 w 441"/>
                      <a:gd name="T1" fmla="*/ 1 h 376"/>
                      <a:gd name="T2" fmla="*/ 14 w 441"/>
                      <a:gd name="T3" fmla="*/ 1 h 376"/>
                      <a:gd name="T4" fmla="*/ 29 w 441"/>
                      <a:gd name="T5" fmla="*/ 1 h 376"/>
                      <a:gd name="T6" fmla="*/ 42 w 441"/>
                      <a:gd name="T7" fmla="*/ 1 h 376"/>
                      <a:gd name="T8" fmla="*/ 56 w 441"/>
                      <a:gd name="T9" fmla="*/ 1 h 376"/>
                      <a:gd name="T10" fmla="*/ 71 w 441"/>
                      <a:gd name="T11" fmla="*/ 1 h 376"/>
                      <a:gd name="T12" fmla="*/ 84 w 441"/>
                      <a:gd name="T13" fmla="*/ 1 h 376"/>
                      <a:gd name="T14" fmla="*/ 99 w 441"/>
                      <a:gd name="T15" fmla="*/ 0 h 376"/>
                      <a:gd name="T16" fmla="*/ 111 w 441"/>
                      <a:gd name="T17" fmla="*/ 0 h 376"/>
                      <a:gd name="T18" fmla="*/ 125 w 441"/>
                      <a:gd name="T19" fmla="*/ 0 h 376"/>
                      <a:gd name="T20" fmla="*/ 137 w 441"/>
                      <a:gd name="T21" fmla="*/ 0 h 376"/>
                      <a:gd name="T22" fmla="*/ 150 w 441"/>
                      <a:gd name="T23" fmla="*/ 0 h 376"/>
                      <a:gd name="T24" fmla="*/ 162 w 441"/>
                      <a:gd name="T25" fmla="*/ 0 h 376"/>
                      <a:gd name="T26" fmla="*/ 172 w 441"/>
                      <a:gd name="T27" fmla="*/ 0 h 376"/>
                      <a:gd name="T28" fmla="*/ 184 w 441"/>
                      <a:gd name="T29" fmla="*/ 0 h 376"/>
                      <a:gd name="T30" fmla="*/ 195 w 441"/>
                      <a:gd name="T31" fmla="*/ 0 h 376"/>
                      <a:gd name="T32" fmla="*/ 204 w 441"/>
                      <a:gd name="T33" fmla="*/ 0 h 376"/>
                      <a:gd name="T34" fmla="*/ 196 w 441"/>
                      <a:gd name="T35" fmla="*/ 0 h 376"/>
                      <a:gd name="T36" fmla="*/ 188 w 441"/>
                      <a:gd name="T37" fmla="*/ 0 h 376"/>
                      <a:gd name="T38" fmla="*/ 179 w 441"/>
                      <a:gd name="T39" fmla="*/ 0 h 376"/>
                      <a:gd name="T40" fmla="*/ 172 w 441"/>
                      <a:gd name="T41" fmla="*/ 0 h 376"/>
                      <a:gd name="T42" fmla="*/ 163 w 441"/>
                      <a:gd name="T43" fmla="*/ 0 h 376"/>
                      <a:gd name="T44" fmla="*/ 154 w 441"/>
                      <a:gd name="T45" fmla="*/ 0 h 376"/>
                      <a:gd name="T46" fmla="*/ 145 w 441"/>
                      <a:gd name="T47" fmla="*/ 0 h 376"/>
                      <a:gd name="T48" fmla="*/ 137 w 441"/>
                      <a:gd name="T49" fmla="*/ 0 h 376"/>
                      <a:gd name="T50" fmla="*/ 128 w 441"/>
                      <a:gd name="T51" fmla="*/ 0 h 376"/>
                      <a:gd name="T52" fmla="*/ 119 w 441"/>
                      <a:gd name="T53" fmla="*/ 0 h 376"/>
                      <a:gd name="T54" fmla="*/ 111 w 441"/>
                      <a:gd name="T55" fmla="*/ 0 h 376"/>
                      <a:gd name="T56" fmla="*/ 101 w 441"/>
                      <a:gd name="T57" fmla="*/ 0 h 376"/>
                      <a:gd name="T58" fmla="*/ 93 w 441"/>
                      <a:gd name="T59" fmla="*/ 0 h 376"/>
                      <a:gd name="T60" fmla="*/ 83 w 441"/>
                      <a:gd name="T61" fmla="*/ 0 h 376"/>
                      <a:gd name="T62" fmla="*/ 75 w 441"/>
                      <a:gd name="T63" fmla="*/ 0 h 376"/>
                      <a:gd name="T64" fmla="*/ 65 w 441"/>
                      <a:gd name="T65" fmla="*/ 0 h 376"/>
                      <a:gd name="T66" fmla="*/ 60 w 441"/>
                      <a:gd name="T67" fmla="*/ 0 h 376"/>
                      <a:gd name="T68" fmla="*/ 53 w 441"/>
                      <a:gd name="T69" fmla="*/ 0 h 376"/>
                      <a:gd name="T70" fmla="*/ 44 w 441"/>
                      <a:gd name="T71" fmla="*/ 0 h 376"/>
                      <a:gd name="T72" fmla="*/ 37 w 441"/>
                      <a:gd name="T73" fmla="*/ 0 h 376"/>
                      <a:gd name="T74" fmla="*/ 27 w 441"/>
                      <a:gd name="T75" fmla="*/ 0 h 376"/>
                      <a:gd name="T76" fmla="*/ 18 w 441"/>
                      <a:gd name="T77" fmla="*/ 1 h 376"/>
                      <a:gd name="T78" fmla="*/ 9 w 441"/>
                      <a:gd name="T79" fmla="*/ 1 h 376"/>
                      <a:gd name="T80" fmla="*/ 0 w 441"/>
                      <a:gd name="T81" fmla="*/ 1 h 3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1"/>
                      <a:gd name="T124" fmla="*/ 0 h 376"/>
                      <a:gd name="T125" fmla="*/ 441 w 441"/>
                      <a:gd name="T126" fmla="*/ 376 h 3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1" h="376">
                        <a:moveTo>
                          <a:pt x="0" y="376"/>
                        </a:moveTo>
                        <a:lnTo>
                          <a:pt x="31" y="365"/>
                        </a:lnTo>
                        <a:lnTo>
                          <a:pt x="61" y="352"/>
                        </a:lnTo>
                        <a:lnTo>
                          <a:pt x="92" y="338"/>
                        </a:lnTo>
                        <a:lnTo>
                          <a:pt x="122" y="322"/>
                        </a:lnTo>
                        <a:lnTo>
                          <a:pt x="152" y="305"/>
                        </a:lnTo>
                        <a:lnTo>
                          <a:pt x="182" y="286"/>
                        </a:lnTo>
                        <a:lnTo>
                          <a:pt x="211" y="266"/>
                        </a:lnTo>
                        <a:lnTo>
                          <a:pt x="239" y="246"/>
                        </a:lnTo>
                        <a:lnTo>
                          <a:pt x="268" y="223"/>
                        </a:lnTo>
                        <a:lnTo>
                          <a:pt x="296" y="200"/>
                        </a:lnTo>
                        <a:lnTo>
                          <a:pt x="322" y="177"/>
                        </a:lnTo>
                        <a:lnTo>
                          <a:pt x="348" y="153"/>
                        </a:lnTo>
                        <a:lnTo>
                          <a:pt x="373" y="129"/>
                        </a:lnTo>
                        <a:lnTo>
                          <a:pt x="397" y="103"/>
                        </a:lnTo>
                        <a:lnTo>
                          <a:pt x="419" y="78"/>
                        </a:lnTo>
                        <a:lnTo>
                          <a:pt x="441" y="52"/>
                        </a:lnTo>
                        <a:lnTo>
                          <a:pt x="423" y="49"/>
                        </a:lnTo>
                        <a:lnTo>
                          <a:pt x="406" y="44"/>
                        </a:lnTo>
                        <a:lnTo>
                          <a:pt x="387" y="40"/>
                        </a:lnTo>
                        <a:lnTo>
                          <a:pt x="369" y="37"/>
                        </a:lnTo>
                        <a:lnTo>
                          <a:pt x="351" y="33"/>
                        </a:lnTo>
                        <a:lnTo>
                          <a:pt x="332" y="29"/>
                        </a:lnTo>
                        <a:lnTo>
                          <a:pt x="313" y="27"/>
                        </a:lnTo>
                        <a:lnTo>
                          <a:pt x="294" y="23"/>
                        </a:lnTo>
                        <a:lnTo>
                          <a:pt x="276" y="19"/>
                        </a:lnTo>
                        <a:lnTo>
                          <a:pt x="257" y="17"/>
                        </a:lnTo>
                        <a:lnTo>
                          <a:pt x="238" y="13"/>
                        </a:lnTo>
                        <a:lnTo>
                          <a:pt x="218" y="11"/>
                        </a:lnTo>
                        <a:lnTo>
                          <a:pt x="200" y="8"/>
                        </a:lnTo>
                        <a:lnTo>
                          <a:pt x="180" y="5"/>
                        </a:lnTo>
                        <a:lnTo>
                          <a:pt x="161" y="2"/>
                        </a:lnTo>
                        <a:lnTo>
                          <a:pt x="141" y="0"/>
                        </a:lnTo>
                        <a:lnTo>
                          <a:pt x="129" y="50"/>
                        </a:lnTo>
                        <a:lnTo>
                          <a:pt x="114" y="100"/>
                        </a:lnTo>
                        <a:lnTo>
                          <a:pt x="96" y="152"/>
                        </a:lnTo>
                        <a:lnTo>
                          <a:pt x="78" y="201"/>
                        </a:lnTo>
                        <a:lnTo>
                          <a:pt x="59" y="250"/>
                        </a:lnTo>
                        <a:lnTo>
                          <a:pt x="39" y="296"/>
                        </a:lnTo>
                        <a:lnTo>
                          <a:pt x="19" y="338"/>
                        </a:lnTo>
                        <a:lnTo>
                          <a:pt x="0" y="376"/>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8" name="Freeform 47"/>
                  <p:cNvSpPr>
                    <a:spLocks/>
                  </p:cNvSpPr>
                  <p:nvPr/>
                </p:nvSpPr>
                <p:spPr bwMode="auto">
                  <a:xfrm>
                    <a:off x="3217" y="2186"/>
                    <a:ext cx="449" cy="178"/>
                  </a:xfrm>
                  <a:custGeom>
                    <a:avLst/>
                    <a:gdLst>
                      <a:gd name="T0" fmla="*/ 18 w 508"/>
                      <a:gd name="T1" fmla="*/ 0 h 497"/>
                      <a:gd name="T2" fmla="*/ 17 w 508"/>
                      <a:gd name="T3" fmla="*/ 0 h 497"/>
                      <a:gd name="T4" fmla="*/ 16 w 508"/>
                      <a:gd name="T5" fmla="*/ 0 h 497"/>
                      <a:gd name="T6" fmla="*/ 15 w 508"/>
                      <a:gd name="T7" fmla="*/ 0 h 497"/>
                      <a:gd name="T8" fmla="*/ 11 w 508"/>
                      <a:gd name="T9" fmla="*/ 0 h 497"/>
                      <a:gd name="T10" fmla="*/ 10 w 508"/>
                      <a:gd name="T11" fmla="*/ 1 h 497"/>
                      <a:gd name="T12" fmla="*/ 7 w 508"/>
                      <a:gd name="T13" fmla="*/ 1 h 497"/>
                      <a:gd name="T14" fmla="*/ 4 w 508"/>
                      <a:gd name="T15" fmla="*/ 1 h 497"/>
                      <a:gd name="T16" fmla="*/ 0 w 508"/>
                      <a:gd name="T17" fmla="*/ 1 h 497"/>
                      <a:gd name="T18" fmla="*/ 11 w 508"/>
                      <a:gd name="T19" fmla="*/ 1 h 497"/>
                      <a:gd name="T20" fmla="*/ 23 w 508"/>
                      <a:gd name="T21" fmla="*/ 1 h 497"/>
                      <a:gd name="T22" fmla="*/ 34 w 508"/>
                      <a:gd name="T23" fmla="*/ 1 h 497"/>
                      <a:gd name="T24" fmla="*/ 44 w 508"/>
                      <a:gd name="T25" fmla="*/ 1 h 497"/>
                      <a:gd name="T26" fmla="*/ 56 w 508"/>
                      <a:gd name="T27" fmla="*/ 1 h 497"/>
                      <a:gd name="T28" fmla="*/ 66 w 508"/>
                      <a:gd name="T29" fmla="*/ 1 h 497"/>
                      <a:gd name="T30" fmla="*/ 77 w 508"/>
                      <a:gd name="T31" fmla="*/ 1 h 497"/>
                      <a:gd name="T32" fmla="*/ 88 w 508"/>
                      <a:gd name="T33" fmla="*/ 1 h 497"/>
                      <a:gd name="T34" fmla="*/ 98 w 508"/>
                      <a:gd name="T35" fmla="*/ 1 h 497"/>
                      <a:gd name="T36" fmla="*/ 110 w 508"/>
                      <a:gd name="T37" fmla="*/ 1 h 497"/>
                      <a:gd name="T38" fmla="*/ 119 w 508"/>
                      <a:gd name="T39" fmla="*/ 1 h 497"/>
                      <a:gd name="T40" fmla="*/ 130 w 508"/>
                      <a:gd name="T41" fmla="*/ 1 h 497"/>
                      <a:gd name="T42" fmla="*/ 141 w 508"/>
                      <a:gd name="T43" fmla="*/ 1 h 497"/>
                      <a:gd name="T44" fmla="*/ 151 w 508"/>
                      <a:gd name="T45" fmla="*/ 1 h 497"/>
                      <a:gd name="T46" fmla="*/ 161 w 508"/>
                      <a:gd name="T47" fmla="*/ 1 h 497"/>
                      <a:gd name="T48" fmla="*/ 171 w 508"/>
                      <a:gd name="T49" fmla="*/ 1 h 497"/>
                      <a:gd name="T50" fmla="*/ 186 w 508"/>
                      <a:gd name="T51" fmla="*/ 1 h 497"/>
                      <a:gd name="T52" fmla="*/ 199 w 508"/>
                      <a:gd name="T53" fmla="*/ 1 h 497"/>
                      <a:gd name="T54" fmla="*/ 211 w 508"/>
                      <a:gd name="T55" fmla="*/ 1 h 497"/>
                      <a:gd name="T56" fmla="*/ 220 w 508"/>
                      <a:gd name="T57" fmla="*/ 0 h 497"/>
                      <a:gd name="T58" fmla="*/ 229 w 508"/>
                      <a:gd name="T59" fmla="*/ 0 h 497"/>
                      <a:gd name="T60" fmla="*/ 235 w 508"/>
                      <a:gd name="T61" fmla="*/ 0 h 497"/>
                      <a:gd name="T62" fmla="*/ 239 w 508"/>
                      <a:gd name="T63" fmla="*/ 0 h 497"/>
                      <a:gd name="T64" fmla="*/ 242 w 508"/>
                      <a:gd name="T65" fmla="*/ 0 h 497"/>
                      <a:gd name="T66" fmla="*/ 18 w 508"/>
                      <a:gd name="T67" fmla="*/ 0 h 4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8"/>
                      <a:gd name="T103" fmla="*/ 0 h 497"/>
                      <a:gd name="T104" fmla="*/ 508 w 508"/>
                      <a:gd name="T105" fmla="*/ 497 h 4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8" h="497">
                        <a:moveTo>
                          <a:pt x="37" y="0"/>
                        </a:moveTo>
                        <a:lnTo>
                          <a:pt x="35" y="54"/>
                        </a:lnTo>
                        <a:lnTo>
                          <a:pt x="33" y="109"/>
                        </a:lnTo>
                        <a:lnTo>
                          <a:pt x="30" y="163"/>
                        </a:lnTo>
                        <a:lnTo>
                          <a:pt x="25" y="217"/>
                        </a:lnTo>
                        <a:lnTo>
                          <a:pt x="21" y="270"/>
                        </a:lnTo>
                        <a:lnTo>
                          <a:pt x="14" y="323"/>
                        </a:lnTo>
                        <a:lnTo>
                          <a:pt x="7" y="376"/>
                        </a:lnTo>
                        <a:lnTo>
                          <a:pt x="0" y="428"/>
                        </a:lnTo>
                        <a:lnTo>
                          <a:pt x="23" y="431"/>
                        </a:lnTo>
                        <a:lnTo>
                          <a:pt x="47" y="434"/>
                        </a:lnTo>
                        <a:lnTo>
                          <a:pt x="70" y="438"/>
                        </a:lnTo>
                        <a:lnTo>
                          <a:pt x="93" y="441"/>
                        </a:lnTo>
                        <a:lnTo>
                          <a:pt x="116" y="445"/>
                        </a:lnTo>
                        <a:lnTo>
                          <a:pt x="139" y="449"/>
                        </a:lnTo>
                        <a:lnTo>
                          <a:pt x="162" y="452"/>
                        </a:lnTo>
                        <a:lnTo>
                          <a:pt x="185" y="457"/>
                        </a:lnTo>
                        <a:lnTo>
                          <a:pt x="207" y="461"/>
                        </a:lnTo>
                        <a:lnTo>
                          <a:pt x="229" y="466"/>
                        </a:lnTo>
                        <a:lnTo>
                          <a:pt x="251" y="471"/>
                        </a:lnTo>
                        <a:lnTo>
                          <a:pt x="273" y="476"/>
                        </a:lnTo>
                        <a:lnTo>
                          <a:pt x="295" y="481"/>
                        </a:lnTo>
                        <a:lnTo>
                          <a:pt x="316" y="485"/>
                        </a:lnTo>
                        <a:lnTo>
                          <a:pt x="338" y="492"/>
                        </a:lnTo>
                        <a:lnTo>
                          <a:pt x="359" y="497"/>
                        </a:lnTo>
                        <a:lnTo>
                          <a:pt x="390" y="441"/>
                        </a:lnTo>
                        <a:lnTo>
                          <a:pt x="417" y="383"/>
                        </a:lnTo>
                        <a:lnTo>
                          <a:pt x="441" y="324"/>
                        </a:lnTo>
                        <a:lnTo>
                          <a:pt x="462" y="263"/>
                        </a:lnTo>
                        <a:lnTo>
                          <a:pt x="479" y="199"/>
                        </a:lnTo>
                        <a:lnTo>
                          <a:pt x="493" y="135"/>
                        </a:lnTo>
                        <a:lnTo>
                          <a:pt x="502" y="68"/>
                        </a:lnTo>
                        <a:lnTo>
                          <a:pt x="508" y="0"/>
                        </a:lnTo>
                        <a:lnTo>
                          <a:pt x="37" y="0"/>
                        </a:lnTo>
                        <a:close/>
                      </a:path>
                    </a:pathLst>
                  </a:custGeom>
                  <a:solidFill>
                    <a:srgbClr val="BBB01F"/>
                  </a:solidFill>
                  <a:ln w="9525">
                    <a:noFill/>
                    <a:round/>
                    <a:headEnd/>
                    <a:tailEnd/>
                  </a:ln>
                  <a:scene3d>
                    <a:camera prst="orthographicFront"/>
                    <a:lightRig rig="threePt" dir="t"/>
                  </a:scene3d>
                  <a:sp3d>
                    <a:bevelT w="152400" h="50800" prst="softRound"/>
                  </a:sp3d>
                </p:spPr>
                <p:txBody>
                  <a:bodyPr/>
                  <a:lstStyle/>
                  <a:p>
                    <a:pPr>
                      <a:defRPr/>
                    </a:pPr>
                    <a:endParaRPr lang="id-ID"/>
                  </a:p>
                </p:txBody>
              </p:sp>
              <p:sp>
                <p:nvSpPr>
                  <p:cNvPr id="49" name="Freeform 48"/>
                  <p:cNvSpPr>
                    <a:spLocks/>
                  </p:cNvSpPr>
                  <p:nvPr/>
                </p:nvSpPr>
                <p:spPr bwMode="auto">
                  <a:xfrm rot="418631">
                    <a:off x="2518" y="2544"/>
                    <a:ext cx="1171" cy="158"/>
                  </a:xfrm>
                  <a:custGeom>
                    <a:avLst/>
                    <a:gdLst>
                      <a:gd name="T0" fmla="*/ 0 w 2835"/>
                      <a:gd name="T1" fmla="*/ 0 h 703"/>
                      <a:gd name="T2" fmla="*/ 2 w 2835"/>
                      <a:gd name="T3" fmla="*/ 0 h 703"/>
                      <a:gd name="T4" fmla="*/ 5 w 2835"/>
                      <a:gd name="T5" fmla="*/ 0 h 703"/>
                      <a:gd name="T6" fmla="*/ 7 w 2835"/>
                      <a:gd name="T7" fmla="*/ 0 h 703"/>
                      <a:gd name="T8" fmla="*/ 10 w 2835"/>
                      <a:gd name="T9" fmla="*/ 0 h 703"/>
                      <a:gd name="T10" fmla="*/ 12 w 2835"/>
                      <a:gd name="T11" fmla="*/ 0 h 703"/>
                      <a:gd name="T12" fmla="*/ 14 w 2835"/>
                      <a:gd name="T13" fmla="*/ 0 h 703"/>
                      <a:gd name="T14" fmla="*/ 14 w 2835"/>
                      <a:gd name="T15" fmla="*/ 0 h 703"/>
                      <a:gd name="T16" fmla="*/ 12 w 2835"/>
                      <a:gd name="T17" fmla="*/ 0 h 703"/>
                      <a:gd name="T18" fmla="*/ 9 w 2835"/>
                      <a:gd name="T19" fmla="*/ 0 h 703"/>
                      <a:gd name="T20" fmla="*/ 6 w 2835"/>
                      <a:gd name="T21" fmla="*/ 0 h 703"/>
                      <a:gd name="T22" fmla="*/ 4 w 2835"/>
                      <a:gd name="T23" fmla="*/ 0 h 703"/>
                      <a:gd name="T24" fmla="*/ 2 w 2835"/>
                      <a:gd name="T25" fmla="*/ 0 h 703"/>
                      <a:gd name="T26" fmla="*/ 1 w 2835"/>
                      <a:gd name="T27" fmla="*/ 0 h 703"/>
                      <a:gd name="T28" fmla="*/ 0 w 2835"/>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35"/>
                      <a:gd name="T46" fmla="*/ 0 h 703"/>
                      <a:gd name="T47" fmla="*/ 2835 w 2835"/>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35" h="703">
                        <a:moveTo>
                          <a:pt x="45" y="318"/>
                        </a:moveTo>
                        <a:cubicBezTo>
                          <a:pt x="90" y="288"/>
                          <a:pt x="264" y="144"/>
                          <a:pt x="408" y="91"/>
                        </a:cubicBezTo>
                        <a:cubicBezTo>
                          <a:pt x="552" y="38"/>
                          <a:pt x="741" y="0"/>
                          <a:pt x="907" y="0"/>
                        </a:cubicBezTo>
                        <a:cubicBezTo>
                          <a:pt x="1073" y="0"/>
                          <a:pt x="1232" y="38"/>
                          <a:pt x="1406" y="91"/>
                        </a:cubicBezTo>
                        <a:cubicBezTo>
                          <a:pt x="1580" y="144"/>
                          <a:pt x="1800" y="273"/>
                          <a:pt x="1951" y="318"/>
                        </a:cubicBezTo>
                        <a:cubicBezTo>
                          <a:pt x="2102" y="363"/>
                          <a:pt x="2177" y="401"/>
                          <a:pt x="2313" y="363"/>
                        </a:cubicBezTo>
                        <a:cubicBezTo>
                          <a:pt x="2449" y="325"/>
                          <a:pt x="2699" y="114"/>
                          <a:pt x="2767" y="91"/>
                        </a:cubicBezTo>
                        <a:cubicBezTo>
                          <a:pt x="2835" y="68"/>
                          <a:pt x="2790" y="136"/>
                          <a:pt x="2722" y="227"/>
                        </a:cubicBezTo>
                        <a:cubicBezTo>
                          <a:pt x="2654" y="318"/>
                          <a:pt x="2503" y="567"/>
                          <a:pt x="2359" y="635"/>
                        </a:cubicBezTo>
                        <a:cubicBezTo>
                          <a:pt x="2215" y="703"/>
                          <a:pt x="2049" y="688"/>
                          <a:pt x="1860" y="635"/>
                        </a:cubicBezTo>
                        <a:cubicBezTo>
                          <a:pt x="1671" y="582"/>
                          <a:pt x="1406" y="386"/>
                          <a:pt x="1225" y="318"/>
                        </a:cubicBezTo>
                        <a:cubicBezTo>
                          <a:pt x="1044" y="250"/>
                          <a:pt x="915" y="242"/>
                          <a:pt x="771" y="227"/>
                        </a:cubicBezTo>
                        <a:cubicBezTo>
                          <a:pt x="627" y="212"/>
                          <a:pt x="469" y="220"/>
                          <a:pt x="363" y="227"/>
                        </a:cubicBezTo>
                        <a:cubicBezTo>
                          <a:pt x="257" y="234"/>
                          <a:pt x="189" y="249"/>
                          <a:pt x="136" y="272"/>
                        </a:cubicBezTo>
                        <a:cubicBezTo>
                          <a:pt x="83" y="295"/>
                          <a:pt x="0" y="348"/>
                          <a:pt x="45" y="318"/>
                        </a:cubicBezTo>
                        <a:close/>
                      </a:path>
                    </a:pathLst>
                  </a:custGeom>
                  <a:solidFill>
                    <a:srgbClr val="000066"/>
                  </a:solidFill>
                  <a:ln w="9525">
                    <a:solidFill>
                      <a:srgbClr val="000066"/>
                    </a:solidFill>
                    <a:round/>
                    <a:headEnd/>
                    <a:tailEnd/>
                  </a:ln>
                  <a:scene3d>
                    <a:camera prst="orthographicFront"/>
                    <a:lightRig rig="threePt" dir="t"/>
                  </a:scene3d>
                  <a:sp3d>
                    <a:bevelT w="152400" h="50800" prst="softRound"/>
                  </a:sp3d>
                </p:spPr>
                <p:txBody>
                  <a:bodyPr/>
                  <a:lstStyle/>
                  <a:p>
                    <a:pPr>
                      <a:defRPr/>
                    </a:pPr>
                    <a:endParaRPr lang="id-ID"/>
                  </a:p>
                </p:txBody>
              </p:sp>
            </p:grpSp>
            <p:sp>
              <p:nvSpPr>
                <p:cNvPr id="34" name="Freeform 29"/>
                <p:cNvSpPr>
                  <a:spLocks/>
                </p:cNvSpPr>
                <p:nvPr/>
              </p:nvSpPr>
              <p:spPr bwMode="auto">
                <a:xfrm>
                  <a:off x="2477" y="1526"/>
                  <a:ext cx="841" cy="1028"/>
                </a:xfrm>
                <a:custGeom>
                  <a:avLst/>
                  <a:gdLst>
                    <a:gd name="T0" fmla="*/ 0 w 1224"/>
                    <a:gd name="T1" fmla="*/ 43 h 1678"/>
                    <a:gd name="T2" fmla="*/ 52 w 1224"/>
                    <a:gd name="T3" fmla="*/ 70 h 1678"/>
                    <a:gd name="T4" fmla="*/ 129 w 1224"/>
                    <a:gd name="T5" fmla="*/ 0 h 1678"/>
                    <a:gd name="T6" fmla="*/ 52 w 1224"/>
                    <a:gd name="T7" fmla="*/ 89 h 1678"/>
                    <a:gd name="T8" fmla="*/ 0 w 1224"/>
                    <a:gd name="T9" fmla="*/ 43 h 1678"/>
                    <a:gd name="T10" fmla="*/ 0 60000 65536"/>
                    <a:gd name="T11" fmla="*/ 0 60000 65536"/>
                    <a:gd name="T12" fmla="*/ 0 60000 65536"/>
                    <a:gd name="T13" fmla="*/ 0 60000 65536"/>
                    <a:gd name="T14" fmla="*/ 0 60000 65536"/>
                    <a:gd name="T15" fmla="*/ 0 w 1224"/>
                    <a:gd name="T16" fmla="*/ 0 h 1678"/>
                    <a:gd name="T17" fmla="*/ 1224 w 1224"/>
                    <a:gd name="T18" fmla="*/ 1678 h 1678"/>
                  </a:gdLst>
                  <a:ahLst/>
                  <a:cxnLst>
                    <a:cxn ang="T10">
                      <a:pos x="T0" y="T1"/>
                    </a:cxn>
                    <a:cxn ang="T11">
                      <a:pos x="T2" y="T3"/>
                    </a:cxn>
                    <a:cxn ang="T12">
                      <a:pos x="T4" y="T5"/>
                    </a:cxn>
                    <a:cxn ang="T13">
                      <a:pos x="T6" y="T7"/>
                    </a:cxn>
                    <a:cxn ang="T14">
                      <a:pos x="T8" y="T9"/>
                    </a:cxn>
                  </a:cxnLst>
                  <a:rect l="T15" t="T16" r="T17" b="T18"/>
                  <a:pathLst>
                    <a:path w="1224" h="1678">
                      <a:moveTo>
                        <a:pt x="0" y="816"/>
                      </a:moveTo>
                      <a:lnTo>
                        <a:pt x="499" y="1315"/>
                      </a:lnTo>
                      <a:lnTo>
                        <a:pt x="1224" y="0"/>
                      </a:lnTo>
                      <a:lnTo>
                        <a:pt x="499" y="1678"/>
                      </a:lnTo>
                      <a:lnTo>
                        <a:pt x="0" y="816"/>
                      </a:lnTo>
                      <a:close/>
                    </a:path>
                  </a:pathLst>
                </a:custGeom>
                <a:solidFill>
                  <a:srgbClr val="CC3300"/>
                </a:solidFill>
                <a:ln w="9525">
                  <a:noFill/>
                  <a:round/>
                  <a:headEnd/>
                  <a:tailEnd/>
                </a:ln>
                <a:scene3d>
                  <a:camera prst="orthographicFront"/>
                  <a:lightRig rig="threePt" dir="t"/>
                </a:scene3d>
                <a:sp3d>
                  <a:bevelT w="152400" h="50800" prst="softRound"/>
                </a:sp3d>
              </p:spPr>
              <p:txBody>
                <a:bodyPr/>
                <a:lstStyle/>
                <a:p>
                  <a:pPr>
                    <a:defRPr/>
                  </a:pPr>
                  <a:endParaRPr lang="id-ID"/>
                </a:p>
              </p:txBody>
            </p:sp>
          </p:grpSp>
        </p:grpSp>
      </p:grpSp>
      <p:sp>
        <p:nvSpPr>
          <p:cNvPr id="27" name="Rounded Rectangle 26"/>
          <p:cNvSpPr/>
          <p:nvPr/>
        </p:nvSpPr>
        <p:spPr>
          <a:xfrm>
            <a:off x="584779" y="6309888"/>
            <a:ext cx="5999061" cy="548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smtClean="0">
                <a:solidFill>
                  <a:schemeClr val="tx1"/>
                </a:solidFill>
              </a:rPr>
              <a:t>Per 1 </a:t>
            </a:r>
            <a:r>
              <a:rPr lang="en-US" sz="2300" b="1" dirty="0" err="1" smtClean="0">
                <a:solidFill>
                  <a:schemeClr val="tx1"/>
                </a:solidFill>
              </a:rPr>
              <a:t>Oktober</a:t>
            </a:r>
            <a:r>
              <a:rPr lang="en-US" sz="2300" b="1" dirty="0" smtClean="0">
                <a:solidFill>
                  <a:schemeClr val="tx1"/>
                </a:solidFill>
              </a:rPr>
              <a:t> 2018</a:t>
            </a:r>
            <a:endParaRPr lang="en-US" sz="2300" b="1" dirty="0">
              <a:solidFill>
                <a:schemeClr val="tx1"/>
              </a:solidFill>
            </a:endParaRPr>
          </a:p>
        </p:txBody>
      </p:sp>
    </p:spTree>
    <p:extLst>
      <p:ext uri="{BB962C8B-B14F-4D97-AF65-F5344CB8AC3E}">
        <p14:creationId xmlns:p14="http://schemas.microsoft.com/office/powerpoint/2010/main" val="23144395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5398BF-5DD1-49A4-9E62-7919E49CC838}"/>
              </a:ext>
            </a:extLst>
          </p:cNvPr>
          <p:cNvSpPr>
            <a:spLocks noGrp="1"/>
          </p:cNvSpPr>
          <p:nvPr>
            <p:ph type="title"/>
          </p:nvPr>
        </p:nvSpPr>
        <p:spPr>
          <a:xfrm>
            <a:off x="432372" y="410826"/>
            <a:ext cx="7925478" cy="936899"/>
          </a:xfrm>
        </p:spPr>
        <p:txBody>
          <a:bodyPr/>
          <a:lstStyle/>
          <a:p>
            <a:r>
              <a:rPr lang="en-US" sz="2800" b="1" dirty="0">
                <a:solidFill>
                  <a:srgbClr val="000090"/>
                </a:solidFill>
              </a:rPr>
              <a:t>Conceptual Design</a:t>
            </a:r>
          </a:p>
        </p:txBody>
      </p:sp>
      <p:grpSp>
        <p:nvGrpSpPr>
          <p:cNvPr id="4" name="Group 3">
            <a:extLst>
              <a:ext uri="{FF2B5EF4-FFF2-40B4-BE49-F238E27FC236}">
                <a16:creationId xmlns:a16="http://schemas.microsoft.com/office/drawing/2014/main" xmlns="" id="{3985E0FD-B844-46C1-A2FD-1FD96065D00C}"/>
              </a:ext>
            </a:extLst>
          </p:cNvPr>
          <p:cNvGrpSpPr/>
          <p:nvPr/>
        </p:nvGrpSpPr>
        <p:grpSpPr>
          <a:xfrm>
            <a:off x="3078252" y="1612380"/>
            <a:ext cx="5542172" cy="4857987"/>
            <a:chOff x="73687" y="198532"/>
            <a:chExt cx="8989309" cy="6477315"/>
          </a:xfrm>
        </p:grpSpPr>
        <p:pic>
          <p:nvPicPr>
            <p:cNvPr id="5" name="Picture 2" descr="Stack of two books by gerhard-tinned">
              <a:extLst>
                <a:ext uri="{FF2B5EF4-FFF2-40B4-BE49-F238E27FC236}">
                  <a16:creationId xmlns:a16="http://schemas.microsoft.com/office/drawing/2014/main" xmlns="" id="{2FE6A011-7F6D-42A6-A412-CE1C58CCA1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87" y="2044951"/>
              <a:ext cx="3699988" cy="2616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CF6EF6F3-37DE-4190-B45F-858E75C4A00B}"/>
                </a:ext>
              </a:extLst>
            </p:cNvPr>
            <p:cNvSpPr txBox="1"/>
            <p:nvPr/>
          </p:nvSpPr>
          <p:spPr>
            <a:xfrm rot="19785536">
              <a:off x="1006522" y="2678806"/>
              <a:ext cx="533399" cy="400280"/>
            </a:xfrm>
            <a:prstGeom prst="rect">
              <a:avLst/>
            </a:prstGeom>
            <a:noFill/>
          </p:spPr>
          <p:txBody>
            <a:bodyPr wrap="square" rtlCol="0">
              <a:spAutoFit/>
            </a:bodyPr>
            <a:lstStyle/>
            <a:p>
              <a:pPr algn="ctr"/>
              <a:r>
                <a:rPr lang="en-US" sz="1351" b="1" dirty="0">
                  <a:solidFill>
                    <a:srgbClr val="000090"/>
                  </a:solidFill>
                </a:rPr>
                <a:t>1</a:t>
              </a:r>
            </a:p>
          </p:txBody>
        </p:sp>
        <p:grpSp>
          <p:nvGrpSpPr>
            <p:cNvPr id="7" name="Group 6">
              <a:extLst>
                <a:ext uri="{FF2B5EF4-FFF2-40B4-BE49-F238E27FC236}">
                  <a16:creationId xmlns:a16="http://schemas.microsoft.com/office/drawing/2014/main" xmlns="" id="{DCDCFC03-CDC0-4FEC-9A01-F3921F315987}"/>
                </a:ext>
              </a:extLst>
            </p:cNvPr>
            <p:cNvGrpSpPr/>
            <p:nvPr/>
          </p:nvGrpSpPr>
          <p:grpSpPr>
            <a:xfrm>
              <a:off x="3731171" y="198532"/>
              <a:ext cx="1799461" cy="2257075"/>
              <a:chOff x="3117011" y="257525"/>
              <a:chExt cx="1799461" cy="2257075"/>
            </a:xfrm>
          </p:grpSpPr>
          <p:pic>
            <p:nvPicPr>
              <p:cNvPr id="16" name="Picture 8" descr="blue book by belier">
                <a:extLst>
                  <a:ext uri="{FF2B5EF4-FFF2-40B4-BE49-F238E27FC236}">
                    <a16:creationId xmlns:a16="http://schemas.microsoft.com/office/drawing/2014/main" xmlns="" id="{4EFFFA59-06E8-4832-ABC8-2A42FCE84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011" y="257525"/>
                <a:ext cx="1683589" cy="22570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66CC27FA-25BB-4B3E-97C1-EF3116248FCF}"/>
                  </a:ext>
                </a:extLst>
              </p:cNvPr>
              <p:cNvSpPr txBox="1"/>
              <p:nvPr/>
            </p:nvSpPr>
            <p:spPr>
              <a:xfrm>
                <a:off x="3276600" y="914399"/>
                <a:ext cx="1639872" cy="400314"/>
              </a:xfrm>
              <a:prstGeom prst="rect">
                <a:avLst/>
              </a:prstGeom>
              <a:noFill/>
            </p:spPr>
            <p:txBody>
              <a:bodyPr wrap="square" rtlCol="0">
                <a:spAutoFit/>
              </a:bodyPr>
              <a:lstStyle/>
              <a:p>
                <a:r>
                  <a:rPr lang="en-US" sz="1351" b="1" dirty="0">
                    <a:solidFill>
                      <a:srgbClr val="000090"/>
                    </a:solidFill>
                    <a:latin typeface="Adobe Garamond Pro" pitchFamily="18" charset="0"/>
                  </a:rPr>
                  <a:t>APR/IPR</a:t>
                </a:r>
              </a:p>
            </p:txBody>
          </p:sp>
          <p:sp>
            <p:nvSpPr>
              <p:cNvPr id="18" name="TextBox 17">
                <a:extLst>
                  <a:ext uri="{FF2B5EF4-FFF2-40B4-BE49-F238E27FC236}">
                    <a16:creationId xmlns:a16="http://schemas.microsoft.com/office/drawing/2014/main" xmlns="" id="{B7B809FA-338D-45BF-903D-DDE2937964C5}"/>
                  </a:ext>
                </a:extLst>
              </p:cNvPr>
              <p:cNvSpPr txBox="1"/>
              <p:nvPr/>
            </p:nvSpPr>
            <p:spPr>
              <a:xfrm>
                <a:off x="3276600" y="531416"/>
                <a:ext cx="1615852" cy="400314"/>
              </a:xfrm>
              <a:prstGeom prst="rect">
                <a:avLst/>
              </a:prstGeom>
              <a:noFill/>
            </p:spPr>
            <p:txBody>
              <a:bodyPr wrap="square" rtlCol="0">
                <a:spAutoFit/>
              </a:bodyPr>
              <a:lstStyle/>
              <a:p>
                <a:pPr algn="ctr"/>
                <a:r>
                  <a:rPr lang="en-US" sz="1351" b="1" dirty="0">
                    <a:solidFill>
                      <a:srgbClr val="000090"/>
                    </a:solidFill>
                  </a:rPr>
                  <a:t>Book 1</a:t>
                </a:r>
              </a:p>
            </p:txBody>
          </p:sp>
        </p:grpSp>
        <p:grpSp>
          <p:nvGrpSpPr>
            <p:cNvPr id="8" name="Group 7">
              <a:extLst>
                <a:ext uri="{FF2B5EF4-FFF2-40B4-BE49-F238E27FC236}">
                  <a16:creationId xmlns:a16="http://schemas.microsoft.com/office/drawing/2014/main" xmlns="" id="{86D18D13-BB18-4540-944C-63E965350016}"/>
                </a:ext>
              </a:extLst>
            </p:cNvPr>
            <p:cNvGrpSpPr/>
            <p:nvPr/>
          </p:nvGrpSpPr>
          <p:grpSpPr>
            <a:xfrm>
              <a:off x="3738533" y="4572000"/>
              <a:ext cx="2065758" cy="2103847"/>
              <a:chOff x="3097077" y="4572000"/>
              <a:chExt cx="2065758" cy="2103847"/>
            </a:xfrm>
          </p:grpSpPr>
          <p:pic>
            <p:nvPicPr>
              <p:cNvPr id="13" name="Picture 6" descr="Book by Tibetan_Fox">
                <a:extLst>
                  <a:ext uri="{FF2B5EF4-FFF2-40B4-BE49-F238E27FC236}">
                    <a16:creationId xmlns:a16="http://schemas.microsoft.com/office/drawing/2014/main" xmlns="" id="{1637AF42-8AAA-4781-818E-AC8AE48FA3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7077" y="4572000"/>
                <a:ext cx="1882453" cy="21038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D4BA388F-3ED9-492A-8870-DEC3AAD3CF44}"/>
                  </a:ext>
                </a:extLst>
              </p:cNvPr>
              <p:cNvSpPr txBox="1"/>
              <p:nvPr/>
            </p:nvSpPr>
            <p:spPr>
              <a:xfrm rot="19967933">
                <a:off x="3682472" y="5690124"/>
                <a:ext cx="1371600" cy="430887"/>
              </a:xfrm>
              <a:prstGeom prst="rect">
                <a:avLst/>
              </a:prstGeom>
              <a:noFill/>
            </p:spPr>
            <p:txBody>
              <a:bodyPr wrap="square" rtlCol="0">
                <a:spAutoFit/>
              </a:bodyPr>
              <a:lstStyle/>
              <a:p>
                <a:pPr algn="ctr"/>
                <a:r>
                  <a:rPr lang="en-US" sz="1500" b="1" dirty="0">
                    <a:solidFill>
                      <a:srgbClr val="000090"/>
                    </a:solidFill>
                    <a:latin typeface="Adobe Garamond Pro" pitchFamily="18" charset="0"/>
                  </a:rPr>
                  <a:t>SER</a:t>
                </a:r>
              </a:p>
            </p:txBody>
          </p:sp>
          <p:sp>
            <p:nvSpPr>
              <p:cNvPr id="15" name="TextBox 14">
                <a:extLst>
                  <a:ext uri="{FF2B5EF4-FFF2-40B4-BE49-F238E27FC236}">
                    <a16:creationId xmlns:a16="http://schemas.microsoft.com/office/drawing/2014/main" xmlns="" id="{0836E87E-EE72-4C90-8C2A-9F187F2B7CCA}"/>
                  </a:ext>
                </a:extLst>
              </p:cNvPr>
              <p:cNvSpPr txBox="1"/>
              <p:nvPr/>
            </p:nvSpPr>
            <p:spPr>
              <a:xfrm rot="20061703">
                <a:off x="3504956" y="5268632"/>
                <a:ext cx="1657879" cy="400315"/>
              </a:xfrm>
              <a:prstGeom prst="rect">
                <a:avLst/>
              </a:prstGeom>
              <a:noFill/>
            </p:spPr>
            <p:txBody>
              <a:bodyPr wrap="square" rtlCol="0">
                <a:spAutoFit/>
              </a:bodyPr>
              <a:lstStyle/>
              <a:p>
                <a:pPr algn="ctr"/>
                <a:r>
                  <a:rPr lang="en-US" sz="1351" b="1" dirty="0">
                    <a:solidFill>
                      <a:srgbClr val="000090"/>
                    </a:solidFill>
                  </a:rPr>
                  <a:t>Book 2</a:t>
                </a:r>
              </a:p>
            </p:txBody>
          </p:sp>
        </p:grpSp>
        <p:sp>
          <p:nvSpPr>
            <p:cNvPr id="9" name="Left Brace 8">
              <a:extLst>
                <a:ext uri="{FF2B5EF4-FFF2-40B4-BE49-F238E27FC236}">
                  <a16:creationId xmlns:a16="http://schemas.microsoft.com/office/drawing/2014/main" xmlns="" id="{9EDADB1E-357A-4CD7-9197-EFDC9BC4519B}"/>
                </a:ext>
              </a:extLst>
            </p:cNvPr>
            <p:cNvSpPr/>
            <p:nvPr/>
          </p:nvSpPr>
          <p:spPr>
            <a:xfrm>
              <a:off x="2667000" y="1037303"/>
              <a:ext cx="914400" cy="4838767"/>
            </a:xfrm>
            <a:prstGeom prst="leftBrace">
              <a:avLst/>
            </a:prstGeom>
            <a:ln w="5715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a:solidFill>
                  <a:srgbClr val="000090"/>
                </a:solidFill>
              </a:endParaRPr>
            </a:p>
          </p:txBody>
        </p:sp>
        <p:sp>
          <p:nvSpPr>
            <p:cNvPr id="10" name="TextBox 9">
              <a:extLst>
                <a:ext uri="{FF2B5EF4-FFF2-40B4-BE49-F238E27FC236}">
                  <a16:creationId xmlns:a16="http://schemas.microsoft.com/office/drawing/2014/main" xmlns="" id="{E938A357-90CC-4C61-8CCB-D67D8EE7F6A0}"/>
                </a:ext>
              </a:extLst>
            </p:cNvPr>
            <p:cNvSpPr txBox="1"/>
            <p:nvPr/>
          </p:nvSpPr>
          <p:spPr>
            <a:xfrm>
              <a:off x="6685279" y="3089256"/>
              <a:ext cx="2377717" cy="677519"/>
            </a:xfrm>
            <a:prstGeom prst="rect">
              <a:avLst/>
            </a:prstGeom>
            <a:solidFill>
              <a:srgbClr val="FFFF00"/>
            </a:solidFill>
            <a:ln>
              <a:solidFill>
                <a:srgbClr val="0000CC"/>
              </a:solidFill>
            </a:ln>
          </p:spPr>
          <p:txBody>
            <a:bodyPr wrap="square" rtlCol="0">
              <a:spAutoFit/>
            </a:bodyPr>
            <a:lstStyle/>
            <a:p>
              <a:r>
                <a:rPr lang="en-US" sz="1351" b="1" dirty="0">
                  <a:solidFill>
                    <a:srgbClr val="000090"/>
                  </a:solidFill>
                  <a:latin typeface="Book Antiqua" panose="02040602050305030304" pitchFamily="18" charset="0"/>
                </a:rPr>
                <a:t>Desk Assessment</a:t>
              </a:r>
            </a:p>
          </p:txBody>
        </p:sp>
        <p:sp>
          <p:nvSpPr>
            <p:cNvPr id="11" name="Right Brace 10">
              <a:extLst>
                <a:ext uri="{FF2B5EF4-FFF2-40B4-BE49-F238E27FC236}">
                  <a16:creationId xmlns:a16="http://schemas.microsoft.com/office/drawing/2014/main" xmlns="" id="{28B7A355-AB26-473D-807F-CE13792ED9A8}"/>
                </a:ext>
              </a:extLst>
            </p:cNvPr>
            <p:cNvSpPr/>
            <p:nvPr/>
          </p:nvSpPr>
          <p:spPr>
            <a:xfrm>
              <a:off x="5565114" y="1066800"/>
              <a:ext cx="972166" cy="4724400"/>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a:solidFill>
                  <a:srgbClr val="000090"/>
                </a:solidFill>
              </a:endParaRPr>
            </a:p>
          </p:txBody>
        </p:sp>
        <p:cxnSp>
          <p:nvCxnSpPr>
            <p:cNvPr id="12" name="Straight Arrow Connector 11">
              <a:extLst>
                <a:ext uri="{FF2B5EF4-FFF2-40B4-BE49-F238E27FC236}">
                  <a16:creationId xmlns:a16="http://schemas.microsoft.com/office/drawing/2014/main" xmlns="" id="{68F79B44-3DF8-42B4-B30E-077363BC1EB6}"/>
                </a:ext>
              </a:extLst>
            </p:cNvPr>
            <p:cNvCxnSpPr>
              <a:stCxn id="16" idx="3"/>
            </p:cNvCxnSpPr>
            <p:nvPr/>
          </p:nvCxnSpPr>
          <p:spPr>
            <a:xfrm flipV="1">
              <a:off x="5414760" y="1327069"/>
              <a:ext cx="1122520" cy="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D95F4EEA-6391-4403-A1CF-1B84A2DC077C}"/>
              </a:ext>
            </a:extLst>
          </p:cNvPr>
          <p:cNvSpPr txBox="1"/>
          <p:nvPr/>
        </p:nvSpPr>
        <p:spPr>
          <a:xfrm>
            <a:off x="7095598" y="2082055"/>
            <a:ext cx="1376198" cy="923945"/>
          </a:xfrm>
          <a:prstGeom prst="rect">
            <a:avLst/>
          </a:prstGeom>
          <a:noFill/>
        </p:spPr>
        <p:txBody>
          <a:bodyPr wrap="square" rtlCol="0">
            <a:spAutoFit/>
          </a:bodyPr>
          <a:lstStyle/>
          <a:p>
            <a:r>
              <a:rPr lang="en-US" sz="1351" b="1" dirty="0">
                <a:solidFill>
                  <a:srgbClr val="000090"/>
                </a:solidFill>
                <a:latin typeface="Book Antiqua" panose="02040602050305030304" pitchFamily="18" charset="0"/>
              </a:rPr>
              <a:t>Data will be gradually taken from </a:t>
            </a:r>
            <a:r>
              <a:rPr lang="en-US" sz="1351" b="1" dirty="0" err="1">
                <a:solidFill>
                  <a:srgbClr val="000090"/>
                </a:solidFill>
                <a:latin typeface="Book Antiqua" panose="02040602050305030304" pitchFamily="18" charset="0"/>
              </a:rPr>
              <a:t>PDDikti</a:t>
            </a:r>
            <a:endParaRPr lang="en-US" sz="1351" b="1" dirty="0">
              <a:solidFill>
                <a:srgbClr val="000090"/>
              </a:solidFill>
              <a:latin typeface="Book Antiqua" panose="02040602050305030304" pitchFamily="18" charset="0"/>
            </a:endParaRPr>
          </a:p>
        </p:txBody>
      </p:sp>
      <p:sp>
        <p:nvSpPr>
          <p:cNvPr id="20" name="Rectangle: Rounded Corners 19">
            <a:extLst>
              <a:ext uri="{FF2B5EF4-FFF2-40B4-BE49-F238E27FC236}">
                <a16:creationId xmlns:a16="http://schemas.microsoft.com/office/drawing/2014/main" xmlns="" id="{5730D9A4-EB75-448A-B45E-49D16BE3CC73}"/>
              </a:ext>
            </a:extLst>
          </p:cNvPr>
          <p:cNvSpPr/>
          <p:nvPr/>
        </p:nvSpPr>
        <p:spPr>
          <a:xfrm>
            <a:off x="7221328" y="4918231"/>
            <a:ext cx="1345050" cy="673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solidFill>
                  <a:srgbClr val="000090"/>
                </a:solidFill>
              </a:rPr>
              <a:t>Field Assessment</a:t>
            </a:r>
          </a:p>
        </p:txBody>
      </p:sp>
      <p:pic>
        <p:nvPicPr>
          <p:cNvPr id="22" name="Graphic 21" descr="Arrow: Rotate right">
            <a:extLst>
              <a:ext uri="{FF2B5EF4-FFF2-40B4-BE49-F238E27FC236}">
                <a16:creationId xmlns:a16="http://schemas.microsoft.com/office/drawing/2014/main" xmlns="" id="{AE115C9E-8861-4592-85E8-3E874CD944A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696001" y="4304066"/>
            <a:ext cx="514350" cy="685800"/>
          </a:xfrm>
          <a:prstGeom prst="rect">
            <a:avLst/>
          </a:prstGeom>
        </p:spPr>
      </p:pic>
      <p:sp>
        <p:nvSpPr>
          <p:cNvPr id="23" name="TextBox 22">
            <a:extLst>
              <a:ext uri="{FF2B5EF4-FFF2-40B4-BE49-F238E27FC236}">
                <a16:creationId xmlns:a16="http://schemas.microsoft.com/office/drawing/2014/main" xmlns="" id="{B69AFF6F-EB94-4523-BB2F-AF33A0276AEF}"/>
              </a:ext>
            </a:extLst>
          </p:cNvPr>
          <p:cNvSpPr txBox="1"/>
          <p:nvPr/>
        </p:nvSpPr>
        <p:spPr>
          <a:xfrm>
            <a:off x="297255" y="1466726"/>
            <a:ext cx="3742723" cy="2171363"/>
          </a:xfrm>
          <a:prstGeom prst="rect">
            <a:avLst/>
          </a:prstGeom>
          <a:noFill/>
        </p:spPr>
        <p:txBody>
          <a:bodyPr wrap="square" rtlCol="0">
            <a:spAutoFit/>
          </a:bodyPr>
          <a:lstStyle/>
          <a:p>
            <a:r>
              <a:rPr lang="en-US" sz="1351" b="1" dirty="0">
                <a:solidFill>
                  <a:srgbClr val="000090"/>
                </a:solidFill>
              </a:rPr>
              <a:t>APT</a:t>
            </a:r>
            <a:r>
              <a:rPr lang="en-US" sz="1351" dirty="0">
                <a:solidFill>
                  <a:srgbClr val="000090"/>
                </a:solidFill>
              </a:rPr>
              <a:t>:</a:t>
            </a:r>
          </a:p>
          <a:p>
            <a:r>
              <a:rPr lang="en-US" sz="1351" dirty="0">
                <a:solidFill>
                  <a:srgbClr val="000090"/>
                </a:solidFill>
              </a:rPr>
              <a:t>PTN-BH, PTN-BLU, PTN-</a:t>
            </a:r>
            <a:r>
              <a:rPr lang="en-US" sz="1351" dirty="0" err="1">
                <a:solidFill>
                  <a:srgbClr val="000090"/>
                </a:solidFill>
              </a:rPr>
              <a:t>Satker</a:t>
            </a:r>
            <a:r>
              <a:rPr lang="en-US" sz="1351" dirty="0">
                <a:solidFill>
                  <a:srgbClr val="000090"/>
                </a:solidFill>
              </a:rPr>
              <a:t>, PTS, UT, </a:t>
            </a:r>
          </a:p>
          <a:p>
            <a:r>
              <a:rPr lang="en-US" sz="1351" dirty="0">
                <a:solidFill>
                  <a:srgbClr val="000090"/>
                </a:solidFill>
              </a:rPr>
              <a:t>Kel-1: </a:t>
            </a:r>
            <a:r>
              <a:rPr lang="en-US" sz="1351" dirty="0" err="1">
                <a:solidFill>
                  <a:srgbClr val="000090"/>
                </a:solidFill>
              </a:rPr>
              <a:t>Univ</a:t>
            </a:r>
            <a:r>
              <a:rPr lang="en-US" sz="1351" dirty="0">
                <a:solidFill>
                  <a:srgbClr val="000090"/>
                </a:solidFill>
              </a:rPr>
              <a:t>, </a:t>
            </a:r>
            <a:r>
              <a:rPr lang="en-US" sz="1351" dirty="0" err="1">
                <a:solidFill>
                  <a:srgbClr val="000090"/>
                </a:solidFill>
              </a:rPr>
              <a:t>Institut</a:t>
            </a:r>
            <a:r>
              <a:rPr lang="en-US" sz="1351" dirty="0">
                <a:solidFill>
                  <a:srgbClr val="000090"/>
                </a:solidFill>
              </a:rPr>
              <a:t>, </a:t>
            </a:r>
            <a:r>
              <a:rPr lang="en-US" sz="1351" dirty="0" err="1">
                <a:solidFill>
                  <a:srgbClr val="000090"/>
                </a:solidFill>
              </a:rPr>
              <a:t>Sek</a:t>
            </a:r>
            <a:r>
              <a:rPr lang="en-US" sz="1351" dirty="0">
                <a:solidFill>
                  <a:srgbClr val="000090"/>
                </a:solidFill>
              </a:rPr>
              <a:t> Tinggi</a:t>
            </a:r>
          </a:p>
          <a:p>
            <a:r>
              <a:rPr lang="en-US" sz="1351" dirty="0">
                <a:solidFill>
                  <a:srgbClr val="000090"/>
                </a:solidFill>
              </a:rPr>
              <a:t>Kel-2: </a:t>
            </a:r>
            <a:r>
              <a:rPr lang="en-US" sz="1351" dirty="0" err="1">
                <a:solidFill>
                  <a:srgbClr val="000090"/>
                </a:solidFill>
              </a:rPr>
              <a:t>Politeknik</a:t>
            </a:r>
            <a:r>
              <a:rPr lang="en-US" sz="1351" dirty="0">
                <a:solidFill>
                  <a:srgbClr val="000090"/>
                </a:solidFill>
              </a:rPr>
              <a:t> &amp; </a:t>
            </a:r>
            <a:r>
              <a:rPr lang="en-US" sz="1351" dirty="0" err="1">
                <a:solidFill>
                  <a:srgbClr val="000090"/>
                </a:solidFill>
              </a:rPr>
              <a:t>Akademi</a:t>
            </a:r>
            <a:endParaRPr lang="en-US" sz="1351" dirty="0">
              <a:solidFill>
                <a:srgbClr val="000090"/>
              </a:solidFill>
            </a:endParaRPr>
          </a:p>
          <a:p>
            <a:endParaRPr lang="en-US" sz="1351" dirty="0">
              <a:solidFill>
                <a:srgbClr val="000090"/>
              </a:solidFill>
            </a:endParaRPr>
          </a:p>
          <a:p>
            <a:r>
              <a:rPr lang="en-US" sz="1351" b="1" dirty="0">
                <a:solidFill>
                  <a:srgbClr val="000090"/>
                </a:solidFill>
              </a:rPr>
              <a:t>APS</a:t>
            </a:r>
            <a:r>
              <a:rPr lang="en-US" sz="1351" dirty="0">
                <a:solidFill>
                  <a:srgbClr val="000090"/>
                </a:solidFill>
              </a:rPr>
              <a:t>:</a:t>
            </a:r>
            <a:br>
              <a:rPr lang="en-US" sz="1351" dirty="0">
                <a:solidFill>
                  <a:srgbClr val="000090"/>
                </a:solidFill>
              </a:rPr>
            </a:br>
            <a:r>
              <a:rPr lang="en-US" sz="1351" dirty="0" err="1" smtClean="0">
                <a:solidFill>
                  <a:srgbClr val="000090"/>
                </a:solidFill>
              </a:rPr>
              <a:t>Akademik</a:t>
            </a:r>
            <a:r>
              <a:rPr lang="en-US" sz="1351" dirty="0" smtClean="0">
                <a:solidFill>
                  <a:srgbClr val="000090"/>
                </a:solidFill>
              </a:rPr>
              <a:t>   : </a:t>
            </a:r>
            <a:r>
              <a:rPr lang="en-US" sz="1351" dirty="0">
                <a:solidFill>
                  <a:srgbClr val="000090"/>
                </a:solidFill>
              </a:rPr>
              <a:t>S1, S2, S3</a:t>
            </a:r>
          </a:p>
          <a:p>
            <a:r>
              <a:rPr lang="en-US" sz="1351" dirty="0" err="1">
                <a:solidFill>
                  <a:srgbClr val="000090"/>
                </a:solidFill>
              </a:rPr>
              <a:t>Vokasi</a:t>
            </a:r>
            <a:r>
              <a:rPr lang="en-US" sz="1351" dirty="0">
                <a:solidFill>
                  <a:srgbClr val="000090"/>
                </a:solidFill>
              </a:rPr>
              <a:t>     </a:t>
            </a:r>
            <a:r>
              <a:rPr lang="en-US" sz="1351" dirty="0" smtClean="0">
                <a:solidFill>
                  <a:srgbClr val="000090"/>
                </a:solidFill>
              </a:rPr>
              <a:t>    </a:t>
            </a:r>
            <a:r>
              <a:rPr lang="en-US" sz="1351" dirty="0">
                <a:solidFill>
                  <a:srgbClr val="000090"/>
                </a:solidFill>
              </a:rPr>
              <a:t>: D1-2, D3, DIV, </a:t>
            </a:r>
            <a:r>
              <a:rPr lang="en-US" sz="1351" dirty="0" err="1">
                <a:solidFill>
                  <a:srgbClr val="000090"/>
                </a:solidFill>
              </a:rPr>
              <a:t>Mtrap</a:t>
            </a:r>
            <a:r>
              <a:rPr lang="en-US" sz="1351" dirty="0">
                <a:solidFill>
                  <a:srgbClr val="000090"/>
                </a:solidFill>
              </a:rPr>
              <a:t>, </a:t>
            </a:r>
            <a:r>
              <a:rPr lang="en-US" sz="1351" dirty="0" err="1">
                <a:solidFill>
                  <a:srgbClr val="000090"/>
                </a:solidFill>
              </a:rPr>
              <a:t>Dtrap</a:t>
            </a:r>
            <a:endParaRPr lang="en-US" sz="1351" dirty="0">
              <a:solidFill>
                <a:srgbClr val="000090"/>
              </a:solidFill>
            </a:endParaRPr>
          </a:p>
          <a:p>
            <a:r>
              <a:rPr lang="en-US" sz="1351" dirty="0" err="1">
                <a:solidFill>
                  <a:srgbClr val="000090"/>
                </a:solidFill>
              </a:rPr>
              <a:t>Profesi</a:t>
            </a:r>
            <a:r>
              <a:rPr lang="en-US" sz="1351" dirty="0">
                <a:solidFill>
                  <a:srgbClr val="000090"/>
                </a:solidFill>
              </a:rPr>
              <a:t>	</a:t>
            </a:r>
            <a:r>
              <a:rPr lang="en-US" sz="1351" dirty="0" smtClean="0">
                <a:solidFill>
                  <a:srgbClr val="000090"/>
                </a:solidFill>
              </a:rPr>
              <a:t>: </a:t>
            </a:r>
            <a:r>
              <a:rPr lang="en-US" sz="1351" dirty="0" err="1">
                <a:solidFill>
                  <a:srgbClr val="000090"/>
                </a:solidFill>
              </a:rPr>
              <a:t>Profesi</a:t>
            </a:r>
            <a:r>
              <a:rPr lang="en-US" sz="1351" dirty="0">
                <a:solidFill>
                  <a:srgbClr val="000090"/>
                </a:solidFill>
              </a:rPr>
              <a:t>, </a:t>
            </a:r>
            <a:r>
              <a:rPr lang="en-US" sz="1351" dirty="0" err="1">
                <a:solidFill>
                  <a:srgbClr val="000090"/>
                </a:solidFill>
              </a:rPr>
              <a:t>Spesialis</a:t>
            </a:r>
            <a:endParaRPr lang="en-US" sz="1351" dirty="0">
              <a:solidFill>
                <a:srgbClr val="000090"/>
              </a:solidFill>
            </a:endParaRPr>
          </a:p>
          <a:p>
            <a:r>
              <a:rPr lang="en-US" sz="1351" dirty="0" err="1">
                <a:solidFill>
                  <a:srgbClr val="000090"/>
                </a:solidFill>
              </a:rPr>
              <a:t>Moda</a:t>
            </a:r>
            <a:r>
              <a:rPr lang="en-US" sz="1351" dirty="0">
                <a:solidFill>
                  <a:srgbClr val="000090"/>
                </a:solidFill>
              </a:rPr>
              <a:t>	</a:t>
            </a:r>
            <a:r>
              <a:rPr lang="en-US" sz="1351" dirty="0" smtClean="0">
                <a:solidFill>
                  <a:srgbClr val="000090"/>
                </a:solidFill>
              </a:rPr>
              <a:t>: </a:t>
            </a:r>
            <a:r>
              <a:rPr lang="en-US" sz="1351" dirty="0">
                <a:solidFill>
                  <a:srgbClr val="000090"/>
                </a:solidFill>
              </a:rPr>
              <a:t>f-2-f, online</a:t>
            </a:r>
          </a:p>
        </p:txBody>
      </p:sp>
      <p:sp>
        <p:nvSpPr>
          <p:cNvPr id="3" name="TextBox 2">
            <a:extLst>
              <a:ext uri="{FF2B5EF4-FFF2-40B4-BE49-F238E27FC236}">
                <a16:creationId xmlns:a16="http://schemas.microsoft.com/office/drawing/2014/main" xmlns="" id="{0B948802-5BB9-4CFE-A7D2-4390604C94FA}"/>
              </a:ext>
            </a:extLst>
          </p:cNvPr>
          <p:cNvSpPr txBox="1"/>
          <p:nvPr/>
        </p:nvSpPr>
        <p:spPr>
          <a:xfrm>
            <a:off x="7192753" y="5644958"/>
            <a:ext cx="1034415" cy="716042"/>
          </a:xfrm>
          <a:prstGeom prst="rect">
            <a:avLst/>
          </a:prstGeom>
          <a:noFill/>
        </p:spPr>
        <p:txBody>
          <a:bodyPr wrap="square" rtlCol="0">
            <a:spAutoFit/>
          </a:bodyPr>
          <a:lstStyle/>
          <a:p>
            <a:r>
              <a:rPr lang="en-US" sz="1351" b="1" dirty="0" err="1">
                <a:solidFill>
                  <a:srgbClr val="000090"/>
                </a:solidFill>
              </a:rPr>
              <a:t>Integrasi</a:t>
            </a:r>
            <a:r>
              <a:rPr lang="en-US" sz="1351" b="1" dirty="0">
                <a:solidFill>
                  <a:srgbClr val="000090"/>
                </a:solidFill>
              </a:rPr>
              <a:t> </a:t>
            </a:r>
            <a:r>
              <a:rPr lang="en-US" sz="1351" b="1" dirty="0" err="1">
                <a:solidFill>
                  <a:srgbClr val="000090"/>
                </a:solidFill>
              </a:rPr>
              <a:t>dengan</a:t>
            </a:r>
            <a:r>
              <a:rPr lang="en-US" sz="1351" b="1" dirty="0">
                <a:solidFill>
                  <a:srgbClr val="000090"/>
                </a:solidFill>
              </a:rPr>
              <a:t> SPMI</a:t>
            </a:r>
          </a:p>
        </p:txBody>
      </p:sp>
    </p:spTree>
    <p:extLst>
      <p:ext uri="{BB962C8B-B14F-4D97-AF65-F5344CB8AC3E}">
        <p14:creationId xmlns:p14="http://schemas.microsoft.com/office/powerpoint/2010/main" val="29098604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B4455-88D5-4ADB-AA8B-052166C102A2}"/>
              </a:ext>
            </a:extLst>
          </p:cNvPr>
          <p:cNvSpPr>
            <a:spLocks noGrp="1"/>
          </p:cNvSpPr>
          <p:nvPr>
            <p:ph type="title"/>
          </p:nvPr>
        </p:nvSpPr>
        <p:spPr/>
        <p:txBody>
          <a:bodyPr/>
          <a:lstStyle/>
          <a:p>
            <a:r>
              <a:rPr lang="id-ID" sz="3200" b="1" dirty="0"/>
              <a:t>OUTLINE</a:t>
            </a:r>
            <a:endParaRPr lang="en-US" sz="3200" b="1" dirty="0"/>
          </a:p>
        </p:txBody>
      </p:sp>
      <p:grpSp>
        <p:nvGrpSpPr>
          <p:cNvPr id="7" name="Group 6">
            <a:extLst>
              <a:ext uri="{FF2B5EF4-FFF2-40B4-BE49-F238E27FC236}">
                <a16:creationId xmlns="" xmlns:a16="http://schemas.microsoft.com/office/drawing/2014/main" id="{1F9C347D-3C3B-42FE-839F-F867E864D303}"/>
              </a:ext>
            </a:extLst>
          </p:cNvPr>
          <p:cNvGrpSpPr/>
          <p:nvPr/>
        </p:nvGrpSpPr>
        <p:grpSpPr>
          <a:xfrm>
            <a:off x="1469954" y="1329450"/>
            <a:ext cx="6096000" cy="4064000"/>
            <a:chOff x="1524000" y="1397000"/>
            <a:chExt cx="6096000" cy="4064000"/>
          </a:xfrm>
        </p:grpSpPr>
        <p:graphicFrame>
          <p:nvGraphicFramePr>
            <p:cNvPr id="5" name="Diagram 4">
              <a:extLst>
                <a:ext uri="{FF2B5EF4-FFF2-40B4-BE49-F238E27FC236}">
                  <a16:creationId xmlns="" xmlns:a16="http://schemas.microsoft.com/office/drawing/2014/main" id="{9509310D-14F2-42AF-9D6D-3C5F284FD06A}"/>
                </a:ext>
              </a:extLst>
            </p:cNvPr>
            <p:cNvGraphicFramePr/>
            <p:nvPr>
              <p:extLst>
                <p:ext uri="{D42A27DB-BD31-4B8C-83A1-F6EECF244321}">
                  <p14:modId xmlns:p14="http://schemas.microsoft.com/office/powerpoint/2010/main" val="173572439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 xmlns:a16="http://schemas.microsoft.com/office/drawing/2014/main" id="{0367E306-46B2-413E-ACAB-19ACE36E4F4F}"/>
                </a:ext>
              </a:extLst>
            </p:cNvPr>
            <p:cNvSpPr/>
            <p:nvPr/>
          </p:nvSpPr>
          <p:spPr>
            <a:xfrm>
              <a:off x="1970813" y="4512198"/>
              <a:ext cx="298764" cy="298764"/>
            </a:xfrm>
            <a:prstGeom prst="ellipse">
              <a:avLst/>
            </a:prstGeom>
            <a:solidFill>
              <a:srgbClr val="347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81058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3BA37-CDD8-4552-BF87-07BE17C78E1D}"/>
              </a:ext>
            </a:extLst>
          </p:cNvPr>
          <p:cNvSpPr>
            <a:spLocks noGrp="1"/>
          </p:cNvSpPr>
          <p:nvPr>
            <p:ph type="title"/>
          </p:nvPr>
        </p:nvSpPr>
        <p:spPr/>
        <p:txBody>
          <a:bodyPr/>
          <a:lstStyle/>
          <a:p>
            <a:r>
              <a:rPr lang="id-ID" sz="2800" b="1" dirty="0"/>
              <a:t>Hasil Akreditasi</a:t>
            </a:r>
            <a:endParaRPr lang="en-US" sz="2800" b="1" dirty="0"/>
          </a:p>
        </p:txBody>
      </p:sp>
      <p:sp>
        <p:nvSpPr>
          <p:cNvPr id="3" name="Text Placeholder 2">
            <a:extLst>
              <a:ext uri="{FF2B5EF4-FFF2-40B4-BE49-F238E27FC236}">
                <a16:creationId xmlns="" xmlns:a16="http://schemas.microsoft.com/office/drawing/2014/main" id="{9A5A1D36-78D4-4EE9-BF19-DEDB1FE6D3D4}"/>
              </a:ext>
            </a:extLst>
          </p:cNvPr>
          <p:cNvSpPr>
            <a:spLocks noGrp="1"/>
          </p:cNvSpPr>
          <p:nvPr>
            <p:ph type="body" idx="1"/>
          </p:nvPr>
        </p:nvSpPr>
        <p:spPr/>
        <p:txBody>
          <a:bodyPr/>
          <a:lstStyle/>
          <a:p>
            <a:pPr>
              <a:buNone/>
            </a:pPr>
            <a:r>
              <a:rPr lang="id-ID" sz="2400" b="1" dirty="0"/>
              <a:t>Status</a:t>
            </a:r>
          </a:p>
          <a:p>
            <a:pPr>
              <a:buNone/>
            </a:pPr>
            <a:endParaRPr lang="id-ID" dirty="0"/>
          </a:p>
          <a:p>
            <a:pPr marL="342900" indent="-342900"/>
            <a:r>
              <a:rPr lang="id-ID" dirty="0"/>
              <a:t>Terakreditasi</a:t>
            </a:r>
          </a:p>
          <a:p>
            <a:pPr marL="342900" indent="-342900"/>
            <a:r>
              <a:rPr lang="id-ID" dirty="0"/>
              <a:t>Tidak terakreditasi</a:t>
            </a:r>
          </a:p>
        </p:txBody>
      </p:sp>
      <p:sp>
        <p:nvSpPr>
          <p:cNvPr id="4" name="Text Placeholder 3">
            <a:extLst>
              <a:ext uri="{FF2B5EF4-FFF2-40B4-BE49-F238E27FC236}">
                <a16:creationId xmlns="" xmlns:a16="http://schemas.microsoft.com/office/drawing/2014/main" id="{AD7F0962-DABA-4722-9BD6-CF11BE5C518B}"/>
              </a:ext>
            </a:extLst>
          </p:cNvPr>
          <p:cNvSpPr>
            <a:spLocks noGrp="1"/>
          </p:cNvSpPr>
          <p:nvPr>
            <p:ph type="body" idx="2"/>
          </p:nvPr>
        </p:nvSpPr>
        <p:spPr>
          <a:xfrm>
            <a:off x="3329991" y="1600200"/>
            <a:ext cx="4371642" cy="4967700"/>
          </a:xfrm>
        </p:spPr>
        <p:txBody>
          <a:bodyPr/>
          <a:lstStyle/>
          <a:p>
            <a:pPr>
              <a:buNone/>
            </a:pPr>
            <a:r>
              <a:rPr lang="id-ID" sz="2400" b="1" dirty="0"/>
              <a:t>Peringkat </a:t>
            </a:r>
            <a:endParaRPr lang="id-ID" sz="2400" b="1" dirty="0" smtClean="0"/>
          </a:p>
          <a:p>
            <a:pPr>
              <a:buNone/>
            </a:pPr>
            <a:r>
              <a:rPr lang="id-ID" sz="2400" b="1" dirty="0" smtClean="0"/>
              <a:t>Terakreditasi</a:t>
            </a:r>
            <a:endParaRPr lang="id-ID" sz="2400" b="1" dirty="0"/>
          </a:p>
          <a:p>
            <a:pPr>
              <a:buNone/>
            </a:pPr>
            <a:endParaRPr lang="id-ID" dirty="0"/>
          </a:p>
          <a:p>
            <a:pPr>
              <a:buNone/>
            </a:pPr>
            <a:r>
              <a:rPr lang="en-US" dirty="0" err="1"/>
              <a:t>Saat</a:t>
            </a:r>
            <a:r>
              <a:rPr lang="en-US" dirty="0"/>
              <a:t> </a:t>
            </a:r>
            <a:r>
              <a:rPr lang="en-US" dirty="0" err="1"/>
              <a:t>ini</a:t>
            </a:r>
            <a:r>
              <a:rPr lang="en-US" dirty="0"/>
              <a:t>: </a:t>
            </a:r>
            <a:endParaRPr lang="en-US" dirty="0" smtClean="0"/>
          </a:p>
          <a:p>
            <a:pPr marL="342900" indent="-342900"/>
            <a:r>
              <a:rPr lang="en-US" dirty="0" smtClean="0"/>
              <a:t>A </a:t>
            </a:r>
            <a:r>
              <a:rPr lang="en-US" dirty="0"/>
              <a:t>(361 – 400), </a:t>
            </a:r>
            <a:endParaRPr lang="en-US" dirty="0" smtClean="0"/>
          </a:p>
          <a:p>
            <a:pPr marL="342900" indent="-342900"/>
            <a:r>
              <a:rPr lang="en-US" dirty="0" smtClean="0"/>
              <a:t>B </a:t>
            </a:r>
            <a:r>
              <a:rPr lang="en-US" dirty="0"/>
              <a:t>(301 – 360), </a:t>
            </a:r>
            <a:endParaRPr lang="en-US" dirty="0" smtClean="0"/>
          </a:p>
          <a:p>
            <a:pPr marL="342900" indent="-342900"/>
            <a:r>
              <a:rPr lang="en-US" dirty="0" smtClean="0"/>
              <a:t>C </a:t>
            </a:r>
            <a:r>
              <a:rPr lang="en-US" dirty="0"/>
              <a:t>(200 – 300)</a:t>
            </a:r>
          </a:p>
          <a:p>
            <a:pPr>
              <a:buNone/>
            </a:pPr>
            <a:endParaRPr lang="en-US" dirty="0" smtClean="0"/>
          </a:p>
          <a:p>
            <a:pPr>
              <a:buNone/>
            </a:pPr>
            <a:r>
              <a:rPr lang="en-US" b="1" dirty="0" smtClean="0"/>
              <a:t>Akan </a:t>
            </a:r>
            <a:r>
              <a:rPr lang="en-US" b="1" dirty="0" err="1" smtClean="0"/>
              <a:t>datang</a:t>
            </a:r>
            <a:r>
              <a:rPr lang="en-US" b="1" dirty="0" smtClean="0"/>
              <a:t> </a:t>
            </a:r>
            <a:r>
              <a:rPr lang="en-US" dirty="0" smtClean="0"/>
              <a:t>(</a:t>
            </a:r>
            <a:r>
              <a:rPr lang="en-US" dirty="0" err="1" smtClean="0"/>
              <a:t>permen</a:t>
            </a:r>
            <a:r>
              <a:rPr lang="en-US" dirty="0" smtClean="0"/>
              <a:t> 32  - 2016): </a:t>
            </a:r>
          </a:p>
          <a:p>
            <a:pPr marL="342900" indent="-342900"/>
            <a:r>
              <a:rPr lang="en-US" dirty="0" err="1" smtClean="0"/>
              <a:t>Unggul</a:t>
            </a:r>
            <a:r>
              <a:rPr lang="en-US" dirty="0"/>
              <a:t>, </a:t>
            </a:r>
            <a:endParaRPr lang="en-US" dirty="0" smtClean="0"/>
          </a:p>
          <a:p>
            <a:pPr marL="342900" indent="-342900"/>
            <a:r>
              <a:rPr lang="en-US" dirty="0" err="1" smtClean="0"/>
              <a:t>Baik</a:t>
            </a:r>
            <a:r>
              <a:rPr lang="en-US" dirty="0" smtClean="0"/>
              <a:t> </a:t>
            </a:r>
            <a:r>
              <a:rPr lang="en-US" dirty="0" err="1"/>
              <a:t>Sekali</a:t>
            </a:r>
            <a:r>
              <a:rPr lang="en-US" dirty="0"/>
              <a:t>, </a:t>
            </a:r>
            <a:endParaRPr lang="en-US" dirty="0" smtClean="0"/>
          </a:p>
          <a:p>
            <a:pPr marL="342900" indent="-342900"/>
            <a:r>
              <a:rPr lang="en-US" dirty="0" err="1" smtClean="0"/>
              <a:t>Baik</a:t>
            </a:r>
            <a:endParaRPr lang="en-US" dirty="0"/>
          </a:p>
        </p:txBody>
      </p:sp>
      <p:sp>
        <p:nvSpPr>
          <p:cNvPr id="5" name="Text Placeholder 4">
            <a:extLst>
              <a:ext uri="{FF2B5EF4-FFF2-40B4-BE49-F238E27FC236}">
                <a16:creationId xmlns="" xmlns:a16="http://schemas.microsoft.com/office/drawing/2014/main" id="{D174DB77-453E-4779-8B27-76BEF8A7F764}"/>
              </a:ext>
            </a:extLst>
          </p:cNvPr>
          <p:cNvSpPr>
            <a:spLocks noGrp="1"/>
          </p:cNvSpPr>
          <p:nvPr>
            <p:ph type="body" idx="3"/>
          </p:nvPr>
        </p:nvSpPr>
        <p:spPr/>
        <p:txBody>
          <a:bodyPr/>
          <a:lstStyle/>
          <a:p>
            <a:pPr>
              <a:buNone/>
            </a:pPr>
            <a:r>
              <a:rPr lang="id-ID" sz="2400" b="1" dirty="0"/>
              <a:t>Status dan Peringkat dituangkan dalam SK dan Sertifikat Akreditasi</a:t>
            </a:r>
            <a:endParaRPr lang="en-US" sz="2400" b="1" dirty="0"/>
          </a:p>
        </p:txBody>
      </p:sp>
    </p:spTree>
    <p:extLst>
      <p:ext uri="{BB962C8B-B14F-4D97-AF65-F5344CB8AC3E}">
        <p14:creationId xmlns:p14="http://schemas.microsoft.com/office/powerpoint/2010/main" val="21412202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641880844"/>
              </p:ext>
            </p:extLst>
          </p:nvPr>
        </p:nvGraphicFramePr>
        <p:xfrm>
          <a:off x="882705" y="1609455"/>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1.1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a:solidFill>
                            <a:schemeClr val="tx1"/>
                          </a:solidFill>
                          <a:latin typeface="Source Sans Pro"/>
                          <a:ea typeface="Source Sans Pro"/>
                          <a:cs typeface="Source Sans Pro"/>
                          <a:sym typeface="Source Sans Pro"/>
                        </a:rPr>
                        <a:t>Kejelasan,  kerealistikan, dan keterkaitan antara visi, misi, tujuan,  sasaran perguruan tinggi, dan pemangku kepentingan yang terlibat.</a:t>
                      </a:r>
                    </a:p>
                    <a:p>
                      <a:pPr lvl="0" algn="l">
                        <a:spcBef>
                          <a:spcPts val="0"/>
                        </a:spcBef>
                        <a:buNone/>
                      </a:pPr>
                      <a:r>
                        <a:rPr lang="id-ID" sz="1400" b="1" dirty="0">
                          <a:solidFill>
                            <a:srgbClr val="FF0000"/>
                          </a:solidFill>
                          <a:latin typeface="Source Sans Pro"/>
                          <a:ea typeface="Source Sans Pro"/>
                          <a:cs typeface="Source Sans Pro"/>
                          <a:sym typeface="Source Sans Pro"/>
                        </a:rPr>
                        <a:t>Jelas -  Realistik - Saling Terkait - Melibatkan Stake holder (Int/Eks)</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10" name="TextBox 9"/>
          <p:cNvSpPr txBox="1"/>
          <p:nvPr/>
        </p:nvSpPr>
        <p:spPr>
          <a:xfrm>
            <a:off x="882703" y="3828870"/>
            <a:ext cx="7791767" cy="2308324"/>
          </a:xfrm>
          <a:prstGeom prst="rect">
            <a:avLst/>
          </a:prstGeom>
          <a:noFill/>
        </p:spPr>
        <p:txBody>
          <a:bodyPr wrap="square" rtlCol="0">
            <a:spAutoFit/>
          </a:bodyPr>
          <a:lstStyle/>
          <a:p>
            <a:r>
              <a:rPr lang="id-ID" sz="2400" dirty="0" smtClean="0">
                <a:latin typeface="Source Sans Pro"/>
              </a:rPr>
              <a:t>Jelas 	</a:t>
            </a:r>
            <a:r>
              <a:rPr lang="id-ID" sz="2400" dirty="0" smtClean="0">
                <a:latin typeface="Source Sans Pro"/>
                <a:sym typeface="Wingdings"/>
              </a:rPr>
              <a:t> </a:t>
            </a:r>
            <a:r>
              <a:rPr lang="id-ID" sz="2400" dirty="0" smtClean="0">
                <a:latin typeface="Source Sans Pro"/>
              </a:rPr>
              <a:t> Berikan tambahan penjelasan dari Visi</a:t>
            </a:r>
          </a:p>
          <a:p>
            <a:r>
              <a:rPr lang="id-ID" sz="2400" dirty="0" smtClean="0">
                <a:latin typeface="Source Sans Pro"/>
              </a:rPr>
              <a:t>Realistik </a:t>
            </a:r>
            <a:r>
              <a:rPr lang="id-ID" sz="2400" dirty="0" smtClean="0">
                <a:latin typeface="Source Sans Pro"/>
                <a:sym typeface="Wingdings"/>
              </a:rPr>
              <a:t></a:t>
            </a:r>
            <a:r>
              <a:rPr lang="id-ID" sz="2400" dirty="0" smtClean="0">
                <a:latin typeface="Source Sans Pro"/>
              </a:rPr>
              <a:t> Lengkapi dengan posisi existing,   </a:t>
            </a:r>
          </a:p>
          <a:p>
            <a:r>
              <a:rPr lang="id-ID" sz="2400" dirty="0">
                <a:latin typeface="Source Sans Pro"/>
              </a:rPr>
              <a:t> </a:t>
            </a:r>
            <a:r>
              <a:rPr lang="id-ID" sz="2400" dirty="0" smtClean="0">
                <a:latin typeface="Source Sans Pro"/>
              </a:rPr>
              <a:t>                  milestone setiap tahun sampai tujuan akhir </a:t>
            </a:r>
          </a:p>
          <a:p>
            <a:r>
              <a:rPr lang="id-ID" sz="2400" dirty="0" smtClean="0">
                <a:latin typeface="Source Sans Pro"/>
              </a:rPr>
              <a:t>Saling Terkait </a:t>
            </a:r>
            <a:r>
              <a:rPr lang="id-ID" sz="2400" dirty="0" smtClean="0">
                <a:latin typeface="Source Sans Pro"/>
                <a:sym typeface="Wingdings"/>
              </a:rPr>
              <a:t></a:t>
            </a:r>
            <a:r>
              <a:rPr lang="id-ID" sz="2400" dirty="0" smtClean="0">
                <a:latin typeface="Source Sans Pro"/>
              </a:rPr>
              <a:t> VMTS</a:t>
            </a:r>
          </a:p>
          <a:p>
            <a:r>
              <a:rPr lang="id-ID" sz="2400" dirty="0" smtClean="0">
                <a:latin typeface="Source Sans Pro"/>
              </a:rPr>
              <a:t>Keterlibatan Stake holder </a:t>
            </a:r>
            <a:r>
              <a:rPr lang="id-ID" sz="2400" dirty="0" smtClean="0">
                <a:latin typeface="Source Sans Pro"/>
                <a:sym typeface="Wingdings"/>
              </a:rPr>
              <a:t></a:t>
            </a:r>
            <a:r>
              <a:rPr lang="id-ID" sz="2400" dirty="0" smtClean="0">
                <a:latin typeface="Source Sans Pro"/>
              </a:rPr>
              <a:t>Tampilkan kapan dan siapa  </a:t>
            </a:r>
          </a:p>
          <a:p>
            <a:r>
              <a:rPr lang="id-ID" sz="2400" dirty="0">
                <a:latin typeface="Source Sans Pro"/>
              </a:rPr>
              <a:t> </a:t>
            </a:r>
            <a:r>
              <a:rPr lang="id-ID" sz="2400" dirty="0" smtClean="0">
                <a:latin typeface="Source Sans Pro"/>
              </a:rPr>
              <a:t>                                             yang terlibat (foto dll)  </a:t>
            </a:r>
            <a:endParaRPr lang="id-ID" sz="2400" dirty="0">
              <a:latin typeface="Source Sans Pro"/>
            </a:endParaRPr>
          </a:p>
        </p:txBody>
      </p:sp>
      <p:sp>
        <p:nvSpPr>
          <p:cNvPr id="11" name="Rectangle 10"/>
          <p:cNvSpPr/>
          <p:nvPr/>
        </p:nvSpPr>
        <p:spPr>
          <a:xfrm>
            <a:off x="3344091" y="2133601"/>
            <a:ext cx="4807132" cy="73309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3344091" y="2866691"/>
            <a:ext cx="4807132" cy="503334"/>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8736357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smtClean="0">
                <a:solidFill>
                  <a:srgbClr val="000090"/>
                </a:solidFill>
              </a:rPr>
              <a:t>Contoh : </a:t>
            </a:r>
            <a:endParaRPr lang="en-US" b="1" dirty="0">
              <a:solidFill>
                <a:srgbClr val="000090"/>
              </a:solidFill>
            </a:endParaRPr>
          </a:p>
        </p:txBody>
      </p:sp>
      <p:pic>
        <p:nvPicPr>
          <p:cNvPr id="4" name="Picture 3"/>
          <p:cNvPicPr>
            <a:picLocks noChangeAspect="1"/>
          </p:cNvPicPr>
          <p:nvPr/>
        </p:nvPicPr>
        <p:blipFill>
          <a:blip r:embed="rId3"/>
          <a:stretch>
            <a:fillRect/>
          </a:stretch>
        </p:blipFill>
        <p:spPr>
          <a:xfrm>
            <a:off x="644405" y="1334372"/>
            <a:ext cx="8084111" cy="2076507"/>
          </a:xfrm>
          <a:prstGeom prst="rect">
            <a:avLst/>
          </a:prstGeom>
        </p:spPr>
      </p:pic>
      <p:pic>
        <p:nvPicPr>
          <p:cNvPr id="5" name="Picture 4"/>
          <p:cNvPicPr>
            <a:picLocks noChangeAspect="1"/>
          </p:cNvPicPr>
          <p:nvPr/>
        </p:nvPicPr>
        <p:blipFill>
          <a:blip r:embed="rId4"/>
          <a:stretch>
            <a:fillRect/>
          </a:stretch>
        </p:blipFill>
        <p:spPr>
          <a:xfrm>
            <a:off x="721133" y="3493555"/>
            <a:ext cx="8034415" cy="1586194"/>
          </a:xfrm>
          <a:prstGeom prst="rect">
            <a:avLst/>
          </a:prstGeom>
        </p:spPr>
      </p:pic>
      <p:pic>
        <p:nvPicPr>
          <p:cNvPr id="6" name="Picture 5"/>
          <p:cNvPicPr>
            <a:picLocks noChangeAspect="1"/>
          </p:cNvPicPr>
          <p:nvPr/>
        </p:nvPicPr>
        <p:blipFill>
          <a:blip r:embed="rId5"/>
          <a:stretch>
            <a:fillRect/>
          </a:stretch>
        </p:blipFill>
        <p:spPr>
          <a:xfrm>
            <a:off x="672765" y="5095845"/>
            <a:ext cx="8136821" cy="779779"/>
          </a:xfrm>
          <a:prstGeom prst="rect">
            <a:avLst/>
          </a:prstGeom>
        </p:spPr>
      </p:pic>
    </p:spTree>
    <p:extLst>
      <p:ext uri="{BB962C8B-B14F-4D97-AF65-F5344CB8AC3E}">
        <p14:creationId xmlns:p14="http://schemas.microsoft.com/office/powerpoint/2010/main" val="31007147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61663" y="1283447"/>
            <a:ext cx="7293696" cy="4562312"/>
          </a:xfrm>
          <a:prstGeom prst="rect">
            <a:avLst/>
          </a:prstGeom>
        </p:spPr>
      </p:pic>
      <p:sp>
        <p:nvSpPr>
          <p:cNvPr id="8" name="Title 1">
            <a:extLst>
              <a:ext uri="{FF2B5EF4-FFF2-40B4-BE49-F238E27FC236}">
                <a16:creationId xmlns="" xmlns:a16="http://schemas.microsoft.com/office/drawing/2014/main" id="{E77DC878-FC16-49E3-9B53-6C7651F1E081}"/>
              </a:ext>
            </a:extLst>
          </p:cNvPr>
          <p:cNvSpPr>
            <a:spLocks noGrp="1"/>
          </p:cNvSpPr>
          <p:nvPr>
            <p:ph type="title"/>
          </p:nvPr>
        </p:nvSpPr>
        <p:spPr>
          <a:xfrm>
            <a:off x="718590" y="329766"/>
            <a:ext cx="7571700" cy="936899"/>
          </a:xfrm>
        </p:spPr>
        <p:txBody>
          <a:bodyPr/>
          <a:lstStyle/>
          <a:p>
            <a:r>
              <a:rPr lang="id-ID" sz="2800" b="1" dirty="0" smtClean="0">
                <a:solidFill>
                  <a:srgbClr val="000090"/>
                </a:solidFill>
              </a:rPr>
              <a:t>Kaitkan visi dengan scope yg lebih besar </a:t>
            </a:r>
            <a:endParaRPr lang="en-US" b="1" dirty="0">
              <a:solidFill>
                <a:srgbClr val="000090"/>
              </a:solidFill>
            </a:endParaRPr>
          </a:p>
        </p:txBody>
      </p:sp>
    </p:spTree>
    <p:extLst>
      <p:ext uri="{BB962C8B-B14F-4D97-AF65-F5344CB8AC3E}">
        <p14:creationId xmlns:p14="http://schemas.microsoft.com/office/powerpoint/2010/main" val="32304820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903583676"/>
              </p:ext>
            </p:extLst>
          </p:nvPr>
        </p:nvGraphicFramePr>
        <p:xfrm>
          <a:off x="882705" y="1609455"/>
          <a:ext cx="7406640" cy="20224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1.2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fi-FI" sz="1400" b="1" dirty="0">
                          <a:solidFill>
                            <a:schemeClr val="tx1"/>
                          </a:solidFill>
                          <a:latin typeface="Source Sans Pro"/>
                          <a:ea typeface="Source Sans Pro"/>
                          <a:cs typeface="Source Sans Pro"/>
                          <a:sym typeface="Source Sans Pro"/>
                        </a:rPr>
                        <a:t>Perguruan tinggi menetapkan tonggak-tonggak capaian (milestones) tujuan sebagai penjabaran atau pelaksanaan renstra, serta mekanisme kontrol ketercapaiannya</a:t>
                      </a:r>
                    </a:p>
                    <a:p>
                      <a:pPr lvl="0" algn="l">
                        <a:spcBef>
                          <a:spcPts val="0"/>
                        </a:spcBef>
                        <a:buNone/>
                      </a:pPr>
                      <a:r>
                        <a:rPr lang="fi-FI" sz="1400" b="1" dirty="0">
                          <a:solidFill>
                            <a:srgbClr val="FF0000"/>
                          </a:solidFill>
                          <a:latin typeface="Source Sans Pro"/>
                          <a:ea typeface="Source Sans Pro"/>
                          <a:cs typeface="Source Sans Pro"/>
                          <a:sym typeface="Source Sans Pro"/>
                        </a:rPr>
                        <a:t>Rumusan Tujuan, Milestone pertahun, Pelaksanaan, mekanisme kontrol pencapaian </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882705" y="3893621"/>
            <a:ext cx="7406640" cy="2308324"/>
          </a:xfrm>
          <a:prstGeom prst="rect">
            <a:avLst/>
          </a:prstGeom>
          <a:noFill/>
        </p:spPr>
        <p:txBody>
          <a:bodyPr wrap="square" rtlCol="0">
            <a:spAutoFit/>
          </a:bodyPr>
          <a:lstStyle/>
          <a:p>
            <a:r>
              <a:rPr lang="id-ID" sz="2400" dirty="0" smtClean="0">
                <a:latin typeface="Source Sans Pro"/>
              </a:rPr>
              <a:t>Renstra PT</a:t>
            </a:r>
          </a:p>
          <a:p>
            <a:pPr marL="342900" indent="-342900">
              <a:buFont typeface="Arial"/>
              <a:buChar char="•"/>
            </a:pPr>
            <a:r>
              <a:rPr lang="id-ID" sz="2400" dirty="0" smtClean="0">
                <a:latin typeface="Source Sans Pro"/>
              </a:rPr>
              <a:t>Tujuan</a:t>
            </a:r>
          </a:p>
          <a:p>
            <a:pPr marL="342900" indent="-342900">
              <a:buFont typeface="Arial"/>
              <a:buChar char="•"/>
            </a:pPr>
            <a:r>
              <a:rPr lang="id-ID" sz="2400" dirty="0" smtClean="0">
                <a:latin typeface="Source Sans Pro"/>
              </a:rPr>
              <a:t>Indikator Capaian</a:t>
            </a:r>
          </a:p>
          <a:p>
            <a:pPr marL="342900" indent="-342900">
              <a:buFont typeface="Arial"/>
              <a:buChar char="•"/>
            </a:pPr>
            <a:r>
              <a:rPr lang="id-ID" sz="2400" dirty="0" smtClean="0">
                <a:latin typeface="Source Sans Pro"/>
              </a:rPr>
              <a:t>Bukti Pengukuran</a:t>
            </a:r>
          </a:p>
          <a:p>
            <a:pPr marL="342900" indent="-342900">
              <a:buFont typeface="Arial"/>
              <a:buChar char="•"/>
            </a:pPr>
            <a:r>
              <a:rPr lang="id-ID" sz="2400" dirty="0" smtClean="0">
                <a:latin typeface="Source Sans Pro"/>
              </a:rPr>
              <a:t>Evaluasi terhadap hasil pengukuran</a:t>
            </a:r>
          </a:p>
          <a:p>
            <a:pPr marL="342900" indent="-342900">
              <a:buFont typeface="Arial"/>
              <a:buChar char="•"/>
            </a:pPr>
            <a:r>
              <a:rPr lang="id-ID" sz="2400" dirty="0" smtClean="0">
                <a:latin typeface="Source Sans Pro"/>
              </a:rPr>
              <a:t>Rencana perbaikan</a:t>
            </a:r>
            <a:endParaRPr lang="id-ID" sz="2400" dirty="0">
              <a:latin typeface="Source Sans Pro"/>
            </a:endParaRPr>
          </a:p>
        </p:txBody>
      </p:sp>
      <p:sp>
        <p:nvSpPr>
          <p:cNvPr id="5" name="Rectangle 4"/>
          <p:cNvSpPr/>
          <p:nvPr/>
        </p:nvSpPr>
        <p:spPr>
          <a:xfrm>
            <a:off x="3344091" y="2133600"/>
            <a:ext cx="4807132" cy="98611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3119712"/>
            <a:ext cx="4807132" cy="41937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3689473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31203" y="162961"/>
            <a:ext cx="7505545" cy="6595330"/>
          </a:xfrm>
          <a:prstGeom prst="rect">
            <a:avLst/>
          </a:prstGeom>
        </p:spPr>
      </p:pic>
    </p:spTree>
    <p:extLst>
      <p:ext uri="{BB962C8B-B14F-4D97-AF65-F5344CB8AC3E}">
        <p14:creationId xmlns:p14="http://schemas.microsoft.com/office/powerpoint/2010/main" val="9373827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B4455-88D5-4ADB-AA8B-052166C102A2}"/>
              </a:ext>
            </a:extLst>
          </p:cNvPr>
          <p:cNvSpPr>
            <a:spLocks noGrp="1"/>
          </p:cNvSpPr>
          <p:nvPr>
            <p:ph type="title"/>
          </p:nvPr>
        </p:nvSpPr>
        <p:spPr/>
        <p:txBody>
          <a:bodyPr/>
          <a:lstStyle/>
          <a:p>
            <a:r>
              <a:rPr lang="id-ID" sz="3200" b="1" dirty="0"/>
              <a:t>OUTLINE</a:t>
            </a:r>
            <a:endParaRPr lang="en-US" sz="3200" b="1" dirty="0"/>
          </a:p>
        </p:txBody>
      </p:sp>
      <p:grpSp>
        <p:nvGrpSpPr>
          <p:cNvPr id="7" name="Group 6">
            <a:extLst>
              <a:ext uri="{FF2B5EF4-FFF2-40B4-BE49-F238E27FC236}">
                <a16:creationId xmlns="" xmlns:a16="http://schemas.microsoft.com/office/drawing/2014/main" id="{1F9C347D-3C3B-42FE-839F-F867E864D303}"/>
              </a:ext>
            </a:extLst>
          </p:cNvPr>
          <p:cNvGrpSpPr/>
          <p:nvPr/>
        </p:nvGrpSpPr>
        <p:grpSpPr>
          <a:xfrm>
            <a:off x="1469954" y="1329450"/>
            <a:ext cx="6096000" cy="4064000"/>
            <a:chOff x="1524000" y="1397000"/>
            <a:chExt cx="6096000" cy="4064000"/>
          </a:xfrm>
        </p:grpSpPr>
        <p:graphicFrame>
          <p:nvGraphicFramePr>
            <p:cNvPr id="5" name="Diagram 4">
              <a:extLst>
                <a:ext uri="{FF2B5EF4-FFF2-40B4-BE49-F238E27FC236}">
                  <a16:creationId xmlns="" xmlns:a16="http://schemas.microsoft.com/office/drawing/2014/main" id="{9509310D-14F2-42AF-9D6D-3C5F284FD06A}"/>
                </a:ext>
              </a:extLst>
            </p:cNvPr>
            <p:cNvGraphicFramePr/>
            <p:nvPr>
              <p:extLst>
                <p:ext uri="{D42A27DB-BD31-4B8C-83A1-F6EECF244321}">
                  <p14:modId xmlns:p14="http://schemas.microsoft.com/office/powerpoint/2010/main" val="115363482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 xmlns:a16="http://schemas.microsoft.com/office/drawing/2014/main" id="{0367E306-46B2-413E-ACAB-19ACE36E4F4F}"/>
                </a:ext>
              </a:extLst>
            </p:cNvPr>
            <p:cNvSpPr/>
            <p:nvPr/>
          </p:nvSpPr>
          <p:spPr>
            <a:xfrm>
              <a:off x="1957301" y="2093913"/>
              <a:ext cx="298764" cy="298764"/>
            </a:xfrm>
            <a:prstGeom prst="ellipse">
              <a:avLst/>
            </a:prstGeom>
            <a:solidFill>
              <a:srgbClr val="347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7015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908707023"/>
              </p:ext>
            </p:extLst>
          </p:nvPr>
        </p:nvGraphicFramePr>
        <p:xfrm>
          <a:off x="882705" y="1609455"/>
          <a:ext cx="7406640" cy="20224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rtl="0">
                        <a:spcBef>
                          <a:spcPts val="0"/>
                        </a:spcBef>
                        <a:buNone/>
                      </a:pPr>
                      <a:r>
                        <a:rPr lang="id-ID" sz="1400" b="0" dirty="0">
                          <a:solidFill>
                            <a:srgbClr val="263238"/>
                          </a:solidFill>
                          <a:latin typeface="Source Sans Pro"/>
                          <a:ea typeface="Source Sans Pro"/>
                          <a:cs typeface="Source Sans Pro"/>
                          <a:sym typeface="Source Sans Pro"/>
                        </a:rPr>
                        <a:t>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rtl="0">
                        <a:spcBef>
                          <a:spcPts val="0"/>
                        </a:spcBef>
                        <a:buNone/>
                      </a:pPr>
                      <a:r>
                        <a:rPr lang="id-ID" sz="1400" b="0" dirty="0">
                          <a:solidFill>
                            <a:srgbClr val="263238"/>
                          </a:solidFill>
                          <a:latin typeface="Source Sans Pro"/>
                          <a:ea typeface="Source Sans Pro"/>
                          <a:cs typeface="Source Sans Pro"/>
                          <a:sym typeface="Source Sans Pro"/>
                        </a:rPr>
                        <a:t>1.3.1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l" rtl="0">
                        <a:spcBef>
                          <a:spcPts val="0"/>
                        </a:spcBef>
                        <a:buNone/>
                      </a:pPr>
                      <a:r>
                        <a:rPr lang="id-ID" sz="1400" b="1" dirty="0">
                          <a:solidFill>
                            <a:schemeClr val="tx1"/>
                          </a:solidFill>
                          <a:latin typeface="Source Sans Pro"/>
                          <a:ea typeface="Source Sans Pro"/>
                          <a:cs typeface="Source Sans Pro"/>
                          <a:sym typeface="Source Sans Pro"/>
                        </a:rPr>
                        <a:t>Sosialisasi visi dan misi  perguruan tinggi dilaksanakan secara sistematis dan berkelanjutan kepada pemangku kepentingan</a:t>
                      </a:r>
                    </a:p>
                    <a:p>
                      <a:pPr lvl="0" algn="l" rtl="0">
                        <a:spcBef>
                          <a:spcPts val="0"/>
                        </a:spcBef>
                        <a:buNone/>
                      </a:pPr>
                      <a:r>
                        <a:rPr lang="id-ID" sz="1400" b="1" dirty="0">
                          <a:solidFill>
                            <a:srgbClr val="FF0000"/>
                          </a:solidFill>
                          <a:latin typeface="Source Sans Pro"/>
                          <a:ea typeface="Source Sans Pro"/>
                          <a:cs typeface="Source Sans Pro"/>
                          <a:sym typeface="Source Sans Pro"/>
                        </a:rPr>
                        <a:t>Disosialisasikan  secara sistematis dan berkelanjutan kepada semua pemangku kepentingan, internal dan eksternal.</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882705" y="3893621"/>
            <a:ext cx="7406640" cy="1938992"/>
          </a:xfrm>
          <a:prstGeom prst="rect">
            <a:avLst/>
          </a:prstGeom>
          <a:noFill/>
        </p:spPr>
        <p:txBody>
          <a:bodyPr wrap="square" rtlCol="0">
            <a:spAutoFit/>
          </a:bodyPr>
          <a:lstStyle/>
          <a:p>
            <a:r>
              <a:rPr lang="id-ID" sz="2400" dirty="0" smtClean="0">
                <a:latin typeface="Source Sans Pro"/>
              </a:rPr>
              <a:t>Sosialisasi terhadap stake holder</a:t>
            </a:r>
            <a:endParaRPr lang="id-ID" sz="2400" dirty="0">
              <a:latin typeface="Source Sans Pro"/>
            </a:endParaRPr>
          </a:p>
          <a:p>
            <a:pPr marL="342900" indent="-342900">
              <a:buFont typeface="Arial"/>
              <a:buChar char="•"/>
            </a:pPr>
            <a:r>
              <a:rPr lang="id-ID" sz="2400" dirty="0" smtClean="0">
                <a:latin typeface="Source Sans Pro"/>
              </a:rPr>
              <a:t>Kapan  (berkelanjutan?)</a:t>
            </a:r>
          </a:p>
          <a:p>
            <a:pPr marL="342900" indent="-342900">
              <a:buFont typeface="Arial"/>
              <a:buChar char="•"/>
            </a:pPr>
            <a:r>
              <a:rPr lang="id-ID" sz="2400" dirty="0" smtClean="0">
                <a:latin typeface="Source Sans Pro"/>
              </a:rPr>
              <a:t>Siapa dan Berapa Responden</a:t>
            </a:r>
          </a:p>
          <a:p>
            <a:pPr marL="342900" indent="-342900">
              <a:buFont typeface="Arial"/>
              <a:buChar char="•"/>
            </a:pPr>
            <a:r>
              <a:rPr lang="id-ID" sz="2400" dirty="0" smtClean="0">
                <a:latin typeface="Source Sans Pro"/>
              </a:rPr>
              <a:t>Hasil pengukuran </a:t>
            </a:r>
          </a:p>
          <a:p>
            <a:pPr marL="342900" indent="-342900">
              <a:buFont typeface="Arial"/>
              <a:buChar char="•"/>
            </a:pPr>
            <a:r>
              <a:rPr lang="id-ID" sz="2400" dirty="0" smtClean="0">
                <a:latin typeface="Source Sans Pro"/>
              </a:rPr>
              <a:t>Analisis</a:t>
            </a:r>
          </a:p>
        </p:txBody>
      </p:sp>
      <p:sp>
        <p:nvSpPr>
          <p:cNvPr id="5" name="Rectangle 4"/>
          <p:cNvSpPr/>
          <p:nvPr/>
        </p:nvSpPr>
        <p:spPr>
          <a:xfrm>
            <a:off x="3344091" y="2142310"/>
            <a:ext cx="4807132" cy="73309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875400"/>
            <a:ext cx="4807132" cy="62555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728528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2834" y="0"/>
            <a:ext cx="7749566" cy="3951970"/>
          </a:xfrm>
          <a:prstGeom prst="rect">
            <a:avLst/>
          </a:prstGeom>
        </p:spPr>
      </p:pic>
      <p:pic>
        <p:nvPicPr>
          <p:cNvPr id="5" name="Picture 4"/>
          <p:cNvPicPr>
            <a:picLocks noChangeAspect="1"/>
          </p:cNvPicPr>
          <p:nvPr/>
        </p:nvPicPr>
        <p:blipFill>
          <a:blip r:embed="rId4"/>
          <a:stretch>
            <a:fillRect/>
          </a:stretch>
        </p:blipFill>
        <p:spPr>
          <a:xfrm>
            <a:off x="356604" y="3327206"/>
            <a:ext cx="7966564" cy="3011361"/>
          </a:xfrm>
          <a:prstGeom prst="rect">
            <a:avLst/>
          </a:prstGeom>
        </p:spPr>
      </p:pic>
    </p:spTree>
    <p:extLst>
      <p:ext uri="{BB962C8B-B14F-4D97-AF65-F5344CB8AC3E}">
        <p14:creationId xmlns:p14="http://schemas.microsoft.com/office/powerpoint/2010/main" val="92465030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91029684"/>
              </p:ext>
            </p:extLst>
          </p:nvPr>
        </p:nvGraphicFramePr>
        <p:xfrm>
          <a:off x="882705" y="1609455"/>
          <a:ext cx="7406640" cy="244915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rtl="0">
                        <a:spcBef>
                          <a:spcPts val="0"/>
                        </a:spcBef>
                        <a:buNone/>
                      </a:pPr>
                      <a:r>
                        <a:rPr lang="id-ID" sz="1400" b="0" dirty="0" smtClean="0">
                          <a:solidFill>
                            <a:srgbClr val="263238"/>
                          </a:solidFill>
                          <a:latin typeface="Source Sans Pro"/>
                          <a:ea typeface="Source Sans Pro"/>
                          <a:cs typeface="Source Sans Pro"/>
                          <a:sym typeface="Source Sans Pro"/>
                        </a:rPr>
                        <a:t>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rtl="0">
                        <a:spcBef>
                          <a:spcPts val="0"/>
                        </a:spcBef>
                        <a:buNone/>
                      </a:pPr>
                      <a:r>
                        <a:rPr lang="id-ID" sz="1400" b="0" dirty="0" smtClean="0">
                          <a:solidFill>
                            <a:srgbClr val="263238"/>
                          </a:solidFill>
                          <a:latin typeface="Source Sans Pro"/>
                          <a:ea typeface="Source Sans Pro"/>
                          <a:cs typeface="Source Sans Pro"/>
                          <a:sym typeface="Source Sans Pro"/>
                        </a:rPr>
                        <a:t>1.3.2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l" rtl="0">
                        <a:spcBef>
                          <a:spcPts val="0"/>
                        </a:spcBef>
                        <a:buNone/>
                      </a:pPr>
                      <a:r>
                        <a:rPr lang="id-ID" sz="1400" b="1" dirty="0" smtClean="0">
                          <a:solidFill>
                            <a:schemeClr val="tx1"/>
                          </a:solidFill>
                          <a:latin typeface="Source Sans Pro"/>
                          <a:ea typeface="Source Sans Pro"/>
                          <a:cs typeface="Source Sans Pro"/>
                          <a:sym typeface="Source Sans Pro"/>
                        </a:rPr>
                        <a:t>Visi dan misi</a:t>
                      </a:r>
                      <a:r>
                        <a:rPr lang="id-ID" sz="1400" b="1" baseline="0" dirty="0" smtClean="0">
                          <a:solidFill>
                            <a:schemeClr val="tx1"/>
                          </a:solidFill>
                          <a:latin typeface="Source Sans Pro"/>
                          <a:ea typeface="Source Sans Pro"/>
                          <a:cs typeface="Source Sans Pro"/>
                          <a:sym typeface="Source Sans Pro"/>
                        </a:rPr>
                        <a:t> perguruan tinggi dijadikan pedoman, panduan, dan rambu-rambu bagi semua pemangku kepentingan internal serta dijadikan acuan pelaksanaan renstra, keterwujudan visi, keterlaksanaan misi, ketercapaian tujuan melalui strategi-strategi yang dikembangkan</a:t>
                      </a:r>
                      <a:endParaRPr lang="id-ID" sz="1400" b="1" dirty="0">
                        <a:solidFill>
                          <a:schemeClr val="tx1"/>
                        </a:solidFill>
                        <a:latin typeface="Source Sans Pro"/>
                        <a:ea typeface="Source Sans Pro"/>
                        <a:cs typeface="Source Sans Pro"/>
                        <a:sym typeface="Source Sans Pro"/>
                      </a:endParaRPr>
                    </a:p>
                    <a:p>
                      <a:pPr lvl="0" algn="l" rtl="0">
                        <a:spcBef>
                          <a:spcPts val="0"/>
                        </a:spcBef>
                        <a:buNone/>
                      </a:pPr>
                      <a:r>
                        <a:rPr lang="id-ID" sz="1400" b="1" dirty="0" smtClean="0">
                          <a:solidFill>
                            <a:srgbClr val="FF0000"/>
                          </a:solidFill>
                          <a:latin typeface="Source Sans Pro"/>
                          <a:ea typeface="Source Sans Pro"/>
                          <a:cs typeface="Source Sans Pro"/>
                          <a:sym typeface="Source Sans Pro"/>
                        </a:rPr>
                        <a:t>Visi dan misi dipahami dengan baik dan dijadikan acuan penjabaran renstra pada semua tingkat</a:t>
                      </a:r>
                      <a:r>
                        <a:rPr lang="id-ID" sz="1400" b="1" baseline="0" dirty="0" smtClean="0">
                          <a:solidFill>
                            <a:srgbClr val="FF0000"/>
                          </a:solidFill>
                          <a:latin typeface="Source Sans Pro"/>
                          <a:ea typeface="Source Sans Pro"/>
                          <a:cs typeface="Source Sans Pro"/>
                          <a:sym typeface="Source Sans Pro"/>
                        </a:rPr>
                        <a:t> unit kerja</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882705" y="4320341"/>
            <a:ext cx="7406640" cy="1938992"/>
          </a:xfrm>
          <a:prstGeom prst="rect">
            <a:avLst/>
          </a:prstGeom>
          <a:noFill/>
        </p:spPr>
        <p:txBody>
          <a:bodyPr wrap="square" rtlCol="0">
            <a:spAutoFit/>
          </a:bodyPr>
          <a:lstStyle/>
          <a:p>
            <a:endParaRPr lang="id-ID" sz="2400" dirty="0" smtClean="0">
              <a:latin typeface="Source Sans Pro"/>
            </a:endParaRPr>
          </a:p>
          <a:p>
            <a:r>
              <a:rPr lang="id-ID" sz="2400" dirty="0" smtClean="0">
                <a:latin typeface="Source Sans Pro"/>
              </a:rPr>
              <a:t>Dokumentasi  bukti evaluasi renstra yang berkelanjutan untuk pencapaian Visi</a:t>
            </a:r>
          </a:p>
          <a:p>
            <a:r>
              <a:rPr lang="id-ID" sz="2400" dirty="0" smtClean="0">
                <a:latin typeface="Source Sans Pro"/>
                <a:sym typeface="Wingdings"/>
              </a:rPr>
              <a:t> RENIP, Statuta, Renstra Univ, Renstra Fakultas, dan Renop Prodi, serta </a:t>
            </a:r>
            <a:r>
              <a:rPr lang="id-ID" sz="2400" dirty="0">
                <a:latin typeface="Source Sans Pro"/>
                <a:sym typeface="Wingdings"/>
              </a:rPr>
              <a:t>RKMA</a:t>
            </a:r>
            <a:r>
              <a:rPr lang="id-ID" sz="2400" dirty="0" smtClean="0">
                <a:latin typeface="Source Sans Pro"/>
              </a:rPr>
              <a:t> </a:t>
            </a:r>
          </a:p>
        </p:txBody>
      </p:sp>
      <p:sp>
        <p:nvSpPr>
          <p:cNvPr id="5" name="Rectangle 4"/>
          <p:cNvSpPr/>
          <p:nvPr/>
        </p:nvSpPr>
        <p:spPr>
          <a:xfrm>
            <a:off x="3344091" y="2151018"/>
            <a:ext cx="4807132" cy="1375953"/>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3526972"/>
            <a:ext cx="4807132" cy="505512"/>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3077213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627357119"/>
              </p:ext>
            </p:extLst>
          </p:nvPr>
        </p:nvGraphicFramePr>
        <p:xfrm>
          <a:off x="882705" y="1609455"/>
          <a:ext cx="7406640" cy="30892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5</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2.1.1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Perguruan tinggi memiliki  tata pamong yang memungkinkan terlaksananya secara konsisten prinsip-prinsip tata pamong, terutama yang terkait dengan pelaku tata pamong (aktor)  dan sistem ketatapamongan yang baik (kelembagaan, instrumen, perangkat pendukung, kebijakan dan peraturan, serta kode etik) dengan pemenuhan lima pilar: (1) kredibel, (2) transparan, (3) akuntabel, (4) bertanggung jawab, dan (5) adil</a:t>
                      </a:r>
                    </a:p>
                    <a:p>
                      <a:pPr lvl="0" algn="l">
                        <a:spcBef>
                          <a:spcPts val="0"/>
                        </a:spcBef>
                        <a:buNone/>
                      </a:pPr>
                      <a:r>
                        <a:rPr lang="id-ID" sz="1400" b="1" dirty="0" smtClean="0">
                          <a:solidFill>
                            <a:srgbClr val="FF0000"/>
                          </a:solidFill>
                          <a:latin typeface="Source Sans Pro"/>
                          <a:ea typeface="Source Sans Pro"/>
                          <a:cs typeface="Source Sans Pro"/>
                          <a:sym typeface="Source Sans Pro"/>
                        </a:rPr>
                        <a:t>Memenuhi</a:t>
                      </a:r>
                      <a:r>
                        <a:rPr lang="id-ID" sz="1400" b="1" baseline="0" dirty="0" smtClean="0">
                          <a:solidFill>
                            <a:srgbClr val="FF0000"/>
                          </a:solidFill>
                          <a:latin typeface="Source Sans Pro"/>
                          <a:ea typeface="Source Sans Pro"/>
                          <a:cs typeface="Source Sans Pro"/>
                          <a:sym typeface="Source Sans Pro"/>
                        </a:rPr>
                        <a:t> semua lima pilar: kredibel, transparan, akuntabel, bertanggung jawab, dan adil</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882705" y="4960421"/>
            <a:ext cx="7406640" cy="1200328"/>
          </a:xfrm>
          <a:prstGeom prst="rect">
            <a:avLst/>
          </a:prstGeom>
          <a:noFill/>
        </p:spPr>
        <p:txBody>
          <a:bodyPr wrap="square" rtlCol="0">
            <a:spAutoFit/>
          </a:bodyPr>
          <a:lstStyle/>
          <a:p>
            <a:r>
              <a:rPr lang="id-ID" sz="2400" dirty="0" smtClean="0">
                <a:latin typeface="Source Sans Pro"/>
              </a:rPr>
              <a:t>Penuhi kelima pilar dan jelaskan per-point</a:t>
            </a:r>
          </a:p>
          <a:p>
            <a:r>
              <a:rPr lang="id-ID" sz="2400" dirty="0" smtClean="0">
                <a:latin typeface="Source Sans Pro"/>
              </a:rPr>
              <a:t>Contoh : Kredibel </a:t>
            </a:r>
            <a:r>
              <a:rPr lang="id-ID" sz="2400" dirty="0" smtClean="0">
                <a:latin typeface="Source Sans Pro"/>
                <a:sym typeface="Wingdings"/>
              </a:rPr>
              <a:t> Mekanisme pemilihan</a:t>
            </a:r>
          </a:p>
          <a:p>
            <a:r>
              <a:rPr lang="id-ID" sz="2400" dirty="0">
                <a:latin typeface="Source Sans Pro"/>
                <a:sym typeface="Wingdings"/>
              </a:rPr>
              <a:t> </a:t>
            </a:r>
            <a:r>
              <a:rPr lang="id-ID" sz="2400" dirty="0" smtClean="0">
                <a:latin typeface="Source Sans Pro"/>
                <a:sym typeface="Wingdings"/>
              </a:rPr>
              <a:t>              Transparan NKI, Sisfo dll</a:t>
            </a:r>
            <a:endParaRPr lang="id-ID" sz="2400" dirty="0">
              <a:latin typeface="Source Sans Pro"/>
            </a:endParaRPr>
          </a:p>
        </p:txBody>
      </p:sp>
      <p:sp>
        <p:nvSpPr>
          <p:cNvPr id="5" name="Rectangle 4"/>
          <p:cNvSpPr/>
          <p:nvPr/>
        </p:nvSpPr>
        <p:spPr>
          <a:xfrm>
            <a:off x="3344091" y="2142309"/>
            <a:ext cx="4807132" cy="2001917"/>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4144227"/>
            <a:ext cx="4807132" cy="503334"/>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8600389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332158705"/>
              </p:ext>
            </p:extLst>
          </p:nvPr>
        </p:nvGraphicFramePr>
        <p:xfrm>
          <a:off x="882705" y="1609455"/>
          <a:ext cx="7406640" cy="351595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6</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2.1.2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a:solidFill>
                            <a:schemeClr val="tx1"/>
                          </a:solidFill>
                          <a:latin typeface="Source Sans Pro"/>
                          <a:ea typeface="Source Sans Pro"/>
                          <a:cs typeface="Source Sans Pro"/>
                          <a:sym typeface="Source Sans Pro"/>
                        </a:rPr>
                        <a:t>Kelengkapan dan keefektifan struktur organisasi yang disesuaikan  dengan kebutuhan penyelenggaraan dan pengembangan perguruan tinggi yang bermutu. Organ dalam struktur organisasi: (1) pimpinan institusi,(2) senat perguruan tinggi/senat akademik, (3) satuan pengawasan,(4) dewan pertimbangan, (5) pelaksana kegiatan akademik,(6) pelaksana administrasi, pelayanan dan pendukung, (7) pelaksana penjaminan mutu, dan (8) unit perencana dan pengembangan tridarma</a:t>
                      </a:r>
                    </a:p>
                    <a:p>
                      <a:pPr lvl="0" algn="l">
                        <a:spcBef>
                          <a:spcPts val="0"/>
                        </a:spcBef>
                        <a:buNone/>
                      </a:pPr>
                      <a:r>
                        <a:rPr lang="id-ID" sz="1400" b="1" dirty="0">
                          <a:solidFill>
                            <a:srgbClr val="FF0000"/>
                          </a:solidFill>
                          <a:latin typeface="Source Sans Pro"/>
                          <a:ea typeface="Source Sans Pro"/>
                          <a:cs typeface="Source Sans Pro"/>
                          <a:sym typeface="Source Sans Pro"/>
                        </a:rPr>
                        <a:t>8 organ dan dilengkapi dengan deskripsi tertulis yang jelas tentang tugas, fungsi, wewenang, dan tanggung jawab. </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882705" y="5387141"/>
            <a:ext cx="7406640" cy="830997"/>
          </a:xfrm>
          <a:prstGeom prst="rect">
            <a:avLst/>
          </a:prstGeom>
          <a:noFill/>
        </p:spPr>
        <p:txBody>
          <a:bodyPr wrap="square" rtlCol="0">
            <a:spAutoFit/>
          </a:bodyPr>
          <a:lstStyle/>
          <a:p>
            <a:r>
              <a:rPr lang="id-ID" sz="2400" dirty="0" smtClean="0">
                <a:latin typeface="Source Sans Pro"/>
              </a:rPr>
              <a:t>Petakan 8 organ ke jabatan struktural  yang ada dan jelaskan job desk masing2</a:t>
            </a:r>
            <a:endParaRPr lang="id-ID" sz="2400" dirty="0">
              <a:latin typeface="Source Sans Pro"/>
            </a:endParaRPr>
          </a:p>
        </p:txBody>
      </p:sp>
      <p:sp>
        <p:nvSpPr>
          <p:cNvPr id="5" name="Rectangle 4"/>
          <p:cNvSpPr/>
          <p:nvPr/>
        </p:nvSpPr>
        <p:spPr>
          <a:xfrm>
            <a:off x="3344091" y="2267798"/>
            <a:ext cx="4807132" cy="208648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4354286"/>
            <a:ext cx="4807132" cy="705203"/>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6161383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054" y="759342"/>
            <a:ext cx="8547100" cy="3543300"/>
          </a:xfrm>
          <a:prstGeom prst="rect">
            <a:avLst/>
          </a:prstGeom>
        </p:spPr>
      </p:pic>
      <p:sp>
        <p:nvSpPr>
          <p:cNvPr id="3" name="TextBox 2"/>
          <p:cNvSpPr txBox="1"/>
          <p:nvPr/>
        </p:nvSpPr>
        <p:spPr>
          <a:xfrm>
            <a:off x="4418304" y="702519"/>
            <a:ext cx="1688955" cy="307777"/>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4"/>
          <a:stretch>
            <a:fillRect/>
          </a:stretch>
        </p:blipFill>
        <p:spPr>
          <a:xfrm>
            <a:off x="492580" y="4208466"/>
            <a:ext cx="7645400" cy="2400300"/>
          </a:xfrm>
          <a:prstGeom prst="rect">
            <a:avLst/>
          </a:prstGeom>
        </p:spPr>
      </p:pic>
    </p:spTree>
    <p:extLst>
      <p:ext uri="{BB962C8B-B14F-4D97-AF65-F5344CB8AC3E}">
        <p14:creationId xmlns:p14="http://schemas.microsoft.com/office/powerpoint/2010/main" val="312575243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508031952"/>
              </p:ext>
            </p:extLst>
          </p:nvPr>
        </p:nvGraphicFramePr>
        <p:xfrm>
          <a:off x="882705" y="1609455"/>
          <a:ext cx="7406640" cy="223579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7</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2.1.3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fi-FI" sz="1400" b="1" dirty="0">
                          <a:solidFill>
                            <a:schemeClr val="tx1"/>
                          </a:solidFill>
                          <a:latin typeface="Source Sans Pro"/>
                          <a:ea typeface="Source Sans Pro"/>
                          <a:cs typeface="Source Sans Pro"/>
                          <a:sym typeface="Source Sans Pro"/>
                        </a:rPr>
                        <a:t>Keberadaan lembaga, mutu, SOP, dan efektifitas pelaksanaan kode etik.</a:t>
                      </a:r>
                    </a:p>
                    <a:p>
                      <a:pPr lvl="0" algn="l">
                        <a:spcBef>
                          <a:spcPts val="0"/>
                        </a:spcBef>
                        <a:buNone/>
                      </a:pPr>
                      <a:r>
                        <a:rPr lang="fi-FI" sz="1400" b="1" dirty="0">
                          <a:solidFill>
                            <a:srgbClr val="FF0000"/>
                          </a:solidFill>
                          <a:latin typeface="Source Sans Pro"/>
                          <a:ea typeface="Source Sans Pro"/>
                          <a:cs typeface="Source Sans Pro"/>
                          <a:sym typeface="Source Sans Pro"/>
                        </a:rPr>
                        <a:t>Pelaksanaan kode etik sangat lengkap, meliputi:(1) lembaga tersendiri, (2) mencakup masalah akademik (termasuk penelitian dan karya ilmiah), dan non-akademik, (3) SOP sangat lengkap dan jelas, (4) SOP dilaksanakan secara efektif.</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882705" y="4103115"/>
            <a:ext cx="7406640" cy="1569660"/>
          </a:xfrm>
          <a:prstGeom prst="rect">
            <a:avLst/>
          </a:prstGeom>
          <a:noFill/>
        </p:spPr>
        <p:txBody>
          <a:bodyPr wrap="square" rtlCol="0">
            <a:spAutoFit/>
          </a:bodyPr>
          <a:lstStyle/>
          <a:p>
            <a:pPr marL="342900" indent="-342900">
              <a:buFont typeface="Wingdings" charset="2"/>
              <a:buChar char="ü"/>
            </a:pPr>
            <a:r>
              <a:rPr lang="id-ID" sz="2400" dirty="0" smtClean="0">
                <a:latin typeface="Source Sans Pro"/>
              </a:rPr>
              <a:t>Statuta</a:t>
            </a:r>
          </a:p>
          <a:p>
            <a:pPr marL="342900" indent="-342900">
              <a:buFont typeface="Wingdings" charset="2"/>
              <a:buChar char="ü"/>
            </a:pPr>
            <a:r>
              <a:rPr lang="id-ID" sz="2400" dirty="0" smtClean="0">
                <a:latin typeface="Source Sans Pro"/>
              </a:rPr>
              <a:t>Aturan akademik</a:t>
            </a:r>
          </a:p>
          <a:p>
            <a:pPr marL="342900" indent="-342900">
              <a:buFont typeface="Wingdings" charset="2"/>
              <a:buChar char="ü"/>
            </a:pPr>
            <a:r>
              <a:rPr lang="id-ID" sz="2400" dirty="0" smtClean="0">
                <a:latin typeface="Source Sans Pro"/>
              </a:rPr>
              <a:t>SOP dan dokumen pendukung</a:t>
            </a:r>
          </a:p>
          <a:p>
            <a:pPr marL="342900" indent="-342900">
              <a:buFont typeface="Wingdings" charset="2"/>
              <a:buChar char="ü"/>
            </a:pPr>
            <a:r>
              <a:rPr lang="id-ID" sz="2400" dirty="0" smtClean="0">
                <a:latin typeface="Source Sans Pro"/>
              </a:rPr>
              <a:t>Bukti pelaksanaannya</a:t>
            </a:r>
            <a:endParaRPr lang="id-ID" sz="2400" dirty="0">
              <a:latin typeface="Source Sans Pro"/>
            </a:endParaRPr>
          </a:p>
        </p:txBody>
      </p:sp>
      <p:sp>
        <p:nvSpPr>
          <p:cNvPr id="5" name="Rectangle 4"/>
          <p:cNvSpPr/>
          <p:nvPr/>
        </p:nvSpPr>
        <p:spPr>
          <a:xfrm>
            <a:off x="3344091" y="2133601"/>
            <a:ext cx="4807132" cy="53993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73531"/>
            <a:ext cx="4807132" cy="1048985"/>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1219491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489" y="837620"/>
            <a:ext cx="8106982" cy="6155530"/>
          </a:xfrm>
          <a:prstGeom prst="rect">
            <a:avLst/>
          </a:prstGeom>
        </p:spPr>
        <p:txBody>
          <a:bodyPr wrap="square">
            <a:spAutoFit/>
          </a:bodyPr>
          <a:lstStyle/>
          <a:p>
            <a:pPr marL="342900" indent="-342900">
              <a:lnSpc>
                <a:spcPct val="150000"/>
              </a:lnSpc>
              <a:buFont typeface="+mj-lt"/>
              <a:buAutoNum type="arabicPeriod"/>
            </a:pPr>
            <a:r>
              <a:rPr lang="id-ID" sz="2400" dirty="0"/>
              <a:t>Lembaga yang </a:t>
            </a:r>
            <a:r>
              <a:rPr lang="id-ID" sz="2400" b="1" dirty="0"/>
              <a:t>membuat</a:t>
            </a:r>
            <a:r>
              <a:rPr lang="id-ID" sz="2400" dirty="0"/>
              <a:t> kebijakan adalah </a:t>
            </a:r>
            <a:r>
              <a:rPr lang="id-ID" sz="2400" dirty="0" smtClean="0"/>
              <a:t>Senat....</a:t>
            </a:r>
          </a:p>
          <a:p>
            <a:pPr marL="342900" lvl="0" indent="-342900">
              <a:lnSpc>
                <a:spcPct val="150000"/>
              </a:lnSpc>
              <a:buFont typeface="+mj-lt"/>
              <a:buAutoNum type="arabicPeriod"/>
            </a:pPr>
            <a:r>
              <a:rPr lang="id-ID" sz="2400" dirty="0"/>
              <a:t>Lembaga</a:t>
            </a:r>
            <a:r>
              <a:rPr lang="id-ID" sz="2400" b="1" dirty="0"/>
              <a:t> pelaksana </a:t>
            </a:r>
            <a:r>
              <a:rPr lang="id-ID" sz="2400" dirty="0"/>
              <a:t>penegakan </a:t>
            </a:r>
            <a:r>
              <a:rPr lang="id-ID" sz="2400"/>
              <a:t>etika </a:t>
            </a:r>
            <a:r>
              <a:rPr lang="id-ID" sz="2400" smtClean="0"/>
              <a:t>adalah... </a:t>
            </a:r>
            <a:r>
              <a:rPr lang="id-ID" sz="2400" dirty="0" smtClean="0"/>
              <a:t>(komisi)</a:t>
            </a:r>
            <a:endParaRPr lang="en-US" sz="2400" dirty="0"/>
          </a:p>
          <a:p>
            <a:pPr marL="342900" lvl="0" indent="-342900">
              <a:lnSpc>
                <a:spcPct val="150000"/>
              </a:lnSpc>
              <a:buFont typeface="+mj-lt"/>
              <a:buAutoNum type="arabicPeriod"/>
            </a:pPr>
            <a:r>
              <a:rPr lang="id-ID" sz="2400" dirty="0"/>
              <a:t>Lembaga yang melakukan </a:t>
            </a:r>
            <a:r>
              <a:rPr lang="id-ID" sz="2400" b="1" dirty="0"/>
              <a:t>pembinaan disiplin </a:t>
            </a:r>
            <a:r>
              <a:rPr lang="id-ID" sz="2400" dirty="0"/>
              <a:t>dan etika </a:t>
            </a:r>
            <a:r>
              <a:rPr lang="id-ID" sz="2400" dirty="0" smtClean="0"/>
              <a:t>adalah ... (SDM dan BK)</a:t>
            </a:r>
          </a:p>
          <a:p>
            <a:pPr marL="342900" lvl="0" indent="-342900">
              <a:lnSpc>
                <a:spcPct val="150000"/>
              </a:lnSpc>
              <a:buFont typeface="+mj-lt"/>
              <a:buAutoNum type="arabicPeriod"/>
            </a:pPr>
            <a:endParaRPr lang="id-ID" sz="2400" dirty="0"/>
          </a:p>
          <a:p>
            <a:pPr marL="342900" lvl="0" indent="-342900">
              <a:lnSpc>
                <a:spcPct val="150000"/>
              </a:lnSpc>
              <a:buFont typeface="+mj-lt"/>
              <a:buAutoNum type="arabicPeriod"/>
            </a:pPr>
            <a:endParaRPr lang="id-ID" sz="2400" dirty="0" smtClean="0"/>
          </a:p>
          <a:p>
            <a:pPr lvl="0">
              <a:lnSpc>
                <a:spcPct val="150000"/>
              </a:lnSpc>
            </a:pPr>
            <a:r>
              <a:rPr lang="id-ID" sz="2400" dirty="0"/>
              <a:t>Kebijakan kode etik lembaga dan sivitas akademika </a:t>
            </a:r>
            <a:r>
              <a:rPr lang="x-none" sz="2400" dirty="0" smtClean="0"/>
              <a:t>PT ......</a:t>
            </a:r>
            <a:r>
              <a:rPr lang="id-ID" sz="2400" dirty="0" smtClean="0"/>
              <a:t> </a:t>
            </a:r>
            <a:r>
              <a:rPr lang="id-ID" sz="2400" dirty="0"/>
              <a:t>diatur dalam beberapa dokumen resmi, </a:t>
            </a:r>
            <a:r>
              <a:rPr lang="x-none" sz="2400" dirty="0" smtClean="0"/>
              <a:t>yakni : </a:t>
            </a:r>
            <a:r>
              <a:rPr lang="x-none" sz="2400" dirty="0" smtClean="0">
                <a:sym typeface="Wingdings"/>
              </a:rPr>
              <a:t> Semua SK dan aturan</a:t>
            </a:r>
            <a:endParaRPr lang="en-US" sz="2400" dirty="0"/>
          </a:p>
          <a:p>
            <a:pPr marL="342900" indent="-342900">
              <a:lnSpc>
                <a:spcPct val="150000"/>
              </a:lnSpc>
              <a:buFont typeface="+mj-lt"/>
              <a:buAutoNum type="arabicPeriod"/>
            </a:pPr>
            <a:endParaRPr lang="id-ID" sz="2400" dirty="0" smtClean="0"/>
          </a:p>
          <a:p>
            <a:pPr>
              <a:lnSpc>
                <a:spcPct val="150000"/>
              </a:lnSpc>
            </a:pPr>
            <a:r>
              <a:rPr lang="en-US" sz="2400" dirty="0" smtClean="0"/>
              <a:t> </a:t>
            </a:r>
            <a:endParaRPr lang="en-US" sz="2400" dirty="0"/>
          </a:p>
        </p:txBody>
      </p:sp>
      <p:sp>
        <p:nvSpPr>
          <p:cNvPr id="3" name="Right Arrow 2"/>
          <p:cNvSpPr/>
          <p:nvPr/>
        </p:nvSpPr>
        <p:spPr>
          <a:xfrm>
            <a:off x="364814" y="81060"/>
            <a:ext cx="1702466" cy="932188"/>
          </a:xfrm>
          <a:prstGeom prst="righ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err="1" smtClean="0">
                <a:solidFill>
                  <a:srgbClr val="FFFF00"/>
                </a:solidFill>
              </a:rPr>
              <a:t>Siapa</a:t>
            </a:r>
            <a:endParaRPr lang="en-US" sz="3000" b="1" dirty="0">
              <a:solidFill>
                <a:srgbClr val="FFFF00"/>
              </a:solidFill>
            </a:endParaRPr>
          </a:p>
        </p:txBody>
      </p:sp>
      <p:sp>
        <p:nvSpPr>
          <p:cNvPr id="6" name="Right Arrow 5"/>
          <p:cNvSpPr/>
          <p:nvPr/>
        </p:nvSpPr>
        <p:spPr>
          <a:xfrm>
            <a:off x="449655" y="3475854"/>
            <a:ext cx="1702466" cy="932188"/>
          </a:xfrm>
          <a:prstGeom prst="righ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err="1" smtClean="0">
                <a:solidFill>
                  <a:srgbClr val="FFFF00"/>
                </a:solidFill>
              </a:rPr>
              <a:t>Apa</a:t>
            </a:r>
            <a:endParaRPr lang="en-US" sz="3000" b="1" dirty="0">
              <a:solidFill>
                <a:srgbClr val="FFFF00"/>
              </a:solidFill>
            </a:endParaRPr>
          </a:p>
        </p:txBody>
      </p:sp>
    </p:spTree>
    <p:extLst>
      <p:ext uri="{BB962C8B-B14F-4D97-AF65-F5344CB8AC3E}">
        <p14:creationId xmlns:p14="http://schemas.microsoft.com/office/powerpoint/2010/main" val="2425114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458185282"/>
              </p:ext>
            </p:extLst>
          </p:nvPr>
        </p:nvGraphicFramePr>
        <p:xfrm>
          <a:off x="882705" y="1609455"/>
          <a:ext cx="7406640" cy="159571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8</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Kepemimpinan yang efektif tiga karakteristik:</a:t>
                      </a:r>
                      <a:r>
                        <a:rPr lang="id-ID" sz="1400" b="1" baseline="0" dirty="0" smtClean="0">
                          <a:solidFill>
                            <a:schemeClr val="tx1"/>
                          </a:solidFill>
                          <a:latin typeface="Source Sans Pro"/>
                          <a:ea typeface="Source Sans Pro"/>
                          <a:cs typeface="Source Sans Pro"/>
                          <a:sym typeface="Source Sans Pro"/>
                        </a:rPr>
                        <a:t> (1) kepemimpinan operasional, (2) kepemimpinan organisasi, dan (3) kepemimpinan publik</a:t>
                      </a:r>
                      <a:endParaRPr lang="fi-FI" sz="1400" b="1" dirty="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Memiliki tiga karakteristik</a:t>
                      </a:r>
                      <a:endParaRPr lang="fi-FI" sz="1400" b="1" dirty="0">
                        <a:solidFill>
                          <a:srgbClr val="FF0000"/>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882705" y="3466901"/>
            <a:ext cx="7406640" cy="830997"/>
          </a:xfrm>
          <a:prstGeom prst="rect">
            <a:avLst/>
          </a:prstGeom>
          <a:noFill/>
        </p:spPr>
        <p:txBody>
          <a:bodyPr wrap="square" rtlCol="0">
            <a:spAutoFit/>
          </a:bodyPr>
          <a:lstStyle/>
          <a:p>
            <a:r>
              <a:rPr lang="id-ID" sz="2400" dirty="0" smtClean="0">
                <a:latin typeface="Source Sans Pro"/>
              </a:rPr>
              <a:t>Jelaskan kontribusi pimpinan mengacu pada </a:t>
            </a:r>
          </a:p>
          <a:p>
            <a:r>
              <a:rPr lang="id-ID" sz="2400" dirty="0" smtClean="0">
                <a:latin typeface="Source Sans Pro"/>
              </a:rPr>
              <a:t>3 kriteria tersebut</a:t>
            </a:r>
            <a:endParaRPr lang="id-ID" sz="2400" dirty="0">
              <a:latin typeface="Source Sans Pro"/>
            </a:endParaRPr>
          </a:p>
        </p:txBody>
      </p:sp>
      <p:sp>
        <p:nvSpPr>
          <p:cNvPr id="5" name="Rectangle 4"/>
          <p:cNvSpPr/>
          <p:nvPr/>
        </p:nvSpPr>
        <p:spPr>
          <a:xfrm>
            <a:off x="3344091" y="2159728"/>
            <a:ext cx="4807132" cy="73309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892818"/>
            <a:ext cx="4807132" cy="259686"/>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46775308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590285140"/>
              </p:ext>
            </p:extLst>
          </p:nvPr>
        </p:nvGraphicFramePr>
        <p:xfrm>
          <a:off x="882705" y="1609455"/>
          <a:ext cx="7406640" cy="223579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9</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2.3.1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Sistem pengelolaan fungsional dan operasional perguruan tinggi mencakup lima fungsi pengelolaan (planning, organizing</a:t>
                      </a:r>
                      <a:r>
                        <a:rPr lang="id-ID" sz="1400" b="1" baseline="0" dirty="0" smtClean="0">
                          <a:solidFill>
                            <a:schemeClr val="tx1"/>
                          </a:solidFill>
                          <a:latin typeface="Source Sans Pro"/>
                          <a:ea typeface="Source Sans Pro"/>
                          <a:cs typeface="Source Sans Pro"/>
                          <a:sym typeface="Source Sans Pro"/>
                        </a:rPr>
                        <a:t>, staffing, leading, dan controlling), yang dilaksanakan secara efektif untuk mewujudkan visi dan melaksanakan misi perguruan tinggi.</a:t>
                      </a:r>
                      <a:endParaRPr lang="fi-FI" sz="1400" b="1" dirty="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Mencakup</a:t>
                      </a:r>
                      <a:r>
                        <a:rPr lang="id-ID" sz="1400" b="1" baseline="0" dirty="0" smtClean="0">
                          <a:solidFill>
                            <a:srgbClr val="FF0000"/>
                          </a:solidFill>
                          <a:latin typeface="Source Sans Pro"/>
                          <a:ea typeface="Source Sans Pro"/>
                          <a:cs typeface="Source Sans Pro"/>
                          <a:sym typeface="Source Sans Pro"/>
                        </a:rPr>
                        <a:t> semua (lima) fungsi pengelolaan yang dilaksankan secara efektif</a:t>
                      </a:r>
                      <a:endParaRPr lang="fi-FI" sz="1400" b="1" dirty="0">
                        <a:solidFill>
                          <a:srgbClr val="FF0000"/>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882705" y="4103115"/>
            <a:ext cx="7406640" cy="1569660"/>
          </a:xfrm>
          <a:prstGeom prst="rect">
            <a:avLst/>
          </a:prstGeom>
          <a:noFill/>
        </p:spPr>
        <p:txBody>
          <a:bodyPr wrap="square" rtlCol="0">
            <a:spAutoFit/>
          </a:bodyPr>
          <a:lstStyle/>
          <a:p>
            <a:r>
              <a:rPr lang="id-ID" sz="2400" dirty="0" smtClean="0">
                <a:latin typeface="Source Sans Pro"/>
              </a:rPr>
              <a:t>Jelaskan pengelolaan PT berdasarkan kriteria Planning, Organizing, Staffing, Leading dan Controlling, tambhakan bukti efektifitas pelaksanaannya</a:t>
            </a:r>
            <a:endParaRPr lang="id-ID" sz="2400" dirty="0">
              <a:latin typeface="Source Sans Pro"/>
            </a:endParaRPr>
          </a:p>
        </p:txBody>
      </p:sp>
      <p:sp>
        <p:nvSpPr>
          <p:cNvPr id="5" name="Rectangle 4"/>
          <p:cNvSpPr/>
          <p:nvPr/>
        </p:nvSpPr>
        <p:spPr>
          <a:xfrm>
            <a:off x="3344091" y="2133600"/>
            <a:ext cx="4807132" cy="120498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3338582"/>
            <a:ext cx="4807132" cy="37126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78780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756979243"/>
              </p:ext>
            </p:extLst>
          </p:nvPr>
        </p:nvGraphicFramePr>
        <p:xfrm>
          <a:off x="628650" y="685800"/>
          <a:ext cx="782955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4</a:t>
            </a:fld>
            <a:endParaRPr lang="en-US"/>
          </a:p>
        </p:txBody>
      </p:sp>
    </p:spTree>
    <p:extLst>
      <p:ext uri="{BB962C8B-B14F-4D97-AF65-F5344CB8AC3E}">
        <p14:creationId xmlns:p14="http://schemas.microsoft.com/office/powerpoint/2010/main" val="229424058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0996" y="870405"/>
            <a:ext cx="7774536" cy="5546833"/>
          </a:xfrm>
          <a:prstGeom prst="rect">
            <a:avLst/>
          </a:prstGeom>
        </p:spPr>
      </p:pic>
      <p:sp>
        <p:nvSpPr>
          <p:cNvPr id="7" name="Right Arrow 6"/>
          <p:cNvSpPr/>
          <p:nvPr/>
        </p:nvSpPr>
        <p:spPr>
          <a:xfrm>
            <a:off x="364814" y="81060"/>
            <a:ext cx="1932164" cy="932188"/>
          </a:xfrm>
          <a:prstGeom prst="righ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err="1" smtClean="0">
                <a:solidFill>
                  <a:srgbClr val="FFFF00"/>
                </a:solidFill>
              </a:rPr>
              <a:t>Contoh</a:t>
            </a:r>
            <a:endParaRPr lang="en-US" sz="3000" b="1" dirty="0">
              <a:solidFill>
                <a:srgbClr val="FFFF00"/>
              </a:solidFill>
            </a:endParaRPr>
          </a:p>
        </p:txBody>
      </p:sp>
    </p:spTree>
    <p:extLst>
      <p:ext uri="{BB962C8B-B14F-4D97-AF65-F5344CB8AC3E}">
        <p14:creationId xmlns:p14="http://schemas.microsoft.com/office/powerpoint/2010/main" val="15468286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193953785"/>
              </p:ext>
            </p:extLst>
          </p:nvPr>
        </p:nvGraphicFramePr>
        <p:xfrm>
          <a:off x="882705" y="1609455"/>
          <a:ext cx="7406640" cy="266251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10</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2.3.2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a:solidFill>
                            <a:schemeClr val="tx1"/>
                          </a:solidFill>
                          <a:latin typeface="Source Sans Pro"/>
                          <a:ea typeface="Source Sans Pro"/>
                          <a:cs typeface="Source Sans Pro"/>
                          <a:sym typeface="Source Sans Pro"/>
                        </a:rPr>
                        <a:t>Perguruan tinggi memiliki analisis jabatan, deskripsi tugas, program peningkatan kompetensi manajerial yang menjamin terjadinya proses pengelolaan yang efektif dan efisien di setiap unit kerja.</a:t>
                      </a:r>
                    </a:p>
                    <a:p>
                      <a:pPr lvl="0" algn="l">
                        <a:spcBef>
                          <a:spcPts val="0"/>
                        </a:spcBef>
                        <a:buNone/>
                      </a:pPr>
                      <a:r>
                        <a:rPr lang="id-ID" sz="1400" b="1" dirty="0">
                          <a:solidFill>
                            <a:srgbClr val="FF0000"/>
                          </a:solidFill>
                          <a:latin typeface="Source Sans Pro"/>
                          <a:ea typeface="Source Sans Pro"/>
                          <a:cs typeface="Source Sans Pro"/>
                          <a:sym typeface="Source Sans Pro"/>
                        </a:rPr>
                        <a:t>Memiliki: (1) rancangan dan analisis jabatan, (2) uraian tugas, (3) prosedur kerja, (4) program peningkatan kompetensi manajerial yang sistematis untuk pengelola unit kerja, yang menggambarkan keefektifan dan efisiensi manajemen operasi di setiap unit kerja.</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882705" y="4533701"/>
            <a:ext cx="7406640" cy="1046440"/>
          </a:xfrm>
          <a:prstGeom prst="rect">
            <a:avLst/>
          </a:prstGeom>
          <a:noFill/>
        </p:spPr>
        <p:txBody>
          <a:bodyPr wrap="square" rtlCol="0">
            <a:spAutoFit/>
          </a:bodyPr>
          <a:lstStyle/>
          <a:p>
            <a:r>
              <a:rPr lang="id-ID" sz="2400" dirty="0" smtClean="0">
                <a:latin typeface="Source Sans Pro"/>
              </a:rPr>
              <a:t>Peraturan kepegawaian yang ditetapkan (SK)  dilengkapi dengan analisis jabatan dan job desk</a:t>
            </a:r>
          </a:p>
          <a:p>
            <a:endParaRPr lang="id-ID" dirty="0">
              <a:latin typeface="Source Sans Pro"/>
            </a:endParaRPr>
          </a:p>
        </p:txBody>
      </p:sp>
      <p:sp>
        <p:nvSpPr>
          <p:cNvPr id="5" name="Rectangle 4"/>
          <p:cNvSpPr/>
          <p:nvPr/>
        </p:nvSpPr>
        <p:spPr>
          <a:xfrm>
            <a:off x="3344091" y="2133600"/>
            <a:ext cx="4807132" cy="98611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3119712"/>
            <a:ext cx="4807132" cy="1051692"/>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2761173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535841630"/>
              </p:ext>
            </p:extLst>
          </p:nvPr>
        </p:nvGraphicFramePr>
        <p:xfrm>
          <a:off x="882705" y="1609455"/>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11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2.3.3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fi-FI" sz="1400" b="1" dirty="0">
                          <a:solidFill>
                            <a:schemeClr val="tx1"/>
                          </a:solidFill>
                          <a:latin typeface="Source Sans Pro"/>
                          <a:ea typeface="Source Sans Pro"/>
                          <a:cs typeface="Source Sans Pro"/>
                          <a:sym typeface="Source Sans Pro"/>
                        </a:rPr>
                        <a:t>Diseminasi hasil kerja perguruan tinggi sebagai akuntabilitas publik, serta keberkalaannya.</a:t>
                      </a:r>
                    </a:p>
                    <a:p>
                      <a:pPr lvl="0" algn="l">
                        <a:spcBef>
                          <a:spcPts val="0"/>
                        </a:spcBef>
                        <a:buNone/>
                      </a:pPr>
                      <a:r>
                        <a:rPr lang="sv-SE" sz="1400" b="1" dirty="0">
                          <a:solidFill>
                            <a:srgbClr val="FF0000"/>
                          </a:solidFill>
                          <a:latin typeface="Source Sans Pro"/>
                          <a:ea typeface="Source Sans Pro"/>
                          <a:cs typeface="Source Sans Pro"/>
                          <a:sym typeface="Source Sans Pro"/>
                        </a:rPr>
                        <a:t>Perguruan tinggi menyebarluaskan hasil kinerjanya secara berkala kepada semua stakeholders, minimal setiap tahun.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882705" y="3680261"/>
            <a:ext cx="7406640" cy="830997"/>
          </a:xfrm>
          <a:prstGeom prst="rect">
            <a:avLst/>
          </a:prstGeom>
          <a:noFill/>
        </p:spPr>
        <p:txBody>
          <a:bodyPr wrap="square" rtlCol="0">
            <a:spAutoFit/>
          </a:bodyPr>
          <a:lstStyle/>
          <a:p>
            <a:r>
              <a:rPr lang="id-ID" sz="2400" dirty="0" smtClean="0">
                <a:latin typeface="Source Sans Pro"/>
              </a:rPr>
              <a:t>Diseminasi dalam bentuk laporan, website dll ke semua stake holder</a:t>
            </a:r>
            <a:endParaRPr lang="id-ID" sz="2400" dirty="0">
              <a:latin typeface="Source Sans Pro"/>
            </a:endParaRPr>
          </a:p>
        </p:txBody>
      </p:sp>
      <p:sp>
        <p:nvSpPr>
          <p:cNvPr id="5" name="Rectangle 4"/>
          <p:cNvSpPr/>
          <p:nvPr/>
        </p:nvSpPr>
        <p:spPr>
          <a:xfrm>
            <a:off x="3344091" y="2133601"/>
            <a:ext cx="4807132" cy="53993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73531"/>
            <a:ext cx="4807132" cy="696493"/>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3622499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067186741"/>
              </p:ext>
            </p:extLst>
          </p:nvPr>
        </p:nvGraphicFramePr>
        <p:xfrm>
          <a:off x="882705" y="1609455"/>
          <a:ext cx="7406640" cy="244915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12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2.3.4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a:solidFill>
                            <a:schemeClr val="tx1"/>
                          </a:solidFill>
                          <a:latin typeface="Source Sans Pro"/>
                          <a:ea typeface="Source Sans Pro"/>
                          <a:cs typeface="Source Sans Pro"/>
                          <a:sym typeface="Source Sans Pro"/>
                        </a:rPr>
                        <a:t>Keberadaan dan keefektifan sistem audit internal, dilengkapi dengan kriteria dan instrumen penilaian serta menggunakannya untuk mengukur kinerja setiap unit kerja, serta diseminasi hasilnya.</a:t>
                      </a:r>
                    </a:p>
                    <a:p>
                      <a:pPr lvl="0" algn="l">
                        <a:spcBef>
                          <a:spcPts val="0"/>
                        </a:spcBef>
                        <a:buNone/>
                      </a:pPr>
                      <a:r>
                        <a:rPr lang="id-ID" sz="1400" b="1" dirty="0">
                          <a:solidFill>
                            <a:srgbClr val="FF0000"/>
                          </a:solidFill>
                          <a:latin typeface="Source Sans Pro"/>
                          <a:ea typeface="Source Sans Pro"/>
                          <a:cs typeface="Source Sans Pro"/>
                          <a:sym typeface="Source Sans Pro"/>
                        </a:rPr>
                        <a:t>Memiliki kriteria dan instrumen penilaian, menggunakannya untuk mengukur kinerja setiap unit, dan hasil pengukurannya digunakan serta didiseminasikan dengan baik.</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TextBox 4"/>
          <p:cNvSpPr txBox="1"/>
          <p:nvPr/>
        </p:nvSpPr>
        <p:spPr>
          <a:xfrm>
            <a:off x="882705" y="4320341"/>
            <a:ext cx="7406640" cy="2154436"/>
          </a:xfrm>
          <a:prstGeom prst="rect">
            <a:avLst/>
          </a:prstGeom>
          <a:noFill/>
        </p:spPr>
        <p:txBody>
          <a:bodyPr wrap="square" rtlCol="0">
            <a:spAutoFit/>
          </a:bodyPr>
          <a:lstStyle/>
          <a:p>
            <a:r>
              <a:rPr lang="id-ID" sz="2400" dirty="0" smtClean="0">
                <a:latin typeface="Source Sans Pro"/>
              </a:rPr>
              <a:t>Kriteria dan instrumen A</a:t>
            </a:r>
            <a:r>
              <a:rPr lang="en-US" sz="2400" dirty="0" smtClean="0">
                <a:latin typeface="Source Sans Pro"/>
              </a:rPr>
              <a:t>u</a:t>
            </a:r>
            <a:r>
              <a:rPr lang="id-ID" sz="2400" dirty="0" smtClean="0">
                <a:latin typeface="Source Sans Pro"/>
              </a:rPr>
              <a:t>idt Mutu Internal, meliputi :</a:t>
            </a:r>
          </a:p>
          <a:p>
            <a:pPr marL="285750" indent="-285750">
              <a:buFontTx/>
              <a:buChar char="-"/>
            </a:pPr>
            <a:r>
              <a:rPr lang="en-US" sz="2400" dirty="0" smtClean="0">
                <a:latin typeface="Source Sans Pro"/>
              </a:rPr>
              <a:t>W</a:t>
            </a:r>
            <a:r>
              <a:rPr lang="id-ID" sz="2400" dirty="0" smtClean="0">
                <a:latin typeface="Source Sans Pro"/>
              </a:rPr>
              <a:t>aktu pelaksanaan</a:t>
            </a:r>
          </a:p>
          <a:p>
            <a:pPr marL="285750" indent="-285750">
              <a:buFontTx/>
              <a:buChar char="-"/>
            </a:pPr>
            <a:r>
              <a:rPr lang="id-ID" sz="2400" dirty="0" smtClean="0">
                <a:latin typeface="Source Sans Pro"/>
              </a:rPr>
              <a:t>SOP</a:t>
            </a:r>
          </a:p>
          <a:p>
            <a:pPr marL="285750" indent="-285750">
              <a:buFontTx/>
              <a:buChar char="-"/>
            </a:pPr>
            <a:r>
              <a:rPr lang="id-ID" sz="2400" dirty="0" smtClean="0">
                <a:latin typeface="Source Sans Pro"/>
              </a:rPr>
              <a:t>Hasil Monev </a:t>
            </a:r>
          </a:p>
          <a:p>
            <a:pPr marL="285750" indent="-285750">
              <a:buFontTx/>
              <a:buChar char="-"/>
            </a:pPr>
            <a:r>
              <a:rPr lang="id-ID" sz="2400" dirty="0" smtClean="0">
                <a:latin typeface="Source Sans Pro"/>
              </a:rPr>
              <a:t>Tindakan perbaikan (CQI)</a:t>
            </a:r>
          </a:p>
          <a:p>
            <a:pPr marL="285750" indent="-285750">
              <a:buFontTx/>
              <a:buChar char="-"/>
            </a:pPr>
            <a:endParaRPr lang="id-ID" dirty="0">
              <a:latin typeface="Source Sans Pro"/>
            </a:endParaRPr>
          </a:p>
        </p:txBody>
      </p:sp>
      <p:sp>
        <p:nvSpPr>
          <p:cNvPr id="6" name="Rectangle 5"/>
          <p:cNvSpPr/>
          <p:nvPr/>
        </p:nvSpPr>
        <p:spPr>
          <a:xfrm>
            <a:off x="3344091" y="2133600"/>
            <a:ext cx="4807132" cy="98611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344091" y="3119712"/>
            <a:ext cx="4807132" cy="80938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92326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364814" y="81060"/>
            <a:ext cx="1932164" cy="932188"/>
          </a:xfrm>
          <a:prstGeom prst="righ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err="1" smtClean="0">
                <a:solidFill>
                  <a:srgbClr val="FFFF00"/>
                </a:solidFill>
              </a:rPr>
              <a:t>Contoh</a:t>
            </a:r>
            <a:endParaRPr lang="en-US" sz="3000" b="1" dirty="0">
              <a:solidFill>
                <a:srgbClr val="FFFF00"/>
              </a:solidFill>
            </a:endParaRPr>
          </a:p>
        </p:txBody>
      </p:sp>
      <p:pic>
        <p:nvPicPr>
          <p:cNvPr id="2" name="Picture 1"/>
          <p:cNvPicPr>
            <a:picLocks noChangeAspect="1"/>
          </p:cNvPicPr>
          <p:nvPr/>
        </p:nvPicPr>
        <p:blipFill>
          <a:blip r:embed="rId3"/>
          <a:stretch>
            <a:fillRect/>
          </a:stretch>
        </p:blipFill>
        <p:spPr>
          <a:xfrm>
            <a:off x="472813" y="4545697"/>
            <a:ext cx="8188145" cy="1924766"/>
          </a:xfrm>
          <a:prstGeom prst="rect">
            <a:avLst/>
          </a:prstGeom>
        </p:spPr>
      </p:pic>
      <p:sp>
        <p:nvSpPr>
          <p:cNvPr id="3" name="Rectangle 2"/>
          <p:cNvSpPr/>
          <p:nvPr/>
        </p:nvSpPr>
        <p:spPr>
          <a:xfrm>
            <a:off x="364813" y="1384073"/>
            <a:ext cx="8390727" cy="3046988"/>
          </a:xfrm>
          <a:prstGeom prst="rect">
            <a:avLst/>
          </a:prstGeom>
        </p:spPr>
        <p:txBody>
          <a:bodyPr wrap="square">
            <a:spAutoFit/>
          </a:bodyPr>
          <a:lstStyle/>
          <a:p>
            <a:r>
              <a:rPr lang="en-US" sz="2400" dirty="0" err="1"/>
              <a:t>Bagian</a:t>
            </a:r>
            <a:r>
              <a:rPr lang="en-US" sz="2400" dirty="0"/>
              <a:t> </a:t>
            </a:r>
            <a:r>
              <a:rPr lang="en-US" sz="2400" dirty="0" err="1"/>
              <a:t>Satuan</a:t>
            </a:r>
            <a:r>
              <a:rPr lang="en-US" sz="2400" dirty="0"/>
              <a:t> Audit Internal (SAI) </a:t>
            </a:r>
            <a:r>
              <a:rPr lang="en-US" sz="2400" dirty="0" err="1"/>
              <a:t>melaksanakan</a:t>
            </a:r>
            <a:r>
              <a:rPr lang="en-US" sz="2400" dirty="0"/>
              <a:t> k</a:t>
            </a:r>
            <a:r>
              <a:rPr lang="id-ID" sz="2400" dirty="0"/>
              <a:t>egiatan Audit Mutu Internal (AMI) </a:t>
            </a:r>
            <a:r>
              <a:rPr lang="id-ID" sz="2400" dirty="0" smtClean="0"/>
              <a:t>secara periodik.</a:t>
            </a:r>
          </a:p>
          <a:p>
            <a:endParaRPr lang="id-ID" sz="2400" dirty="0"/>
          </a:p>
          <a:p>
            <a:r>
              <a:rPr lang="id-ID" sz="2400" dirty="0" smtClean="0"/>
              <a:t>Persiapan meliputi :</a:t>
            </a:r>
          </a:p>
          <a:p>
            <a:pPr marL="342900" indent="-342900">
              <a:buFontTx/>
              <a:buChar char="-"/>
            </a:pPr>
            <a:r>
              <a:rPr lang="id-ID" sz="2400" dirty="0" smtClean="0"/>
              <a:t>List Auditee</a:t>
            </a:r>
          </a:p>
          <a:p>
            <a:pPr marL="342900" indent="-342900">
              <a:buFontTx/>
              <a:buChar char="-"/>
            </a:pPr>
            <a:r>
              <a:rPr lang="id-ID" sz="2400" dirty="0" smtClean="0"/>
              <a:t>Instrumen yg digunakan</a:t>
            </a:r>
          </a:p>
          <a:p>
            <a:pPr marL="342900" indent="-342900">
              <a:buFontTx/>
              <a:buChar char="-"/>
            </a:pPr>
            <a:r>
              <a:rPr lang="en-US" sz="2400" dirty="0" err="1" smtClean="0"/>
              <a:t>Pelaksanaan</a:t>
            </a:r>
            <a:endParaRPr lang="en-US" sz="2400" dirty="0" smtClean="0"/>
          </a:p>
          <a:p>
            <a:pPr marL="342900" indent="-342900">
              <a:buFontTx/>
              <a:buChar char="-"/>
            </a:pPr>
            <a:r>
              <a:rPr lang="en-US" sz="2400" dirty="0" err="1" smtClean="0"/>
              <a:t>Pelaporan</a:t>
            </a:r>
            <a:r>
              <a:rPr lang="en-US" sz="2400" dirty="0" smtClean="0"/>
              <a:t> </a:t>
            </a:r>
            <a:r>
              <a:rPr lang="en-US" sz="2400" dirty="0" err="1" smtClean="0"/>
              <a:t>dan</a:t>
            </a:r>
            <a:r>
              <a:rPr lang="en-US" sz="2400" dirty="0" smtClean="0"/>
              <a:t> </a:t>
            </a:r>
            <a:r>
              <a:rPr lang="en-US" sz="2400" dirty="0" err="1" smtClean="0"/>
              <a:t>pendampingan</a:t>
            </a:r>
            <a:endParaRPr lang="en-US" sz="2400" dirty="0"/>
          </a:p>
        </p:txBody>
      </p:sp>
    </p:spTree>
    <p:extLst>
      <p:ext uri="{BB962C8B-B14F-4D97-AF65-F5344CB8AC3E}">
        <p14:creationId xmlns:p14="http://schemas.microsoft.com/office/powerpoint/2010/main" val="386887803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4283236222"/>
              </p:ext>
            </p:extLst>
          </p:nvPr>
        </p:nvGraphicFramePr>
        <p:xfrm>
          <a:off x="882705" y="1609455"/>
          <a:ext cx="7406640" cy="223579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13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2.3.5</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fi-FI" sz="1400" b="1" dirty="0">
                          <a:solidFill>
                            <a:schemeClr val="tx1"/>
                          </a:solidFill>
                          <a:latin typeface="Source Sans Pro"/>
                          <a:ea typeface="Source Sans Pro"/>
                          <a:cs typeface="Source Sans Pro"/>
                          <a:sym typeface="Source Sans Pro"/>
                        </a:rPr>
                        <a:t>Keberadaan dan keefektifan sistem audit eksternal, dilengkapi dengan kriteria dan instrumen penilaian serta menggunakannya untuk mengukur kinerja perguruan tinggi.</a:t>
                      </a:r>
                    </a:p>
                    <a:p>
                      <a:pPr lvl="0" algn="l">
                        <a:spcBef>
                          <a:spcPts val="0"/>
                        </a:spcBef>
                        <a:buNone/>
                      </a:pPr>
                      <a:r>
                        <a:rPr lang="fi-FI" sz="1400" b="1" dirty="0">
                          <a:solidFill>
                            <a:srgbClr val="FF0000"/>
                          </a:solidFill>
                          <a:latin typeface="Source Sans Pro"/>
                          <a:ea typeface="Source Sans Pro"/>
                          <a:cs typeface="Source Sans Pro"/>
                          <a:sym typeface="Source Sans Pro"/>
                        </a:rPr>
                        <a:t>Menggunakan lembaga audit eksternal kredibel dan hasil auditnya  digunakan serta didiseminasikan dengan baik.</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882704" y="4103115"/>
            <a:ext cx="7656649" cy="1938992"/>
          </a:xfrm>
          <a:prstGeom prst="rect">
            <a:avLst/>
          </a:prstGeom>
          <a:noFill/>
        </p:spPr>
        <p:txBody>
          <a:bodyPr wrap="square" rtlCol="0">
            <a:spAutoFit/>
          </a:bodyPr>
          <a:lstStyle/>
          <a:p>
            <a:r>
              <a:rPr lang="id-ID" sz="2400" dirty="0" smtClean="0">
                <a:latin typeface="Source Sans Pro"/>
              </a:rPr>
              <a:t>Lembaga audit eksternal yg kredibel :</a:t>
            </a:r>
          </a:p>
          <a:p>
            <a:pPr marL="342900" lvl="0" indent="-342900">
              <a:buFont typeface="Arial"/>
              <a:buChar char="•"/>
            </a:pPr>
            <a:r>
              <a:rPr lang="id-ID" sz="2400" dirty="0" smtClean="0"/>
              <a:t>BAN–PT</a:t>
            </a:r>
            <a:endParaRPr lang="en-US" sz="2400" dirty="0"/>
          </a:p>
          <a:p>
            <a:pPr marL="342900" lvl="0" indent="-342900">
              <a:buFont typeface="Arial"/>
              <a:buChar char="•"/>
            </a:pPr>
            <a:r>
              <a:rPr lang="id-ID" sz="2400" dirty="0"/>
              <a:t>Badan Sertifikasi ISO 9001: </a:t>
            </a:r>
            <a:r>
              <a:rPr lang="id-ID" sz="2400" dirty="0" smtClean="0"/>
              <a:t>2008</a:t>
            </a:r>
            <a:endParaRPr lang="en-US" sz="2400" dirty="0"/>
          </a:p>
          <a:p>
            <a:pPr marL="342900" lvl="0" indent="-342900">
              <a:buFont typeface="Arial"/>
              <a:buChar char="•"/>
            </a:pPr>
            <a:r>
              <a:rPr lang="en-US" sz="2400" dirty="0" smtClean="0"/>
              <a:t>International Accreditation</a:t>
            </a:r>
            <a:endParaRPr lang="en-US" sz="2400" dirty="0"/>
          </a:p>
          <a:p>
            <a:pPr marL="342900" lvl="0" indent="-342900">
              <a:buFont typeface="Arial"/>
              <a:buChar char="•"/>
            </a:pPr>
            <a:r>
              <a:rPr lang="en-US" sz="2400" dirty="0"/>
              <a:t>Audit </a:t>
            </a:r>
            <a:r>
              <a:rPr lang="en-US" sz="2400" dirty="0" err="1" smtClean="0"/>
              <a:t>Keuangan</a:t>
            </a:r>
            <a:endParaRPr lang="en-US" sz="2400" dirty="0"/>
          </a:p>
        </p:txBody>
      </p:sp>
      <p:sp>
        <p:nvSpPr>
          <p:cNvPr id="6" name="Rectangle 5"/>
          <p:cNvSpPr/>
          <p:nvPr/>
        </p:nvSpPr>
        <p:spPr>
          <a:xfrm>
            <a:off x="3344091" y="2133601"/>
            <a:ext cx="4807132" cy="975362"/>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344091" y="3108963"/>
            <a:ext cx="4807132" cy="683225"/>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8734640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066022875"/>
              </p:ext>
            </p:extLst>
          </p:nvPr>
        </p:nvGraphicFramePr>
        <p:xfrm>
          <a:off x="882705" y="1609455"/>
          <a:ext cx="7406640" cy="244915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14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2.4.1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Perguruan tinggi menjalankan sistem penjaminan mutu</a:t>
                      </a:r>
                      <a:r>
                        <a:rPr lang="id-ID" sz="1400" b="1" baseline="0" dirty="0" smtClean="0">
                          <a:solidFill>
                            <a:schemeClr val="tx1"/>
                          </a:solidFill>
                          <a:latin typeface="Source Sans Pro"/>
                          <a:ea typeface="Source Sans Pro"/>
                          <a:cs typeface="Source Sans Pro"/>
                          <a:sym typeface="Source Sans Pro"/>
                        </a:rPr>
                        <a:t> yang didukung dengan adanya bukti-bukti berupa manual mutu, dan pelaksanannya.</a:t>
                      </a:r>
                      <a:endParaRPr lang="fi-FI" sz="1400" b="1" dirty="0">
                        <a:solidFill>
                          <a:schemeClr val="tx1"/>
                        </a:solidFill>
                        <a:latin typeface="Source Sans Pro"/>
                        <a:ea typeface="Source Sans Pro"/>
                        <a:cs typeface="Source Sans Pro"/>
                        <a:sym typeface="Source Sans Pro"/>
                      </a:endParaRPr>
                    </a:p>
                    <a:p>
                      <a:pPr lvl="0" algn="l">
                        <a:spcBef>
                          <a:spcPts val="0"/>
                        </a:spcBef>
                        <a:buNone/>
                      </a:pPr>
                      <a:r>
                        <a:rPr lang="fi-FI" sz="1400" b="1" dirty="0" smtClean="0">
                          <a:solidFill>
                            <a:srgbClr val="FF0000"/>
                          </a:solidFill>
                          <a:latin typeface="Source Sans Pro"/>
                          <a:ea typeface="Source Sans Pro"/>
                          <a:cs typeface="Source Sans Pro"/>
                          <a:sym typeface="Source Sans Pro"/>
                        </a:rPr>
                        <a:t>Ada manual mutu yang lengkap meliputi: (1) Pernyataan Mutu, (2) Kebijakan Mutu, (3) Unit Pelaksana, (4) Standar Mutu, (5) Prosedur Mutu, (6) Instruksi Kerja, (7) Pentahapan Sasaran Mutu, dan terintegrasi dalam suatu sistem dokumen.</a:t>
                      </a:r>
                      <a:endParaRPr lang="fi-FI" sz="1400" b="1" dirty="0">
                        <a:solidFill>
                          <a:srgbClr val="FF0000"/>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882704" y="4320341"/>
            <a:ext cx="7683673" cy="1415772"/>
          </a:xfrm>
          <a:prstGeom prst="rect">
            <a:avLst/>
          </a:prstGeom>
          <a:noFill/>
        </p:spPr>
        <p:txBody>
          <a:bodyPr wrap="square" rtlCol="0">
            <a:spAutoFit/>
          </a:bodyPr>
          <a:lstStyle/>
          <a:p>
            <a:pPr marL="342900" indent="-342900">
              <a:buFont typeface="Wingdings" charset="2"/>
              <a:buChar char="ü"/>
            </a:pPr>
            <a:r>
              <a:rPr lang="id-ID" sz="2400" dirty="0" smtClean="0">
                <a:latin typeface="Source Sans Pro"/>
              </a:rPr>
              <a:t>Semua dokumen mutu di tetapkan dalam bentuk SK</a:t>
            </a:r>
          </a:p>
          <a:p>
            <a:pPr marL="342900" indent="-342900">
              <a:buFont typeface="Wingdings" charset="2"/>
              <a:buChar char="ü"/>
            </a:pPr>
            <a:r>
              <a:rPr lang="id-ID" sz="2400" dirty="0" smtClean="0">
                <a:latin typeface="Source Sans Pro"/>
              </a:rPr>
              <a:t>Dokumentasi lengkap (terintegrasi)</a:t>
            </a:r>
          </a:p>
          <a:p>
            <a:pPr marL="342900" indent="-342900">
              <a:buFont typeface="Wingdings" charset="2"/>
              <a:buChar char="ü"/>
            </a:pPr>
            <a:r>
              <a:rPr lang="id-ID" sz="2400" dirty="0" smtClean="0">
                <a:latin typeface="Source Sans Pro"/>
              </a:rPr>
              <a:t>Bukti Pelaksanaan</a:t>
            </a:r>
          </a:p>
          <a:p>
            <a:pPr marL="285750" indent="-285750">
              <a:buFont typeface="Wingdings" charset="2"/>
              <a:buChar char="ü"/>
            </a:pPr>
            <a:endParaRPr lang="id-ID" dirty="0">
              <a:latin typeface="Source Sans Pro"/>
            </a:endParaRPr>
          </a:p>
        </p:txBody>
      </p:sp>
      <p:sp>
        <p:nvSpPr>
          <p:cNvPr id="6" name="Rectangle 5"/>
          <p:cNvSpPr/>
          <p:nvPr/>
        </p:nvSpPr>
        <p:spPr>
          <a:xfrm>
            <a:off x="3344091" y="2133601"/>
            <a:ext cx="4807132" cy="74022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344091" y="2873829"/>
            <a:ext cx="4807132" cy="1074732"/>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7224164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364814" y="81060"/>
            <a:ext cx="1932164" cy="932188"/>
          </a:xfrm>
          <a:prstGeom prst="righ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err="1" smtClean="0">
                <a:solidFill>
                  <a:srgbClr val="FFFF00"/>
                </a:solidFill>
              </a:rPr>
              <a:t>Contoh</a:t>
            </a:r>
            <a:endParaRPr lang="en-US" sz="3000" b="1" dirty="0">
              <a:solidFill>
                <a:srgbClr val="FFFF00"/>
              </a:solidFill>
            </a:endParaRPr>
          </a:p>
        </p:txBody>
      </p:sp>
      <p:pic>
        <p:nvPicPr>
          <p:cNvPr id="2" name="Picture 1"/>
          <p:cNvPicPr>
            <a:picLocks noChangeAspect="1"/>
          </p:cNvPicPr>
          <p:nvPr/>
        </p:nvPicPr>
        <p:blipFill>
          <a:blip r:embed="rId3"/>
          <a:stretch>
            <a:fillRect/>
          </a:stretch>
        </p:blipFill>
        <p:spPr>
          <a:xfrm>
            <a:off x="250993" y="958524"/>
            <a:ext cx="7683500" cy="1739900"/>
          </a:xfrm>
          <a:prstGeom prst="rect">
            <a:avLst/>
          </a:prstGeom>
        </p:spPr>
      </p:pic>
      <p:pic>
        <p:nvPicPr>
          <p:cNvPr id="3" name="Picture 2"/>
          <p:cNvPicPr>
            <a:picLocks noChangeAspect="1"/>
          </p:cNvPicPr>
          <p:nvPr/>
        </p:nvPicPr>
        <p:blipFill>
          <a:blip r:embed="rId4"/>
          <a:stretch>
            <a:fillRect/>
          </a:stretch>
        </p:blipFill>
        <p:spPr>
          <a:xfrm>
            <a:off x="774700" y="2743200"/>
            <a:ext cx="7581900" cy="1358900"/>
          </a:xfrm>
          <a:prstGeom prst="rect">
            <a:avLst/>
          </a:prstGeom>
        </p:spPr>
      </p:pic>
      <p:pic>
        <p:nvPicPr>
          <p:cNvPr id="4" name="Picture 3"/>
          <p:cNvPicPr>
            <a:picLocks noChangeAspect="1"/>
          </p:cNvPicPr>
          <p:nvPr/>
        </p:nvPicPr>
        <p:blipFill>
          <a:blip r:embed="rId5"/>
          <a:stretch>
            <a:fillRect/>
          </a:stretch>
        </p:blipFill>
        <p:spPr>
          <a:xfrm>
            <a:off x="269900" y="4156856"/>
            <a:ext cx="7442200" cy="2476500"/>
          </a:xfrm>
          <a:prstGeom prst="rect">
            <a:avLst/>
          </a:prstGeom>
        </p:spPr>
      </p:pic>
    </p:spTree>
    <p:extLst>
      <p:ext uri="{BB962C8B-B14F-4D97-AF65-F5344CB8AC3E}">
        <p14:creationId xmlns:p14="http://schemas.microsoft.com/office/powerpoint/2010/main" val="393616837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057861493"/>
              </p:ext>
            </p:extLst>
          </p:nvPr>
        </p:nvGraphicFramePr>
        <p:xfrm>
          <a:off x="882705" y="1609455"/>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15</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2.4.2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Implementasi penjaminan mutu.</a:t>
                      </a:r>
                      <a:endParaRPr lang="fi-FI" sz="1400" b="1" dirty="0">
                        <a:solidFill>
                          <a:schemeClr val="tx1"/>
                        </a:solidFill>
                        <a:latin typeface="Source Sans Pro"/>
                        <a:ea typeface="Source Sans Pro"/>
                        <a:cs typeface="Source Sans Pro"/>
                        <a:sym typeface="Source Sans Pro"/>
                      </a:endParaRPr>
                    </a:p>
                    <a:p>
                      <a:pPr lvl="0" algn="l">
                        <a:spcBef>
                          <a:spcPts val="0"/>
                        </a:spcBef>
                        <a:buNone/>
                      </a:pPr>
                      <a:r>
                        <a:rPr lang="fi-FI" sz="1400" b="1" dirty="0" smtClean="0">
                          <a:solidFill>
                            <a:srgbClr val="FF0000"/>
                          </a:solidFill>
                          <a:latin typeface="Source Sans Pro"/>
                          <a:ea typeface="Source Sans Pro"/>
                          <a:cs typeface="Source Sans Pro"/>
                          <a:sym typeface="Source Sans Pro"/>
                        </a:rPr>
                        <a:t>Penjaminan mutu sudah berjalan di seluruh unit kerja yang mencakup siklus perencanaan, pelaksanaan, analisis dan evaluasi, tindakan perbaikan yang dibuktikan dalam bentuk laporan monev dan audit.</a:t>
                      </a:r>
                      <a:endParaRPr lang="fi-FI" sz="1400" b="1" dirty="0">
                        <a:solidFill>
                          <a:srgbClr val="FF0000"/>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882705" y="3680261"/>
            <a:ext cx="7406640" cy="2613536"/>
          </a:xfrm>
          <a:prstGeom prst="rect">
            <a:avLst/>
          </a:prstGeom>
          <a:noFill/>
        </p:spPr>
        <p:txBody>
          <a:bodyPr wrap="square" rtlCol="0">
            <a:spAutoFit/>
          </a:bodyPr>
          <a:lstStyle/>
          <a:p>
            <a:pPr>
              <a:lnSpc>
                <a:spcPct val="150000"/>
              </a:lnSpc>
            </a:pPr>
            <a:r>
              <a:rPr lang="id-ID" sz="2400" dirty="0" smtClean="0">
                <a:latin typeface="Source Sans Pro"/>
              </a:rPr>
              <a:t>Laporan monev dan audit internal, meliputi</a:t>
            </a:r>
          </a:p>
          <a:p>
            <a:pPr marL="342900" indent="-342900">
              <a:lnSpc>
                <a:spcPct val="150000"/>
              </a:lnSpc>
              <a:buAutoNum type="arabicPeriod"/>
            </a:pPr>
            <a:r>
              <a:rPr lang="id-ID" sz="2400" dirty="0" smtClean="0">
                <a:latin typeface="Source Sans Pro"/>
              </a:rPr>
              <a:t>Pelaksanaan (setiap semester)</a:t>
            </a:r>
          </a:p>
          <a:p>
            <a:pPr marL="342900" indent="-342900">
              <a:lnSpc>
                <a:spcPct val="150000"/>
              </a:lnSpc>
              <a:buAutoNum type="arabicPeriod"/>
            </a:pPr>
            <a:r>
              <a:rPr lang="id-ID" sz="2400" dirty="0" smtClean="0">
                <a:latin typeface="Source Sans Pro"/>
              </a:rPr>
              <a:t>Hasil evaluasi</a:t>
            </a:r>
          </a:p>
          <a:p>
            <a:pPr marL="342900" indent="-342900">
              <a:lnSpc>
                <a:spcPct val="150000"/>
              </a:lnSpc>
              <a:buAutoNum type="arabicPeriod"/>
            </a:pPr>
            <a:r>
              <a:rPr lang="id-ID" sz="2400" dirty="0" smtClean="0">
                <a:latin typeface="Source Sans Pro"/>
              </a:rPr>
              <a:t>T</a:t>
            </a:r>
            <a:r>
              <a:rPr lang="en-US" sz="2400" dirty="0" err="1" smtClean="0">
                <a:latin typeface="Source Sans Pro"/>
              </a:rPr>
              <a:t>i</a:t>
            </a:r>
            <a:r>
              <a:rPr lang="id-ID" sz="2400" dirty="0" smtClean="0">
                <a:latin typeface="Source Sans Pro"/>
              </a:rPr>
              <a:t>ndak lanjut (perbaikan)</a:t>
            </a:r>
          </a:p>
          <a:p>
            <a:pPr>
              <a:lnSpc>
                <a:spcPct val="150000"/>
              </a:lnSpc>
            </a:pPr>
            <a:endParaRPr lang="id-ID" dirty="0">
              <a:latin typeface="Source Sans Pro"/>
            </a:endParaRPr>
          </a:p>
        </p:txBody>
      </p:sp>
      <p:sp>
        <p:nvSpPr>
          <p:cNvPr id="6" name="Rectangle 5"/>
          <p:cNvSpPr/>
          <p:nvPr/>
        </p:nvSpPr>
        <p:spPr>
          <a:xfrm>
            <a:off x="3344091" y="2133601"/>
            <a:ext cx="4807132" cy="31350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344091" y="2447109"/>
            <a:ext cx="4807132" cy="922916"/>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6794338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990134023"/>
              </p:ext>
            </p:extLst>
          </p:nvPr>
        </p:nvGraphicFramePr>
        <p:xfrm>
          <a:off x="882705" y="1609455"/>
          <a:ext cx="7406640" cy="266251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16</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2.4.3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Monitoring dan evaluasi hasil penjaminan mutu di bidang pendidikan, penelitian, pelayanan/pengabdian kepada masyarakat, sarana prasarana, keuangan, manajemen, serta tindak lanjutnya.</a:t>
                      </a:r>
                    </a:p>
                    <a:p>
                      <a:pPr lvl="0" algn="l">
                        <a:spcBef>
                          <a:spcPts val="0"/>
                        </a:spcBef>
                        <a:buNone/>
                      </a:pPr>
                      <a:r>
                        <a:rPr lang="fi-FI" sz="1400" b="1" dirty="0" smtClean="0">
                          <a:solidFill>
                            <a:srgbClr val="FF0000"/>
                          </a:solidFill>
                          <a:latin typeface="Source Sans Pro"/>
                          <a:ea typeface="Source Sans Pro"/>
                          <a:cs typeface="Source Sans Pro"/>
                          <a:sym typeface="Source Sans Pro"/>
                        </a:rPr>
                        <a:t>Pelaksanaan dan pencapaian sasaran penjaminan mutu di bidang (1) pendidikan, (2) penelitian, (3) PkM, (4) sarana prasarana, (5) keuangan, (6) manajemen, terdokumentasi dan disosialisasikan dengan baik, serta ditindaklanjuti</a:t>
                      </a:r>
                      <a:r>
                        <a:rPr lang="id-ID" sz="1400" b="1" dirty="0" smtClean="0">
                          <a:solidFill>
                            <a:srgbClr val="FF0000"/>
                          </a:solidFill>
                          <a:latin typeface="Source Sans Pro"/>
                          <a:ea typeface="Source Sans Pro"/>
                          <a:cs typeface="Source Sans Pro"/>
                          <a:sym typeface="Source Sans Pro"/>
                        </a:rPr>
                        <a:t>.</a:t>
                      </a:r>
                      <a:endParaRPr lang="fi-FI" sz="1400" b="1" dirty="0">
                        <a:solidFill>
                          <a:srgbClr val="FF0000"/>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882705" y="4533701"/>
            <a:ext cx="7791766" cy="2677656"/>
          </a:xfrm>
          <a:prstGeom prst="rect">
            <a:avLst/>
          </a:prstGeom>
          <a:noFill/>
        </p:spPr>
        <p:txBody>
          <a:bodyPr wrap="square" numCol="2" rtlCol="0">
            <a:spAutoFit/>
          </a:bodyPr>
          <a:lstStyle/>
          <a:p>
            <a:r>
              <a:rPr lang="id-ID" sz="2400" dirty="0" smtClean="0">
                <a:latin typeface="Source Sans Pro"/>
              </a:rPr>
              <a:t>Rekaman terkait monev</a:t>
            </a:r>
          </a:p>
          <a:p>
            <a:pPr marL="342900" indent="-342900">
              <a:buAutoNum type="arabicPeriod"/>
            </a:pPr>
            <a:r>
              <a:rPr lang="id-ID" sz="2400" dirty="0" smtClean="0">
                <a:latin typeface="Source Sans Pro"/>
              </a:rPr>
              <a:t>Pendidikan	</a:t>
            </a:r>
          </a:p>
          <a:p>
            <a:pPr marL="342900" indent="-342900">
              <a:buAutoNum type="arabicPeriod"/>
            </a:pPr>
            <a:r>
              <a:rPr lang="id-ID" sz="2400" dirty="0" smtClean="0">
                <a:latin typeface="Source Sans Pro"/>
              </a:rPr>
              <a:t>Penelitian</a:t>
            </a:r>
          </a:p>
          <a:p>
            <a:pPr marL="342900" indent="-342900">
              <a:buAutoNum type="arabicPeriod"/>
            </a:pPr>
            <a:r>
              <a:rPr lang="id-ID" sz="2400" dirty="0" smtClean="0">
                <a:latin typeface="Source Sans Pro"/>
              </a:rPr>
              <a:t>PkM</a:t>
            </a:r>
          </a:p>
          <a:p>
            <a:pPr marL="342900" indent="-342900">
              <a:buAutoNum type="arabicPeriod"/>
            </a:pPr>
            <a:endParaRPr lang="id-ID" sz="2400" dirty="0">
              <a:latin typeface="Source Sans Pro"/>
            </a:endParaRPr>
          </a:p>
          <a:p>
            <a:pPr marL="342900" indent="-342900">
              <a:buAutoNum type="arabicPeriod"/>
            </a:pPr>
            <a:endParaRPr lang="id-ID" sz="2400" dirty="0" smtClean="0">
              <a:latin typeface="Source Sans Pro"/>
            </a:endParaRPr>
          </a:p>
          <a:p>
            <a:pPr marL="342900" indent="-342900">
              <a:buAutoNum type="arabicPeriod"/>
            </a:pPr>
            <a:endParaRPr lang="id-ID" sz="2400" dirty="0">
              <a:latin typeface="Source Sans Pro"/>
            </a:endParaRPr>
          </a:p>
          <a:p>
            <a:pPr marL="342900" indent="-342900">
              <a:buAutoNum type="arabicPeriod"/>
            </a:pPr>
            <a:endParaRPr lang="id-ID" sz="2400" dirty="0" smtClean="0">
              <a:latin typeface="Source Sans Pro"/>
            </a:endParaRPr>
          </a:p>
          <a:p>
            <a:pPr marL="342900" indent="-342900">
              <a:buAutoNum type="arabicPeriod"/>
            </a:pPr>
            <a:r>
              <a:rPr lang="id-ID" sz="2400" dirty="0" smtClean="0">
                <a:latin typeface="Source Sans Pro"/>
              </a:rPr>
              <a:t>Sarana prasarana</a:t>
            </a:r>
          </a:p>
          <a:p>
            <a:pPr marL="342900" indent="-342900">
              <a:buAutoNum type="arabicPeriod"/>
            </a:pPr>
            <a:r>
              <a:rPr lang="id-ID" sz="2400" dirty="0" smtClean="0">
                <a:latin typeface="Source Sans Pro"/>
              </a:rPr>
              <a:t>Keuangan</a:t>
            </a:r>
          </a:p>
          <a:p>
            <a:pPr marL="342900" indent="-342900">
              <a:buAutoNum type="arabicPeriod"/>
            </a:pPr>
            <a:r>
              <a:rPr lang="id-ID" sz="2400" dirty="0" smtClean="0">
                <a:latin typeface="Source Sans Pro"/>
              </a:rPr>
              <a:t>Manajemen</a:t>
            </a:r>
            <a:endParaRPr lang="id-ID" sz="2400" dirty="0">
              <a:latin typeface="Source Sans Pro"/>
            </a:endParaRPr>
          </a:p>
        </p:txBody>
      </p:sp>
      <p:sp>
        <p:nvSpPr>
          <p:cNvPr id="7" name="Rectangle 6"/>
          <p:cNvSpPr/>
          <p:nvPr/>
        </p:nvSpPr>
        <p:spPr>
          <a:xfrm>
            <a:off x="3344091" y="2133600"/>
            <a:ext cx="4807132" cy="97740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344091" y="3111002"/>
            <a:ext cx="4807132" cy="1100005"/>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627587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041463510"/>
              </p:ext>
            </p:extLst>
          </p:nvPr>
        </p:nvGraphicFramePr>
        <p:xfrm>
          <a:off x="762000" y="685800"/>
          <a:ext cx="76200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56366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364814" y="81060"/>
            <a:ext cx="1932164" cy="932188"/>
          </a:xfrm>
          <a:prstGeom prst="righ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err="1" smtClean="0">
                <a:solidFill>
                  <a:srgbClr val="FFFF00"/>
                </a:solidFill>
              </a:rPr>
              <a:t>Contoh</a:t>
            </a:r>
            <a:endParaRPr lang="en-US" sz="3000" b="1" dirty="0">
              <a:solidFill>
                <a:srgbClr val="FFFF00"/>
              </a:solidFill>
            </a:endParaRPr>
          </a:p>
        </p:txBody>
      </p:sp>
      <p:pic>
        <p:nvPicPr>
          <p:cNvPr id="10" name="Picture 9"/>
          <p:cNvPicPr>
            <a:picLocks noChangeAspect="1"/>
          </p:cNvPicPr>
          <p:nvPr/>
        </p:nvPicPr>
        <p:blipFill>
          <a:blip r:embed="rId3"/>
          <a:stretch>
            <a:fillRect/>
          </a:stretch>
        </p:blipFill>
        <p:spPr>
          <a:xfrm>
            <a:off x="136360" y="1149283"/>
            <a:ext cx="6210300" cy="1790700"/>
          </a:xfrm>
          <a:prstGeom prst="rect">
            <a:avLst/>
          </a:prstGeom>
        </p:spPr>
      </p:pic>
      <p:pic>
        <p:nvPicPr>
          <p:cNvPr id="11" name="Picture 10"/>
          <p:cNvPicPr>
            <a:picLocks noChangeAspect="1"/>
          </p:cNvPicPr>
          <p:nvPr/>
        </p:nvPicPr>
        <p:blipFill>
          <a:blip r:embed="rId4"/>
          <a:stretch>
            <a:fillRect/>
          </a:stretch>
        </p:blipFill>
        <p:spPr>
          <a:xfrm>
            <a:off x="1460500" y="2363820"/>
            <a:ext cx="7683500" cy="2171700"/>
          </a:xfrm>
          <a:prstGeom prst="rect">
            <a:avLst/>
          </a:prstGeom>
        </p:spPr>
      </p:pic>
      <p:pic>
        <p:nvPicPr>
          <p:cNvPr id="13" name="Picture 12"/>
          <p:cNvPicPr>
            <a:picLocks noChangeAspect="1"/>
          </p:cNvPicPr>
          <p:nvPr/>
        </p:nvPicPr>
        <p:blipFill>
          <a:blip r:embed="rId5"/>
          <a:stretch>
            <a:fillRect/>
          </a:stretch>
        </p:blipFill>
        <p:spPr>
          <a:xfrm>
            <a:off x="365006" y="4079036"/>
            <a:ext cx="7023100" cy="2590800"/>
          </a:xfrm>
          <a:prstGeom prst="rect">
            <a:avLst/>
          </a:prstGeom>
        </p:spPr>
      </p:pic>
    </p:spTree>
    <p:extLst>
      <p:ext uri="{BB962C8B-B14F-4D97-AF65-F5344CB8AC3E}">
        <p14:creationId xmlns:p14="http://schemas.microsoft.com/office/powerpoint/2010/main" val="175184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29546321"/>
              </p:ext>
            </p:extLst>
          </p:nvPr>
        </p:nvGraphicFramePr>
        <p:xfrm>
          <a:off x="882705" y="1609455"/>
          <a:ext cx="7406640" cy="244915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17</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2.4.4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Perguruan tinggi memiliki sistem pembinaan program studi yang mencakup: (1) pengembangan program studi, (2)  penyusunan dokumen akreditasi dalam bentuk pelatihan, dana, dan informasi.</a:t>
                      </a:r>
                    </a:p>
                    <a:p>
                      <a:pPr lvl="0" algn="l">
                        <a:spcBef>
                          <a:spcPts val="0"/>
                        </a:spcBef>
                        <a:buNone/>
                      </a:pPr>
                      <a:r>
                        <a:rPr lang="fi-FI" sz="1400" b="1" dirty="0" smtClean="0">
                          <a:solidFill>
                            <a:srgbClr val="FF0000"/>
                          </a:solidFill>
                          <a:latin typeface="Source Sans Pro"/>
                          <a:ea typeface="Source Sans Pro"/>
                          <a:cs typeface="Source Sans Pro"/>
                          <a:sym typeface="Source Sans Pro"/>
                        </a:rPr>
                        <a:t>Perguruan tinggi memberikan pembinaan sangat baik dalam: (1) pengembangan program studi, (2)  penyusunan dokumen akreditasi dalam bentuk pelatihan, dana, dan informasi</a:t>
                      </a:r>
                      <a:r>
                        <a:rPr lang="id-ID" sz="1400" b="1" dirty="0" smtClean="0">
                          <a:solidFill>
                            <a:srgbClr val="FF0000"/>
                          </a:solidFill>
                          <a:latin typeface="Source Sans Pro"/>
                          <a:ea typeface="Source Sans Pro"/>
                          <a:cs typeface="Source Sans Pro"/>
                          <a:sym typeface="Source Sans Pro"/>
                        </a:rPr>
                        <a:t>.</a:t>
                      </a:r>
                      <a:endParaRPr lang="fi-FI" sz="1400" b="1" dirty="0">
                        <a:solidFill>
                          <a:srgbClr val="FF0000"/>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868680" y="4320341"/>
            <a:ext cx="7406640" cy="830997"/>
          </a:xfrm>
          <a:prstGeom prst="rect">
            <a:avLst/>
          </a:prstGeom>
          <a:noFill/>
        </p:spPr>
        <p:txBody>
          <a:bodyPr wrap="square" rtlCol="0">
            <a:spAutoFit/>
          </a:bodyPr>
          <a:lstStyle/>
          <a:p>
            <a:r>
              <a:rPr lang="id-ID" sz="2400" dirty="0" smtClean="0">
                <a:latin typeface="Source Sans Pro"/>
              </a:rPr>
              <a:t>Rekaman terkait pengembangan prodi terutama terkait akreditasi</a:t>
            </a:r>
            <a:endParaRPr lang="id-ID" sz="2400" dirty="0">
              <a:latin typeface="Source Sans Pro"/>
            </a:endParaRPr>
          </a:p>
        </p:txBody>
      </p:sp>
      <p:sp>
        <p:nvSpPr>
          <p:cNvPr id="6" name="Rectangle 5"/>
          <p:cNvSpPr/>
          <p:nvPr/>
        </p:nvSpPr>
        <p:spPr>
          <a:xfrm>
            <a:off x="3344091" y="2133601"/>
            <a:ext cx="4807132" cy="977402"/>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344091" y="3111003"/>
            <a:ext cx="4807132" cy="912772"/>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783104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4581982"/>
              </p:ext>
            </p:extLst>
          </p:nvPr>
        </p:nvGraphicFramePr>
        <p:xfrm>
          <a:off x="882705" y="1609455"/>
          <a:ext cx="7406640" cy="223579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18</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smtClean="0">
                          <a:solidFill>
                            <a:srgbClr val="263238"/>
                          </a:solidFill>
                          <a:latin typeface="Source Sans Pro"/>
                          <a:ea typeface="Source Sans Pro"/>
                          <a:cs typeface="Source Sans Pro"/>
                          <a:sym typeface="Source Sans Pro"/>
                        </a:rPr>
                        <a:t>2.4.5</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Kelengkapan dan aksesibilitas sistem basis data institusi yang mendukung penyusunan evaluasi diri institusi dan program studi.</a:t>
                      </a:r>
                    </a:p>
                    <a:p>
                      <a:pPr lvl="0" algn="l">
                        <a:spcBef>
                          <a:spcPts val="0"/>
                        </a:spcBef>
                        <a:buNone/>
                      </a:pPr>
                      <a:r>
                        <a:rPr lang="fi-FI" sz="1400" b="1" dirty="0" smtClean="0">
                          <a:solidFill>
                            <a:srgbClr val="FF0000"/>
                          </a:solidFill>
                          <a:latin typeface="Source Sans Pro"/>
                          <a:ea typeface="Source Sans Pro"/>
                          <a:cs typeface="Source Sans Pro"/>
                          <a:sym typeface="Source Sans Pro"/>
                        </a:rPr>
                        <a:t>Basis data lengkap mencakup informasi tentang tujuh standar akreditasi untuk penyusunan dokumen evaluasi diri institusi maupun program studi, dan dapat diakses dengan mudah.</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882705" y="4103115"/>
            <a:ext cx="7406640" cy="1569660"/>
          </a:xfrm>
          <a:prstGeom prst="rect">
            <a:avLst/>
          </a:prstGeom>
          <a:noFill/>
        </p:spPr>
        <p:txBody>
          <a:bodyPr wrap="square" rtlCol="0">
            <a:spAutoFit/>
          </a:bodyPr>
          <a:lstStyle/>
          <a:p>
            <a:r>
              <a:rPr lang="id-ID" sz="2400" dirty="0" smtClean="0">
                <a:latin typeface="Source Sans Pro"/>
              </a:rPr>
              <a:t>Siapkan akses data secara </a:t>
            </a:r>
            <a:r>
              <a:rPr lang="id-ID" sz="2400" dirty="0">
                <a:latin typeface="Source Sans Pro"/>
              </a:rPr>
              <a:t>online untuk ketujuh standar</a:t>
            </a:r>
          </a:p>
          <a:p>
            <a:endParaRPr lang="id-ID" sz="2400" dirty="0" smtClean="0">
              <a:latin typeface="Source Sans Pro"/>
            </a:endParaRPr>
          </a:p>
          <a:p>
            <a:r>
              <a:rPr lang="id-ID" sz="2400" dirty="0" smtClean="0">
                <a:latin typeface="Source Sans Pro"/>
              </a:rPr>
              <a:t>(Siapkan Screen shoot sistem informasi ) </a:t>
            </a:r>
          </a:p>
        </p:txBody>
      </p:sp>
      <p:sp>
        <p:nvSpPr>
          <p:cNvPr id="6" name="Rectangle 5"/>
          <p:cNvSpPr/>
          <p:nvPr/>
        </p:nvSpPr>
        <p:spPr>
          <a:xfrm>
            <a:off x="3344091" y="2133601"/>
            <a:ext cx="4807132" cy="748936"/>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344091" y="2882537"/>
            <a:ext cx="4807132" cy="83997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6289178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032704332"/>
              </p:ext>
            </p:extLst>
          </p:nvPr>
        </p:nvGraphicFramePr>
        <p:xfrm>
          <a:off x="882705" y="1609455"/>
          <a:ext cx="7406640" cy="159571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19</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a:solidFill>
                            <a:srgbClr val="263238"/>
                          </a:solidFill>
                          <a:latin typeface="Source Sans Pro"/>
                          <a:ea typeface="Source Sans Pro"/>
                          <a:cs typeface="Source Sans Pro"/>
                          <a:sym typeface="Source Sans Pro"/>
                        </a:rPr>
                        <a:t>2.4.6</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en-US" sz="1400" b="1" dirty="0">
                          <a:solidFill>
                            <a:schemeClr val="tx1"/>
                          </a:solidFill>
                          <a:latin typeface="Source Sans Pro"/>
                          <a:ea typeface="Source Sans Pro"/>
                          <a:cs typeface="Source Sans Pro"/>
                          <a:sym typeface="Source Sans Pro"/>
                        </a:rPr>
                        <a:t>Status </a:t>
                      </a:r>
                      <a:r>
                        <a:rPr lang="en-US" sz="1400" b="1" dirty="0" err="1">
                          <a:solidFill>
                            <a:schemeClr val="tx1"/>
                          </a:solidFill>
                          <a:latin typeface="Source Sans Pro"/>
                          <a:ea typeface="Source Sans Pro"/>
                          <a:cs typeface="Source Sans Pro"/>
                          <a:sym typeface="Source Sans Pro"/>
                        </a:rPr>
                        <a:t>akreditasi</a:t>
                      </a:r>
                      <a:r>
                        <a:rPr lang="en-US" sz="1400" b="1" dirty="0">
                          <a:solidFill>
                            <a:schemeClr val="tx1"/>
                          </a:solidFill>
                          <a:latin typeface="Source Sans Pro"/>
                          <a:ea typeface="Source Sans Pro"/>
                          <a:cs typeface="Source Sans Pro"/>
                          <a:sym typeface="Source Sans Pro"/>
                        </a:rPr>
                        <a:t> BAN-PT </a:t>
                      </a:r>
                      <a:r>
                        <a:rPr lang="en-US" sz="1400" b="1" dirty="0" err="1">
                          <a:solidFill>
                            <a:schemeClr val="tx1"/>
                          </a:solidFill>
                          <a:latin typeface="Source Sans Pro"/>
                          <a:ea typeface="Source Sans Pro"/>
                          <a:cs typeface="Source Sans Pro"/>
                          <a:sym typeface="Source Sans Pro"/>
                        </a:rPr>
                        <a:t>untuk</a:t>
                      </a:r>
                      <a:r>
                        <a:rPr lang="en-US" sz="1400" b="1" dirty="0">
                          <a:solidFill>
                            <a:schemeClr val="tx1"/>
                          </a:solidFill>
                          <a:latin typeface="Source Sans Pro"/>
                          <a:ea typeface="Source Sans Pro"/>
                          <a:cs typeface="Source Sans Pro"/>
                          <a:sym typeface="Source Sans Pro"/>
                        </a:rPr>
                        <a:t> </a:t>
                      </a:r>
                      <a:r>
                        <a:rPr lang="en-US" sz="1400" b="1" dirty="0" err="1" smtClean="0">
                          <a:solidFill>
                            <a:schemeClr val="tx1"/>
                          </a:solidFill>
                          <a:latin typeface="Source Sans Pro"/>
                          <a:ea typeface="Source Sans Pro"/>
                          <a:cs typeface="Source Sans Pro"/>
                          <a:sym typeface="Source Sans Pro"/>
                        </a:rPr>
                        <a:t>seluruh</a:t>
                      </a:r>
                      <a:r>
                        <a:rPr lang="en-US" sz="1400" b="1" dirty="0" smtClean="0">
                          <a:solidFill>
                            <a:schemeClr val="tx1"/>
                          </a:solidFill>
                          <a:latin typeface="Source Sans Pro"/>
                          <a:ea typeface="Source Sans Pro"/>
                          <a:cs typeface="Source Sans Pro"/>
                          <a:sym typeface="Source Sans Pro"/>
                        </a:rPr>
                        <a:t>  PS </a:t>
                      </a:r>
                      <a:r>
                        <a:rPr lang="en-US" sz="1400" b="1" dirty="0" err="1" smtClean="0">
                          <a:solidFill>
                            <a:schemeClr val="tx1"/>
                          </a:solidFill>
                          <a:latin typeface="Source Sans Pro"/>
                          <a:ea typeface="Source Sans Pro"/>
                          <a:cs typeface="Source Sans Pro"/>
                          <a:sym typeface="Source Sans Pro"/>
                        </a:rPr>
                        <a:t>dalam</a:t>
                      </a:r>
                      <a:r>
                        <a:rPr lang="en-US" sz="1400" b="1" dirty="0" smtClean="0">
                          <a:solidFill>
                            <a:schemeClr val="tx1"/>
                          </a:solidFill>
                          <a:latin typeface="Source Sans Pro"/>
                          <a:ea typeface="Source Sans Pro"/>
                          <a:cs typeface="Source Sans Pro"/>
                          <a:sym typeface="Source Sans Pro"/>
                        </a:rPr>
                        <a:t> </a:t>
                      </a:r>
                      <a:r>
                        <a:rPr lang="en-US" sz="1400" b="1" dirty="0" err="1">
                          <a:solidFill>
                            <a:schemeClr val="tx1"/>
                          </a:solidFill>
                          <a:latin typeface="Source Sans Pro"/>
                          <a:ea typeface="Source Sans Pro"/>
                          <a:cs typeface="Source Sans Pro"/>
                          <a:sym typeface="Source Sans Pro"/>
                        </a:rPr>
                        <a:t>perguruan</a:t>
                      </a:r>
                      <a:r>
                        <a:rPr lang="en-US" sz="1400" b="1" dirty="0">
                          <a:solidFill>
                            <a:schemeClr val="tx1"/>
                          </a:solidFill>
                          <a:latin typeface="Source Sans Pro"/>
                          <a:ea typeface="Source Sans Pro"/>
                          <a:cs typeface="Source Sans Pro"/>
                          <a:sym typeface="Source Sans Pro"/>
                        </a:rPr>
                        <a:t> </a:t>
                      </a:r>
                      <a:r>
                        <a:rPr lang="en-US" sz="1400" b="1" dirty="0" err="1">
                          <a:solidFill>
                            <a:schemeClr val="tx1"/>
                          </a:solidFill>
                          <a:latin typeface="Source Sans Pro"/>
                          <a:ea typeface="Source Sans Pro"/>
                          <a:cs typeface="Source Sans Pro"/>
                          <a:sym typeface="Source Sans Pro"/>
                        </a:rPr>
                        <a:t>tinggi</a:t>
                      </a:r>
                      <a:r>
                        <a:rPr lang="en-US" sz="1400" b="1" dirty="0">
                          <a:solidFill>
                            <a:schemeClr val="tx1"/>
                          </a:solidFill>
                          <a:latin typeface="Source Sans Pro"/>
                          <a:ea typeface="Source Sans Pro"/>
                          <a:cs typeface="Source Sans Pro"/>
                          <a:sym typeface="Source Sans Pro"/>
                        </a:rPr>
                        <a:t>.</a:t>
                      </a:r>
                      <a:endParaRPr lang="id-ID" sz="1400" b="1" dirty="0">
                        <a:solidFill>
                          <a:schemeClr val="tx1"/>
                        </a:solidFill>
                        <a:latin typeface="Source Sans Pro"/>
                        <a:ea typeface="Source Sans Pro"/>
                        <a:cs typeface="Source Sans Pro"/>
                        <a:sym typeface="Source Sans Pro"/>
                      </a:endParaRPr>
                    </a:p>
                    <a:p>
                      <a:pPr lvl="0" algn="l">
                        <a:spcBef>
                          <a:spcPts val="0"/>
                        </a:spcBef>
                        <a:buNone/>
                      </a:pPr>
                      <a:r>
                        <a:rPr lang="id-ID" sz="1400" b="1" dirty="0">
                          <a:solidFill>
                            <a:srgbClr val="FF0000"/>
                          </a:solidFill>
                          <a:latin typeface="Source Sans Pro"/>
                          <a:ea typeface="Source Sans Pro"/>
                          <a:cs typeface="Source Sans Pro"/>
                          <a:sym typeface="Source Sans Pro"/>
                        </a:rPr>
                        <a:t>Komposisi prodi </a:t>
                      </a:r>
                      <a:r>
                        <a:rPr lang="id-ID" sz="1400" b="1" dirty="0" smtClean="0">
                          <a:solidFill>
                            <a:srgbClr val="FF0000"/>
                          </a:solidFill>
                          <a:latin typeface="Source Sans Pro"/>
                          <a:ea typeface="Source Sans Pro"/>
                          <a:cs typeface="Source Sans Pro"/>
                          <a:sym typeface="Source Sans Pro"/>
                        </a:rPr>
                        <a:t>terakreditasi </a:t>
                      </a:r>
                      <a:r>
                        <a:rPr lang="id-ID" sz="1400" b="1" dirty="0">
                          <a:solidFill>
                            <a:srgbClr val="FF0000"/>
                          </a:solidFill>
                          <a:latin typeface="Source Sans Pro"/>
                          <a:ea typeface="Source Sans Pro"/>
                          <a:cs typeface="Source Sans Pro"/>
                          <a:sym typeface="Source Sans Pro"/>
                        </a:rPr>
                        <a:t>A, B, C, dan belum terkreditasi / kadaluarsa</a:t>
                      </a:r>
                    </a:p>
                  </a:txBody>
                  <a:tcPr marL="124250" marR="124250" marT="124250" marB="124250"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TextBox 4"/>
          <p:cNvSpPr txBox="1"/>
          <p:nvPr/>
        </p:nvSpPr>
        <p:spPr>
          <a:xfrm>
            <a:off x="882705" y="3466901"/>
            <a:ext cx="7406640" cy="1169551"/>
          </a:xfrm>
          <a:prstGeom prst="rect">
            <a:avLst/>
          </a:prstGeom>
          <a:noFill/>
        </p:spPr>
        <p:txBody>
          <a:bodyPr wrap="square" rtlCol="0">
            <a:spAutoFit/>
          </a:bodyPr>
          <a:lstStyle/>
          <a:p>
            <a:pPr>
              <a:lnSpc>
                <a:spcPct val="150000"/>
              </a:lnSpc>
            </a:pPr>
            <a:r>
              <a:rPr lang="id-ID" sz="2400" dirty="0" smtClean="0">
                <a:latin typeface="Source Sans Pro"/>
              </a:rPr>
              <a:t>Berikan ilustrasi perkembangan, </a:t>
            </a:r>
          </a:p>
          <a:p>
            <a:pPr>
              <a:lnSpc>
                <a:spcPct val="150000"/>
              </a:lnSpc>
            </a:pPr>
            <a:r>
              <a:rPr lang="id-ID" sz="2400" dirty="0" smtClean="0">
                <a:latin typeface="Source Sans Pro"/>
              </a:rPr>
              <a:t>sehingga terlihat growth nya.</a:t>
            </a:r>
            <a:endParaRPr lang="id-ID" sz="2400" dirty="0">
              <a:latin typeface="Source Sans Pro"/>
            </a:endParaRPr>
          </a:p>
        </p:txBody>
      </p:sp>
      <p:sp>
        <p:nvSpPr>
          <p:cNvPr id="6" name="Rectangle 5"/>
          <p:cNvSpPr/>
          <p:nvPr/>
        </p:nvSpPr>
        <p:spPr>
          <a:xfrm>
            <a:off x="3344091" y="2177146"/>
            <a:ext cx="4807132" cy="47136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344091" y="2648507"/>
            <a:ext cx="4807132" cy="49528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4136645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591522363"/>
              </p:ext>
            </p:extLst>
          </p:nvPr>
        </p:nvGraphicFramePr>
        <p:xfrm>
          <a:off x="882705" y="1609455"/>
          <a:ext cx="7406640" cy="20224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20</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Sistem penerimaan  mahasiswa baru memuat unsur-unsur : (1) kebijakan, (2) kriteria, (3) prosedur, (4) instrumen, (5) sistem pengambilan keputusan dan konsistensi pelaksanaannya</a:t>
                      </a:r>
                    </a:p>
                    <a:p>
                      <a:pPr lvl="0" algn="l">
                        <a:spcBef>
                          <a:spcPts val="0"/>
                        </a:spcBef>
                        <a:buNone/>
                      </a:pPr>
                      <a:r>
                        <a:rPr lang="id-ID" sz="1400" b="1" dirty="0" smtClean="0">
                          <a:solidFill>
                            <a:srgbClr val="FF0000"/>
                          </a:solidFill>
                          <a:latin typeface="Source Sans Pro"/>
                          <a:ea typeface="Source Sans Pro"/>
                          <a:cs typeface="Source Sans Pro"/>
                          <a:sym typeface="Source Sans Pro"/>
                        </a:rPr>
                        <a:t>Memuat</a:t>
                      </a:r>
                      <a:r>
                        <a:rPr lang="id-ID" sz="1400" b="1" baseline="0" dirty="0" smtClean="0">
                          <a:solidFill>
                            <a:srgbClr val="FF0000"/>
                          </a:solidFill>
                          <a:latin typeface="Source Sans Pro"/>
                          <a:ea typeface="Source Sans Pro"/>
                          <a:cs typeface="Source Sans Pro"/>
                          <a:sym typeface="Source Sans Pro"/>
                        </a:rPr>
                        <a:t> ke lima unsur dan dilaksanakan dengan konsisten</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994685"/>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3128421"/>
            <a:ext cx="4807132" cy="503334"/>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600672" y="3993148"/>
            <a:ext cx="7645400" cy="1168400"/>
          </a:xfrm>
          <a:prstGeom prst="rect">
            <a:avLst/>
          </a:prstGeom>
        </p:spPr>
      </p:pic>
      <p:pic>
        <p:nvPicPr>
          <p:cNvPr id="7" name="Picture 6"/>
          <p:cNvPicPr>
            <a:picLocks noChangeAspect="1"/>
          </p:cNvPicPr>
          <p:nvPr/>
        </p:nvPicPr>
        <p:blipFill>
          <a:blip r:embed="rId4"/>
          <a:stretch>
            <a:fillRect/>
          </a:stretch>
        </p:blipFill>
        <p:spPr>
          <a:xfrm>
            <a:off x="1733886" y="5216752"/>
            <a:ext cx="7410114" cy="1641248"/>
          </a:xfrm>
          <a:prstGeom prst="rect">
            <a:avLst/>
          </a:prstGeom>
        </p:spPr>
      </p:pic>
    </p:spTree>
    <p:extLst>
      <p:ext uri="{BB962C8B-B14F-4D97-AF65-F5344CB8AC3E}">
        <p14:creationId xmlns:p14="http://schemas.microsoft.com/office/powerpoint/2010/main" val="126931633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989224110"/>
              </p:ext>
            </p:extLst>
          </p:nvPr>
        </p:nvGraphicFramePr>
        <p:xfrm>
          <a:off x="882705" y="1609455"/>
          <a:ext cx="7406640" cy="30892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Sistem penerimaan mahasiswa baru yang  memberikan peluang dan menerima mahasiswa yang memiliki potensi akademik namun kurang mampu secara ekonomi dan/atau cacat fisik disertai bukti implementasi sistem tsb. berupa ketersediaan sarana dan prasarana penunjang</a:t>
                      </a:r>
                    </a:p>
                    <a:p>
                      <a:pPr lvl="0" algn="l">
                        <a:spcBef>
                          <a:spcPts val="0"/>
                        </a:spcBef>
                        <a:buNone/>
                      </a:pPr>
                      <a:r>
                        <a:rPr lang="id-ID" sz="1400" b="1" dirty="0" smtClean="0">
                          <a:solidFill>
                            <a:srgbClr val="FF0000"/>
                          </a:solidFill>
                          <a:latin typeface="Source Sans Pro"/>
                          <a:ea typeface="Source Sans Pro"/>
                          <a:cs typeface="Source Sans Pro"/>
                          <a:sym typeface="Source Sans Pro"/>
                        </a:rPr>
                        <a:t>Ditemukan sistem yang memberikan peluang dan menerima mahasiswa yang memiliki potensi akademik tetapi tidak mampu secara ekonomi dan cacat fisik dan bukti implementasi sistem tsb. yang ditunjang oleh fasilitas yang sangat lengkap</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141079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3544390"/>
            <a:ext cx="4807132" cy="1079863"/>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878256" y="4436042"/>
            <a:ext cx="6497389" cy="2295674"/>
          </a:xfrm>
          <a:prstGeom prst="rect">
            <a:avLst/>
          </a:prstGeom>
        </p:spPr>
      </p:pic>
    </p:spTree>
    <p:extLst>
      <p:ext uri="{BB962C8B-B14F-4D97-AF65-F5344CB8AC3E}">
        <p14:creationId xmlns:p14="http://schemas.microsoft.com/office/powerpoint/2010/main" val="53504179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t>
            </a:r>
            <a:r>
              <a:rPr lang="id-ID" sz="2800" b="1" dirty="0" smtClean="0">
                <a:solidFill>
                  <a:srgbClr val="000090"/>
                </a:solidFill>
              </a:rPr>
              <a:t>APT</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787021770"/>
              </p:ext>
            </p:extLst>
          </p:nvPr>
        </p:nvGraphicFramePr>
        <p:xfrm>
          <a:off x="882705" y="1609455"/>
          <a:ext cx="7406640" cy="159571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Sistem penerimaan mahasiswa baru yang menerapkan prinsip-prinsip</a:t>
                      </a:r>
                      <a:r>
                        <a:rPr lang="id-ID" sz="1400" b="1" baseline="0" dirty="0" smtClean="0">
                          <a:solidFill>
                            <a:schemeClr val="tx1"/>
                          </a:solidFill>
                          <a:latin typeface="Source Sans Pro"/>
                          <a:ea typeface="Source Sans Pro"/>
                          <a:cs typeface="Source Sans Pro"/>
                          <a:sym typeface="Source Sans Pro"/>
                        </a:rPr>
                        <a:t> ekuitas</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Ada dokumen kebijakan yang sesuai dengan prinsip ekuitas yang diterapkan secara</a:t>
                      </a:r>
                      <a:r>
                        <a:rPr lang="id-ID" sz="1400" b="1" baseline="0" dirty="0" smtClean="0">
                          <a:solidFill>
                            <a:srgbClr val="FF0000"/>
                          </a:solidFill>
                          <a:latin typeface="Source Sans Pro"/>
                          <a:ea typeface="Source Sans Pro"/>
                          <a:cs typeface="Source Sans Pro"/>
                          <a:sym typeface="Source Sans Pro"/>
                        </a:rPr>
                        <a:t> konsisten</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531223"/>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64823"/>
            <a:ext cx="4807132" cy="54034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607165" y="3832648"/>
            <a:ext cx="7848600" cy="1206500"/>
          </a:xfrm>
          <a:prstGeom prst="rect">
            <a:avLst/>
          </a:prstGeom>
        </p:spPr>
      </p:pic>
      <p:pic>
        <p:nvPicPr>
          <p:cNvPr id="7" name="Picture 6"/>
          <p:cNvPicPr>
            <a:picLocks noChangeAspect="1"/>
          </p:cNvPicPr>
          <p:nvPr/>
        </p:nvPicPr>
        <p:blipFill>
          <a:blip r:embed="rId4"/>
          <a:stretch>
            <a:fillRect/>
          </a:stretch>
        </p:blipFill>
        <p:spPr>
          <a:xfrm>
            <a:off x="610937" y="5140686"/>
            <a:ext cx="7543800" cy="1143000"/>
          </a:xfrm>
          <a:prstGeom prst="rect">
            <a:avLst/>
          </a:prstGeom>
        </p:spPr>
      </p:pic>
    </p:spTree>
    <p:extLst>
      <p:ext uri="{BB962C8B-B14F-4D97-AF65-F5344CB8AC3E}">
        <p14:creationId xmlns:p14="http://schemas.microsoft.com/office/powerpoint/2010/main" val="97597114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211991126"/>
              </p:ext>
            </p:extLst>
          </p:nvPr>
        </p:nvGraphicFramePr>
        <p:xfrm>
          <a:off x="882705" y="1609455"/>
          <a:ext cx="7406640" cy="138235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Sistem penerimaan mahasiswa baru menerapkan prinsip pemerataan wilayah asal mahasiswa</a:t>
                      </a:r>
                    </a:p>
                    <a:p>
                      <a:pPr lvl="0" algn="l">
                        <a:spcBef>
                          <a:spcPts val="0"/>
                        </a:spcBef>
                        <a:buNone/>
                      </a:pPr>
                      <a:r>
                        <a:rPr lang="id-ID" sz="1400" b="1" dirty="0" smtClean="0">
                          <a:solidFill>
                            <a:srgbClr val="FF0000"/>
                          </a:solidFill>
                          <a:latin typeface="Source Sans Pro"/>
                          <a:ea typeface="Source Sans Pro"/>
                          <a:cs typeface="Source Sans Pro"/>
                          <a:sym typeface="Source Sans Pro"/>
                        </a:rPr>
                        <a:t>Jumlah propinsi asal mahasiswa</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5476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81289"/>
            <a:ext cx="4807132" cy="26173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1062742" y="3863427"/>
            <a:ext cx="6870700" cy="2184400"/>
          </a:xfrm>
          <a:prstGeom prst="rect">
            <a:avLst/>
          </a:prstGeom>
        </p:spPr>
      </p:pic>
    </p:spTree>
    <p:extLst>
      <p:ext uri="{BB962C8B-B14F-4D97-AF65-F5344CB8AC3E}">
        <p14:creationId xmlns:p14="http://schemas.microsoft.com/office/powerpoint/2010/main" val="38740664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168116860"/>
              </p:ext>
            </p:extLst>
          </p:nvPr>
        </p:nvGraphicFramePr>
        <p:xfrm>
          <a:off x="882705" y="1609455"/>
          <a:ext cx="7406640" cy="138235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3.1.5.1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Rasio</a:t>
                      </a:r>
                      <a:r>
                        <a:rPr lang="id-ID" sz="1400" b="1" baseline="0" dirty="0" smtClean="0">
                          <a:solidFill>
                            <a:schemeClr val="tx1"/>
                          </a:solidFill>
                          <a:latin typeface="Source Sans Pro"/>
                          <a:ea typeface="Source Sans Pro"/>
                          <a:cs typeface="Source Sans Pro"/>
                          <a:sym typeface="Source Sans Pro"/>
                        </a:rPr>
                        <a:t> jumlah calon mahasiswa yang ikut seleksi terhadap jumlah calon mahasiswa yang lulus seleksi</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Rasio = Lulus Seleksi / Ikut Seleksi</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5476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81289"/>
            <a:ext cx="4807132" cy="26173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675138225"/>
              </p:ext>
            </p:extLst>
          </p:nvPr>
        </p:nvGraphicFramePr>
        <p:xfrm>
          <a:off x="886477" y="3356033"/>
          <a:ext cx="7406640" cy="138235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25</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3.1.5.2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Rasio jumlah mahasiswa</a:t>
                      </a:r>
                      <a:r>
                        <a:rPr lang="id-ID" sz="1400" b="1" baseline="0" dirty="0" smtClean="0">
                          <a:solidFill>
                            <a:schemeClr val="tx1"/>
                          </a:solidFill>
                          <a:latin typeface="Source Sans Pro"/>
                          <a:ea typeface="Source Sans Pro"/>
                          <a:cs typeface="Source Sans Pro"/>
                          <a:sym typeface="Source Sans Pro"/>
                        </a:rPr>
                        <a:t> yang mendaftar ulang terhadap jumlah mahasiswa yang lulus seleksi</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Rasio</a:t>
                      </a:r>
                      <a:r>
                        <a:rPr lang="id-ID" sz="1400" b="1" baseline="0" dirty="0" smtClean="0">
                          <a:solidFill>
                            <a:srgbClr val="FF0000"/>
                          </a:solidFill>
                          <a:latin typeface="Source Sans Pro"/>
                          <a:ea typeface="Source Sans Pro"/>
                          <a:cs typeface="Source Sans Pro"/>
                          <a:sym typeface="Source Sans Pro"/>
                        </a:rPr>
                        <a:t> = Lulus Seleksi / Daftar Ulang</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8" name="Rectangle 7"/>
          <p:cNvSpPr/>
          <p:nvPr/>
        </p:nvSpPr>
        <p:spPr>
          <a:xfrm>
            <a:off x="3347863" y="3880178"/>
            <a:ext cx="4807132" cy="5476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3347863" y="4427867"/>
            <a:ext cx="4807132" cy="26173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11"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806463830"/>
              </p:ext>
            </p:extLst>
          </p:nvPr>
        </p:nvGraphicFramePr>
        <p:xfrm>
          <a:off x="855682" y="4932908"/>
          <a:ext cx="7406640" cy="159571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26</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3.1.5.3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Rasio jumlah mahasiswa baru transfer terhadap jumlah mahasiswa</a:t>
                      </a:r>
                      <a:r>
                        <a:rPr lang="id-ID" sz="1400" b="1" baseline="0" dirty="0" smtClean="0">
                          <a:solidFill>
                            <a:schemeClr val="tx1"/>
                          </a:solidFill>
                          <a:latin typeface="Source Sans Pro"/>
                          <a:ea typeface="Source Sans Pro"/>
                          <a:cs typeface="Source Sans Pro"/>
                          <a:sym typeface="Source Sans Pro"/>
                        </a:rPr>
                        <a:t> baru bukan transfer</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Rasio</a:t>
                      </a:r>
                      <a:r>
                        <a:rPr lang="id-ID" sz="1400" b="1" baseline="0" dirty="0" smtClean="0">
                          <a:solidFill>
                            <a:srgbClr val="FF0000"/>
                          </a:solidFill>
                          <a:latin typeface="Source Sans Pro"/>
                          <a:ea typeface="Source Sans Pro"/>
                          <a:cs typeface="Source Sans Pro"/>
                          <a:sym typeface="Source Sans Pro"/>
                        </a:rPr>
                        <a:t> = Mahasiswa baru transfer / Mahasiswa baru bukan transfer</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12" name="Rectangle 11"/>
          <p:cNvSpPr/>
          <p:nvPr/>
        </p:nvSpPr>
        <p:spPr>
          <a:xfrm>
            <a:off x="3317068" y="5457054"/>
            <a:ext cx="4807132" cy="52070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3317068" y="5977754"/>
            <a:ext cx="4807132" cy="55044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0903503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434998043"/>
              </p:ext>
            </p:extLst>
          </p:nvPr>
        </p:nvGraphicFramePr>
        <p:xfrm>
          <a:off x="882705" y="1609455"/>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27</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3.1.6</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Instrumen</a:t>
                      </a:r>
                      <a:r>
                        <a:rPr lang="id-ID" sz="1400" b="1" baseline="0" dirty="0" smtClean="0">
                          <a:solidFill>
                            <a:schemeClr val="tx1"/>
                          </a:solidFill>
                          <a:latin typeface="Source Sans Pro"/>
                          <a:ea typeface="Source Sans Pro"/>
                          <a:cs typeface="Source Sans Pro"/>
                          <a:sym typeface="Source Sans Pro"/>
                        </a:rPr>
                        <a:t> dan tata cara pengukuran kepuasan mahasiswa terhadap layanan kemahasiswaan</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Instrumen pengukuran (1) sahih, (2) andal, (3) mudah digunakan, (4) dilaksanakan secara berkala setiap semester</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5476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18691" y="2681289"/>
            <a:ext cx="4807132" cy="642936"/>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p:cNvPicPr>
            <a:picLocks noChangeAspect="1"/>
          </p:cNvPicPr>
          <p:nvPr/>
        </p:nvPicPr>
        <p:blipFill>
          <a:blip r:embed="rId3"/>
          <a:stretch>
            <a:fillRect/>
          </a:stretch>
        </p:blipFill>
        <p:spPr>
          <a:xfrm>
            <a:off x="817670" y="3429778"/>
            <a:ext cx="7670800" cy="1295400"/>
          </a:xfrm>
          <a:prstGeom prst="rect">
            <a:avLst/>
          </a:prstGeom>
        </p:spPr>
      </p:pic>
      <p:pic>
        <p:nvPicPr>
          <p:cNvPr id="12" name="Picture 11"/>
          <p:cNvPicPr>
            <a:picLocks noChangeAspect="1"/>
          </p:cNvPicPr>
          <p:nvPr/>
        </p:nvPicPr>
        <p:blipFill>
          <a:blip r:embed="rId4"/>
          <a:stretch>
            <a:fillRect/>
          </a:stretch>
        </p:blipFill>
        <p:spPr>
          <a:xfrm>
            <a:off x="1186542" y="3666707"/>
            <a:ext cx="7785100" cy="2794000"/>
          </a:xfrm>
          <a:prstGeom prst="rect">
            <a:avLst/>
          </a:prstGeom>
        </p:spPr>
      </p:pic>
    </p:spTree>
    <p:extLst>
      <p:ext uri="{BB962C8B-B14F-4D97-AF65-F5344CB8AC3E}">
        <p14:creationId xmlns:p14="http://schemas.microsoft.com/office/powerpoint/2010/main" val="385444308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240431545"/>
              </p:ext>
            </p:extLst>
          </p:nvPr>
        </p:nvGraphicFramePr>
        <p:xfrm>
          <a:off x="838200" y="762000"/>
          <a:ext cx="74676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237300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91858062"/>
              </p:ext>
            </p:extLst>
          </p:nvPr>
        </p:nvGraphicFramePr>
        <p:xfrm>
          <a:off x="882705" y="1609455"/>
          <a:ext cx="7406640" cy="223579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28</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3.1.7</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Hasil pelaksanaan survei kepuasan mahasiswa terhadap layanan kegiatan kemahasiswaan, dan tindak lanjutnya</a:t>
                      </a:r>
                    </a:p>
                    <a:p>
                      <a:pPr lvl="0" algn="l">
                        <a:spcBef>
                          <a:spcPts val="0"/>
                        </a:spcBef>
                        <a:buNone/>
                      </a:pPr>
                      <a:r>
                        <a:rPr lang="id-ID" sz="1400" b="1" dirty="0" smtClean="0">
                          <a:solidFill>
                            <a:srgbClr val="FF0000"/>
                          </a:solidFill>
                          <a:latin typeface="Source Sans Pro"/>
                          <a:ea typeface="Source Sans Pro"/>
                          <a:cs typeface="Source Sans Pro"/>
                          <a:sym typeface="Source Sans Pro"/>
                        </a:rPr>
                        <a:t>(1) komprehensif, (2) dianalisis dengan metode yang tepat, (3) disimpulkan dengan baik, (4) digunakan untuk perbaikan sistem manajemen layanan kegiatan kemahasiswaan, (5) mudah diakses oleh pemangku kepentingan</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5476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81289"/>
            <a:ext cx="4807132" cy="1081086"/>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668469" y="3809938"/>
            <a:ext cx="6794500" cy="1778000"/>
          </a:xfrm>
          <a:prstGeom prst="rect">
            <a:avLst/>
          </a:prstGeom>
        </p:spPr>
      </p:pic>
      <p:pic>
        <p:nvPicPr>
          <p:cNvPr id="7" name="Picture 6"/>
          <p:cNvPicPr>
            <a:picLocks noChangeAspect="1"/>
          </p:cNvPicPr>
          <p:nvPr/>
        </p:nvPicPr>
        <p:blipFill>
          <a:blip r:embed="rId4"/>
          <a:stretch>
            <a:fillRect/>
          </a:stretch>
        </p:blipFill>
        <p:spPr>
          <a:xfrm>
            <a:off x="1536700" y="4774006"/>
            <a:ext cx="7607300" cy="1930400"/>
          </a:xfrm>
          <a:prstGeom prst="rect">
            <a:avLst/>
          </a:prstGeom>
        </p:spPr>
      </p:pic>
    </p:spTree>
    <p:extLst>
      <p:ext uri="{BB962C8B-B14F-4D97-AF65-F5344CB8AC3E}">
        <p14:creationId xmlns:p14="http://schemas.microsoft.com/office/powerpoint/2010/main" val="206678782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661993090"/>
              </p:ext>
            </p:extLst>
          </p:nvPr>
        </p:nvGraphicFramePr>
        <p:xfrm>
          <a:off x="882705" y="1609455"/>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29</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3.1.8</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Layanan kepada mahasiswa dalam bidang (1) bimbingan dan konseling, (2) minat dan bakat, (3) pembinaan soft skills, (4) beasiswa, dan (5) kesehatan</a:t>
                      </a:r>
                    </a:p>
                    <a:p>
                      <a:pPr lvl="0" algn="l">
                        <a:spcBef>
                          <a:spcPts val="0"/>
                        </a:spcBef>
                        <a:buNone/>
                      </a:pPr>
                      <a:r>
                        <a:rPr lang="id-ID" sz="1400" b="1" dirty="0" smtClean="0">
                          <a:solidFill>
                            <a:srgbClr val="FF0000"/>
                          </a:solidFill>
                          <a:latin typeface="Source Sans Pro"/>
                          <a:ea typeface="Source Sans Pro"/>
                          <a:cs typeface="Source Sans Pro"/>
                          <a:sym typeface="Source Sans Pro"/>
                        </a:rPr>
                        <a:t>Aksesibilitas dan layanan semua unit pembinaan dan pengembangan</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754063"/>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887663"/>
            <a:ext cx="4807132" cy="47466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0" y="3621348"/>
            <a:ext cx="9144000" cy="1361301"/>
          </a:xfrm>
          <a:prstGeom prst="rect">
            <a:avLst/>
          </a:prstGeom>
        </p:spPr>
      </p:pic>
    </p:spTree>
    <p:extLst>
      <p:ext uri="{BB962C8B-B14F-4D97-AF65-F5344CB8AC3E}">
        <p14:creationId xmlns:p14="http://schemas.microsoft.com/office/powerpoint/2010/main" val="419960828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414183938"/>
              </p:ext>
            </p:extLst>
          </p:nvPr>
        </p:nvGraphicFramePr>
        <p:xfrm>
          <a:off x="882705" y="1609455"/>
          <a:ext cx="7406640" cy="20224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30</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3.1.9</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Pemilikan program layanan bimbingan karir dan informasi kerja bagi mahasiswa dan luluasn</a:t>
                      </a:r>
                    </a:p>
                    <a:p>
                      <a:pPr lvl="0" algn="l">
                        <a:spcBef>
                          <a:spcPts val="0"/>
                        </a:spcBef>
                        <a:buNone/>
                      </a:pPr>
                      <a:r>
                        <a:rPr lang="id-ID" sz="1400" b="1" dirty="0" smtClean="0">
                          <a:solidFill>
                            <a:srgbClr val="FF0000"/>
                          </a:solidFill>
                          <a:latin typeface="Source Sans Pro"/>
                          <a:ea typeface="Source Sans Pro"/>
                          <a:cs typeface="Source Sans Pro"/>
                          <a:sym typeface="Source Sans Pro"/>
                        </a:rPr>
                        <a:t>Mencakup: (1) penyebaran informasi kerja, (2) penyelenggaraan bursa kerja secara berkala, (3) perencanaan karir, (4) pelatihan melamar kerja, (5) layanan penempatan kerja</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5476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81288"/>
            <a:ext cx="4807132" cy="88741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762812" y="3910987"/>
            <a:ext cx="7632700" cy="1981200"/>
          </a:xfrm>
          <a:prstGeom prst="rect">
            <a:avLst/>
          </a:prstGeom>
        </p:spPr>
      </p:pic>
    </p:spTree>
    <p:extLst>
      <p:ext uri="{BB962C8B-B14F-4D97-AF65-F5344CB8AC3E}">
        <p14:creationId xmlns:p14="http://schemas.microsoft.com/office/powerpoint/2010/main" val="421779962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532200940"/>
              </p:ext>
            </p:extLst>
          </p:nvPr>
        </p:nvGraphicFramePr>
        <p:xfrm>
          <a:off x="882705" y="1609455"/>
          <a:ext cx="7406640" cy="223579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3.1.10</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Pelaksanaan program layanan bimbingan karir dna informasi kerja bagi mahasiswa dan lulusan, serta hasilnya</a:t>
                      </a:r>
                    </a:p>
                    <a:p>
                      <a:pPr lvl="0" algn="l">
                        <a:spcBef>
                          <a:spcPts val="0"/>
                        </a:spcBef>
                        <a:buNone/>
                      </a:pPr>
                      <a:r>
                        <a:rPr lang="id-ID" sz="1400" b="1" dirty="0" smtClean="0">
                          <a:solidFill>
                            <a:srgbClr val="FF0000"/>
                          </a:solidFill>
                          <a:latin typeface="Source Sans Pro"/>
                          <a:ea typeface="Source Sans Pro"/>
                          <a:cs typeface="Source Sans Pro"/>
                          <a:sym typeface="Source Sans Pro"/>
                        </a:rPr>
                        <a:t>Menghasilkan kemudahan bagi mahasiswa dan lulusan untuk: (1) memperoleh informasi yang komprehensif tentang pasar kerja, (2) merencanakan karir yang realistik, (3) mengajukan lamaran kerja dengan baik</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754063"/>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887663"/>
            <a:ext cx="4807132" cy="877887"/>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540464" y="4054468"/>
            <a:ext cx="3965891" cy="2316560"/>
          </a:xfrm>
          <a:prstGeom prst="rect">
            <a:avLst/>
          </a:prstGeom>
        </p:spPr>
      </p:pic>
      <p:pic>
        <p:nvPicPr>
          <p:cNvPr id="7" name="Picture 6"/>
          <p:cNvPicPr>
            <a:picLocks noChangeAspect="1"/>
          </p:cNvPicPr>
          <p:nvPr/>
        </p:nvPicPr>
        <p:blipFill>
          <a:blip r:embed="rId4"/>
          <a:stretch>
            <a:fillRect/>
          </a:stretch>
        </p:blipFill>
        <p:spPr>
          <a:xfrm>
            <a:off x="4796630" y="4085224"/>
            <a:ext cx="4144355" cy="2250953"/>
          </a:xfrm>
          <a:prstGeom prst="rect">
            <a:avLst/>
          </a:prstGeom>
        </p:spPr>
      </p:pic>
    </p:spTree>
    <p:extLst>
      <p:ext uri="{BB962C8B-B14F-4D97-AF65-F5344CB8AC3E}">
        <p14:creationId xmlns:p14="http://schemas.microsoft.com/office/powerpoint/2010/main" val="337121640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4144044547"/>
              </p:ext>
            </p:extLst>
          </p:nvPr>
        </p:nvGraphicFramePr>
        <p:xfrm>
          <a:off x="882705" y="1609455"/>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3.1.11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Pencapaian prestasi mahasiswa di tingkat provinsi/</a:t>
                      </a:r>
                      <a:r>
                        <a:rPr lang="id-ID" sz="1400" b="1" baseline="0" dirty="0" smtClean="0">
                          <a:solidFill>
                            <a:schemeClr val="tx1"/>
                          </a:solidFill>
                          <a:latin typeface="Source Sans Pro"/>
                          <a:ea typeface="Source Sans Pro"/>
                          <a:cs typeface="Source Sans Pro"/>
                          <a:sym typeface="Source Sans Pro"/>
                        </a:rPr>
                        <a:t> wilayah, nasional, dan internasional</a:t>
                      </a:r>
                    </a:p>
                    <a:p>
                      <a:pPr lvl="0" algn="l">
                        <a:spcBef>
                          <a:spcPts val="0"/>
                        </a:spcBef>
                        <a:buNone/>
                      </a:pPr>
                      <a:r>
                        <a:rPr lang="id-ID" sz="1400" b="1" baseline="0" dirty="0" smtClean="0">
                          <a:solidFill>
                            <a:srgbClr val="FF0000"/>
                          </a:solidFill>
                          <a:latin typeface="Source Sans Pro"/>
                          <a:ea typeface="Source Sans Pro"/>
                          <a:cs typeface="Source Sans Pro"/>
                          <a:sym typeface="Source Sans Pro"/>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d-ID" sz="1400" b="1" baseline="0" dirty="0" smtClean="0">
                          <a:solidFill>
                            <a:srgbClr val="FF0000"/>
                          </a:solidFill>
                          <a:latin typeface="Source Sans Pro"/>
                          <a:ea typeface="Source Sans Pro"/>
                          <a:cs typeface="Source Sans Pro"/>
                          <a:sym typeface="Source Sans Pro"/>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d-ID" sz="1400" b="1" baseline="0" dirty="0" smtClean="0">
                          <a:solidFill>
                            <a:srgbClr val="FF0000"/>
                          </a:solidFill>
                          <a:latin typeface="Source Sans Pro"/>
                          <a:ea typeface="Source Sans Pro"/>
                          <a:cs typeface="Source Sans Pro"/>
                          <a:sym typeface="Source Sans Pro"/>
                        </a:rPr>
                        <a:t>???</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5476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81289"/>
            <a:ext cx="4807132" cy="67151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639058" y="3658867"/>
            <a:ext cx="8001000" cy="2971800"/>
          </a:xfrm>
          <a:prstGeom prst="rect">
            <a:avLst/>
          </a:prstGeom>
        </p:spPr>
      </p:pic>
    </p:spTree>
    <p:extLst>
      <p:ext uri="{BB962C8B-B14F-4D97-AF65-F5344CB8AC3E}">
        <p14:creationId xmlns:p14="http://schemas.microsoft.com/office/powerpoint/2010/main" val="17700235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378429974"/>
              </p:ext>
            </p:extLst>
          </p:nvPr>
        </p:nvGraphicFramePr>
        <p:xfrm>
          <a:off x="882705" y="1609455"/>
          <a:ext cx="7406640" cy="20224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3.1.12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Upaya institusi untuk meningkatkan prestasi mahasiswa dalam bidang akademik dan non-akademik</a:t>
                      </a:r>
                    </a:p>
                    <a:p>
                      <a:pPr lvl="0" algn="l">
                        <a:spcBef>
                          <a:spcPts val="0"/>
                        </a:spcBef>
                        <a:buNone/>
                      </a:pPr>
                      <a:r>
                        <a:rPr lang="id-ID" sz="1400" b="1" dirty="0" smtClean="0">
                          <a:solidFill>
                            <a:srgbClr val="FF0000"/>
                          </a:solidFill>
                          <a:latin typeface="Source Sans Pro"/>
                          <a:ea typeface="Source Sans Pro"/>
                          <a:cs typeface="Source Sans Pro"/>
                          <a:sym typeface="Source Sans Pro"/>
                        </a:rPr>
                        <a:t>Melakukan ketiga upaya berikut: (1) Bimbingan peningkatan prestasi, (2) Penyediaan dana, (3) Pemberian kesempatan untuk berpartisipasi, dan dilakukan secara terprogram</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5476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81289"/>
            <a:ext cx="4807132" cy="84296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882705" y="3963971"/>
            <a:ext cx="7406640" cy="2244204"/>
          </a:xfrm>
          <a:prstGeom prst="rect">
            <a:avLst/>
          </a:prstGeom>
          <a:noFill/>
        </p:spPr>
        <p:txBody>
          <a:bodyPr wrap="square" rtlCol="0">
            <a:spAutoFit/>
          </a:bodyPr>
          <a:lstStyle/>
          <a:p>
            <a:pPr marL="342900" lvl="0" indent="-342900">
              <a:lnSpc>
                <a:spcPct val="150000"/>
              </a:lnSpc>
              <a:buFont typeface="+mj-lt"/>
              <a:buAutoNum type="arabicPeriod"/>
            </a:pPr>
            <a:r>
              <a:rPr lang="en-US" sz="1600" b="1" dirty="0" err="1"/>
              <a:t>Kebijakan</a:t>
            </a:r>
            <a:r>
              <a:rPr lang="en-US" sz="1600" b="1" dirty="0"/>
              <a:t> </a:t>
            </a:r>
            <a:r>
              <a:rPr lang="en-US" sz="1600" b="1" dirty="0" err="1"/>
              <a:t>Institusi</a:t>
            </a:r>
            <a:r>
              <a:rPr lang="en-US" sz="1600" b="1" dirty="0"/>
              <a:t> </a:t>
            </a:r>
            <a:endParaRPr lang="en-US" sz="1600" b="1" dirty="0" smtClean="0"/>
          </a:p>
          <a:p>
            <a:pPr marL="342900" lvl="0" indent="-342900">
              <a:lnSpc>
                <a:spcPct val="150000"/>
              </a:lnSpc>
              <a:buFont typeface="+mj-lt"/>
              <a:buAutoNum type="arabicPeriod"/>
            </a:pPr>
            <a:r>
              <a:rPr lang="en-US" sz="1600" b="1" dirty="0" err="1" smtClean="0"/>
              <a:t>Bimbingan</a:t>
            </a:r>
            <a:r>
              <a:rPr lang="en-US" sz="1600" b="1" dirty="0" smtClean="0"/>
              <a:t> </a:t>
            </a:r>
            <a:r>
              <a:rPr lang="en-US" sz="1600" b="1" dirty="0" err="1" smtClean="0"/>
              <a:t>Peningkatan</a:t>
            </a:r>
            <a:r>
              <a:rPr lang="en-US" sz="1600" b="1" dirty="0" smtClean="0"/>
              <a:t> </a:t>
            </a:r>
            <a:r>
              <a:rPr lang="en-US" sz="1600" b="1" dirty="0" err="1"/>
              <a:t>Prestasi</a:t>
            </a:r>
            <a:endParaRPr lang="en-US" sz="1600" dirty="0"/>
          </a:p>
          <a:p>
            <a:pPr marL="342900" indent="-342900">
              <a:lnSpc>
                <a:spcPct val="150000"/>
              </a:lnSpc>
              <a:buFont typeface="+mj-lt"/>
              <a:buAutoNum type="arabicPeriod"/>
            </a:pPr>
            <a:r>
              <a:rPr lang="en-US" sz="1600" b="1" dirty="0" err="1"/>
              <a:t>Penyediaan</a:t>
            </a:r>
            <a:r>
              <a:rPr lang="en-US" sz="1600" b="1" dirty="0"/>
              <a:t> Dana </a:t>
            </a:r>
            <a:r>
              <a:rPr lang="en-US" sz="1600" b="1" dirty="0" err="1"/>
              <a:t>Untuk</a:t>
            </a:r>
            <a:r>
              <a:rPr lang="en-US" sz="1600" b="1" dirty="0"/>
              <a:t> </a:t>
            </a:r>
            <a:r>
              <a:rPr lang="en-US" sz="1600" b="1" dirty="0" err="1"/>
              <a:t>Prestasi</a:t>
            </a:r>
            <a:r>
              <a:rPr lang="en-US" sz="1600" b="1" dirty="0"/>
              <a:t> </a:t>
            </a:r>
            <a:r>
              <a:rPr lang="en-US" sz="1600" b="1" dirty="0" err="1" smtClean="0"/>
              <a:t>Mahasiswa</a:t>
            </a:r>
            <a:endParaRPr lang="en-US" sz="1600" b="1" dirty="0" smtClean="0"/>
          </a:p>
          <a:p>
            <a:pPr marL="342900" indent="-342900">
              <a:lnSpc>
                <a:spcPct val="150000"/>
              </a:lnSpc>
              <a:buFont typeface="+mj-lt"/>
              <a:buAutoNum type="arabicPeriod"/>
            </a:pPr>
            <a:r>
              <a:rPr lang="en-US" sz="1600" b="1" dirty="0" err="1"/>
              <a:t>Penyediaan</a:t>
            </a:r>
            <a:r>
              <a:rPr lang="en-US" sz="1600" b="1" dirty="0"/>
              <a:t> </a:t>
            </a:r>
            <a:r>
              <a:rPr lang="en-US" sz="1600" b="1" dirty="0" err="1" smtClean="0"/>
              <a:t>Fasilitas</a:t>
            </a:r>
            <a:endParaRPr lang="en-US" sz="1600" b="1" dirty="0" smtClean="0"/>
          </a:p>
          <a:p>
            <a:pPr marL="342900" indent="-342900">
              <a:lnSpc>
                <a:spcPct val="150000"/>
              </a:lnSpc>
              <a:buFont typeface="+mj-lt"/>
              <a:buAutoNum type="arabicPeriod"/>
            </a:pPr>
            <a:r>
              <a:rPr lang="en-US" sz="1600" b="1" dirty="0" err="1" smtClean="0"/>
              <a:t>Penyediaan</a:t>
            </a:r>
            <a:r>
              <a:rPr lang="en-US" sz="1600" b="1" dirty="0" smtClean="0"/>
              <a:t> </a:t>
            </a:r>
            <a:r>
              <a:rPr lang="en-US" sz="1600" b="1" dirty="0" err="1" smtClean="0"/>
              <a:t>Beasiswa</a:t>
            </a:r>
            <a:r>
              <a:rPr lang="en-US" sz="1600" b="1" dirty="0" smtClean="0"/>
              <a:t> </a:t>
            </a:r>
            <a:r>
              <a:rPr lang="en-US" sz="1600" b="1" dirty="0" err="1" smtClean="0"/>
              <a:t>Prestasi</a:t>
            </a:r>
            <a:endParaRPr lang="en-US" sz="1600" dirty="0"/>
          </a:p>
          <a:p>
            <a:pPr lvl="0">
              <a:lnSpc>
                <a:spcPct val="150000"/>
              </a:lnSpc>
            </a:pPr>
            <a:endParaRPr lang="en-US" dirty="0"/>
          </a:p>
        </p:txBody>
      </p:sp>
    </p:spTree>
    <p:extLst>
      <p:ext uri="{BB962C8B-B14F-4D97-AF65-F5344CB8AC3E}">
        <p14:creationId xmlns:p14="http://schemas.microsoft.com/office/powerpoint/2010/main" val="228633978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030459656"/>
              </p:ext>
            </p:extLst>
          </p:nvPr>
        </p:nvGraphicFramePr>
        <p:xfrm>
          <a:off x="882705" y="1609455"/>
          <a:ext cx="7406640" cy="30892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38</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3.2.3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Sistem evaluasi lulusan yang efektif,</a:t>
                      </a:r>
                      <a:r>
                        <a:rPr lang="id-ID" sz="1400" b="1" baseline="0" dirty="0" smtClean="0">
                          <a:solidFill>
                            <a:schemeClr val="tx1"/>
                          </a:solidFill>
                          <a:latin typeface="Source Sans Pro"/>
                          <a:ea typeface="Source Sans Pro"/>
                          <a:cs typeface="Source Sans Pro"/>
                          <a:sym typeface="Source Sans Pro"/>
                        </a:rPr>
                        <a:t> mencakup kebijakan dan strategi, keberadaan instrumen, monitoring dan evaluasi, serta tindak lanjutnya</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Mencakup semua unsur: (1) Kebijakan dan strategi dan komitmen institusi untuk mendorong seluruh program studi melakukan proses pelacakan dan evaluasi lulusan, (2) Instrumen yang sahih dan andal disesuaikan dengan kondisi perguruan tinggi, (3) Monitoring dan evaluasi keefektifan proses pelacakan dan pemberdayaan lulusan, (4) Tindak lanjut untuk mencapai sasaran yang ditetapkan</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7635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897189"/>
            <a:ext cx="4807132" cy="172561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4753853" y="4689486"/>
            <a:ext cx="3961153" cy="2168514"/>
          </a:xfrm>
          <a:prstGeom prst="rect">
            <a:avLst/>
          </a:prstGeom>
        </p:spPr>
      </p:pic>
      <p:sp>
        <p:nvSpPr>
          <p:cNvPr id="7" name="Rectangle 6"/>
          <p:cNvSpPr/>
          <p:nvPr/>
        </p:nvSpPr>
        <p:spPr>
          <a:xfrm>
            <a:off x="151162" y="4994101"/>
            <a:ext cx="4572000" cy="954107"/>
          </a:xfrm>
          <a:prstGeom prst="rect">
            <a:avLst/>
          </a:prstGeom>
        </p:spPr>
        <p:txBody>
          <a:bodyPr>
            <a:spAutoFit/>
          </a:bodyPr>
          <a:lstStyle/>
          <a:p>
            <a:pPr lvl="0"/>
            <a:r>
              <a:rPr lang="nb-NO" b="1" dirty="0" err="1"/>
              <a:t>Kebijakan</a:t>
            </a:r>
            <a:r>
              <a:rPr lang="nb-NO" b="1" dirty="0"/>
              <a:t> </a:t>
            </a:r>
            <a:r>
              <a:rPr lang="nb-NO" b="1" dirty="0" err="1"/>
              <a:t>dan</a:t>
            </a:r>
            <a:r>
              <a:rPr lang="nb-NO" b="1" dirty="0"/>
              <a:t> </a:t>
            </a:r>
            <a:r>
              <a:rPr lang="nb-NO" b="1" dirty="0" err="1"/>
              <a:t>Komitmen</a:t>
            </a:r>
            <a:r>
              <a:rPr lang="nb-NO" b="1" dirty="0"/>
              <a:t> </a:t>
            </a:r>
            <a:r>
              <a:rPr lang="nb-NO" b="1" i="1" dirty="0"/>
              <a:t>Tracer </a:t>
            </a:r>
            <a:r>
              <a:rPr lang="nb-NO" b="1" i="1" dirty="0" err="1" smtClean="0"/>
              <a:t>Study</a:t>
            </a:r>
            <a:r>
              <a:rPr lang="nb-NO" dirty="0" smtClean="0"/>
              <a:t>:</a:t>
            </a:r>
            <a:endParaRPr lang="en-US" dirty="0"/>
          </a:p>
          <a:p>
            <a:pPr marL="285750" lvl="0" indent="-285750">
              <a:buFont typeface="Arial"/>
              <a:buChar char="•"/>
            </a:pPr>
            <a:r>
              <a:rPr lang="nb-NO" b="1" dirty="0" err="1"/>
              <a:t>Statuta</a:t>
            </a:r>
            <a:r>
              <a:rPr lang="nb-NO" b="1" dirty="0"/>
              <a:t> </a:t>
            </a:r>
            <a:endParaRPr lang="nb-NO" b="1" dirty="0" smtClean="0"/>
          </a:p>
          <a:p>
            <a:pPr marL="285750" lvl="0" indent="-285750">
              <a:buFont typeface="Arial"/>
              <a:buChar char="•"/>
            </a:pPr>
            <a:r>
              <a:rPr lang="nb-NO" b="1" dirty="0" err="1" smtClean="0"/>
              <a:t>Pedoman</a:t>
            </a:r>
            <a:r>
              <a:rPr lang="nb-NO" b="1" dirty="0" smtClean="0"/>
              <a:t> </a:t>
            </a:r>
            <a:r>
              <a:rPr lang="nb-NO" b="1" dirty="0" err="1"/>
              <a:t>Pengembangan</a:t>
            </a:r>
            <a:r>
              <a:rPr lang="nb-NO" b="1" dirty="0"/>
              <a:t> </a:t>
            </a:r>
            <a:r>
              <a:rPr lang="nb-NO" b="1" dirty="0" err="1"/>
              <a:t>Kurikulum</a:t>
            </a:r>
            <a:r>
              <a:rPr lang="nb-NO" b="1" dirty="0"/>
              <a:t> Program </a:t>
            </a:r>
            <a:r>
              <a:rPr lang="nb-NO" b="1" dirty="0" err="1"/>
              <a:t>Studi</a:t>
            </a:r>
            <a:r>
              <a:rPr lang="nb-NO" b="1" dirty="0"/>
              <a:t> </a:t>
            </a:r>
            <a:r>
              <a:rPr lang="nb-NO" b="1" dirty="0" smtClean="0"/>
              <a:t>(SK)</a:t>
            </a:r>
            <a:endParaRPr lang="en-US" dirty="0"/>
          </a:p>
        </p:txBody>
      </p:sp>
    </p:spTree>
    <p:extLst>
      <p:ext uri="{BB962C8B-B14F-4D97-AF65-F5344CB8AC3E}">
        <p14:creationId xmlns:p14="http://schemas.microsoft.com/office/powerpoint/2010/main" val="335636295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510614098"/>
              </p:ext>
            </p:extLst>
          </p:nvPr>
        </p:nvGraphicFramePr>
        <p:xfrm>
          <a:off x="882705" y="1609455"/>
          <a:ext cx="7406640" cy="159571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39</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3.2.4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Rasio alumni dalam lima tahun terakhir yang memberikan respons</a:t>
                      </a:r>
                      <a:r>
                        <a:rPr lang="id-ID" sz="1400" b="1" baseline="0" dirty="0" smtClean="0">
                          <a:solidFill>
                            <a:schemeClr val="tx1"/>
                          </a:solidFill>
                          <a:latin typeface="Source Sans Pro"/>
                          <a:ea typeface="Source Sans Pro"/>
                          <a:cs typeface="Source Sans Pro"/>
                          <a:sym typeface="Source Sans Pro"/>
                        </a:rPr>
                        <a:t> terhadap studi pelacakan</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Rasio = Jumlah alumni tiga</a:t>
                      </a:r>
                      <a:r>
                        <a:rPr lang="id-ID" sz="1400" b="1" baseline="0" dirty="0" smtClean="0">
                          <a:solidFill>
                            <a:srgbClr val="FF0000"/>
                          </a:solidFill>
                          <a:latin typeface="Source Sans Pro"/>
                          <a:ea typeface="Source Sans Pro"/>
                          <a:cs typeface="Source Sans Pro"/>
                          <a:sym typeface="Source Sans Pro"/>
                        </a:rPr>
                        <a:t> terakhir yang memberikan respon / jumlah alumni dalam tiga tahun terakhir</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7" name="Rectangle 6"/>
          <p:cNvSpPr/>
          <p:nvPr/>
        </p:nvSpPr>
        <p:spPr>
          <a:xfrm>
            <a:off x="3344091" y="2133600"/>
            <a:ext cx="4807132" cy="54768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344091" y="2681289"/>
            <a:ext cx="4807132" cy="523882"/>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9"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520120714"/>
              </p:ext>
            </p:extLst>
          </p:nvPr>
        </p:nvGraphicFramePr>
        <p:xfrm>
          <a:off x="855682" y="3960190"/>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40</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3.2.5</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Partisipasi alumni dalam mendukung pengembangan  perguruan tinggi dalam bentuk: (1) Sumbangan dana, (2) Sumbangan fasilitas, (3) Masukan untuk perbaikan proses pembelajaran, (4) Pengembangan jejaring</a:t>
                      </a:r>
                    </a:p>
                    <a:p>
                      <a:pPr lvl="0" algn="l">
                        <a:spcBef>
                          <a:spcPts val="0"/>
                        </a:spcBef>
                        <a:buNone/>
                      </a:pPr>
                      <a:r>
                        <a:rPr lang="id-ID" sz="1400" b="1" dirty="0" smtClean="0">
                          <a:solidFill>
                            <a:srgbClr val="FF0000"/>
                          </a:solidFill>
                          <a:latin typeface="Source Sans Pro"/>
                          <a:ea typeface="Source Sans Pro"/>
                          <a:cs typeface="Source Sans Pro"/>
                          <a:sym typeface="Source Sans Pro"/>
                        </a:rPr>
                        <a:t>Semua bentuk partisipasi dilakukan oleh alumni</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11" name="Rectangle 10"/>
          <p:cNvSpPr/>
          <p:nvPr/>
        </p:nvSpPr>
        <p:spPr>
          <a:xfrm>
            <a:off x="3317068" y="4484335"/>
            <a:ext cx="4807132" cy="96520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3317068" y="5449535"/>
            <a:ext cx="4807132" cy="26385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3371098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536528534"/>
              </p:ext>
            </p:extLst>
          </p:nvPr>
        </p:nvGraphicFramePr>
        <p:xfrm>
          <a:off x="882705" y="1609455"/>
          <a:ext cx="7406640" cy="30892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Sistem pengelolaan sumber daya manusia yang lengkap, transparan, dan akuntabel, mencakup: perencanaan, rekrutmen, seleksi, dan pemberhentian pegawai,  orientasi dan penempatan pegawai,  pengembangan karir,  remunerasi, penghargaan, dan sanksi</a:t>
                      </a:r>
                    </a:p>
                    <a:p>
                      <a:pPr lvl="0" algn="l">
                        <a:spcBef>
                          <a:spcPts val="0"/>
                        </a:spcBef>
                        <a:buNone/>
                      </a:pPr>
                      <a:r>
                        <a:rPr lang="id-ID" sz="1400" b="1" dirty="0" smtClean="0">
                          <a:solidFill>
                            <a:srgbClr val="FF0000"/>
                          </a:solidFill>
                          <a:latin typeface="Source Sans Pro"/>
                          <a:ea typeface="Source Sans Pro"/>
                          <a:cs typeface="Source Sans Pro"/>
                          <a:sym typeface="Source Sans Pro"/>
                        </a:rPr>
                        <a:t>Mencakup: (1)  perencanaan, (2)  rekrutmen, seleksi, dan pemberhentian pegawai, (3)  orientasi dan penempatan pegawai, (4)  pengembangan karir, (5)  remunerasi, penghargaan, dan sanksi, yang transparan dan akuntabel berbasis pada meritokrasi</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139700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3530600"/>
            <a:ext cx="4807132" cy="112364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562572" y="4731046"/>
            <a:ext cx="7708900" cy="1854200"/>
          </a:xfrm>
          <a:prstGeom prst="rect">
            <a:avLst/>
          </a:prstGeom>
        </p:spPr>
      </p:pic>
    </p:spTree>
    <p:extLst>
      <p:ext uri="{BB962C8B-B14F-4D97-AF65-F5344CB8AC3E}">
        <p14:creationId xmlns:p14="http://schemas.microsoft.com/office/powerpoint/2010/main" val="113814759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a:xfrm>
            <a:off x="786150" y="-7984"/>
            <a:ext cx="7571700" cy="936899"/>
          </a:xfrm>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628720309"/>
              </p:ext>
            </p:extLst>
          </p:nvPr>
        </p:nvGraphicFramePr>
        <p:xfrm>
          <a:off x="882705" y="1190645"/>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4.2.1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Pedoman</a:t>
                      </a:r>
                      <a:r>
                        <a:rPr lang="id-ID" sz="1400" b="1" baseline="0" dirty="0" smtClean="0">
                          <a:solidFill>
                            <a:schemeClr val="tx1"/>
                          </a:solidFill>
                          <a:latin typeface="Source Sans Pro"/>
                          <a:ea typeface="Source Sans Pro"/>
                          <a:cs typeface="Source Sans Pro"/>
                          <a:sym typeface="Source Sans Pro"/>
                        </a:rPr>
                        <a:t> formal tentang sistem monitoring dan evaluasi, serta rekam jejak kinerja dosen dan tenaga kependidikan</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Pedoman formal yang lengkap;</a:t>
                      </a:r>
                      <a:r>
                        <a:rPr lang="id-ID" sz="1400" b="1" baseline="0" dirty="0" smtClean="0">
                          <a:solidFill>
                            <a:srgbClr val="FF0000"/>
                          </a:solidFill>
                          <a:latin typeface="Source Sans Pro"/>
                          <a:ea typeface="Source Sans Pro"/>
                          <a:cs typeface="Source Sans Pro"/>
                          <a:sym typeface="Source Sans Pro"/>
                        </a:rPr>
                        <a:t> dan ada bukti dilaksanakan secara konsisten</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1714790"/>
            <a:ext cx="4807132" cy="76104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475839"/>
            <a:ext cx="4807132" cy="523882"/>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895704" y="3988191"/>
            <a:ext cx="7406640" cy="1384995"/>
          </a:xfrm>
          <a:prstGeom prst="rect">
            <a:avLst/>
          </a:prstGeom>
          <a:noFill/>
        </p:spPr>
        <p:txBody>
          <a:bodyPr wrap="square" rtlCol="0">
            <a:spAutoFit/>
          </a:bodyPr>
          <a:lstStyle/>
          <a:p>
            <a:r>
              <a:rPr lang="id-ID" b="1" dirty="0" smtClean="0">
                <a:latin typeface="Source Sans Pro"/>
              </a:rPr>
              <a:t>Kebijakan tertulis</a:t>
            </a:r>
          </a:p>
          <a:p>
            <a:r>
              <a:rPr lang="id-ID" dirty="0"/>
              <a:t>Surat Keputusan YPT No. 0790/00/DGA-02/YPT/2014, tentang peraturan dasar kepegawaian.</a:t>
            </a:r>
            <a:r>
              <a:rPr lang="en-US" dirty="0"/>
              <a:t> </a:t>
            </a:r>
            <a:endParaRPr lang="en-US" dirty="0" smtClean="0"/>
          </a:p>
          <a:p>
            <a:endParaRPr lang="en-US" b="1" dirty="0">
              <a:latin typeface="Source Sans Pro"/>
            </a:endParaRPr>
          </a:p>
          <a:p>
            <a:r>
              <a:rPr lang="en-US" b="1" dirty="0" err="1" smtClean="0">
                <a:latin typeface="Source Sans Pro"/>
              </a:rPr>
              <a:t>Pelaksanaan</a:t>
            </a:r>
            <a:endParaRPr lang="en-US" b="1" dirty="0" smtClean="0">
              <a:latin typeface="Source Sans Pro"/>
            </a:endParaRPr>
          </a:p>
          <a:p>
            <a:endParaRPr lang="id-ID" b="1" dirty="0" smtClean="0">
              <a:latin typeface="Source Sans Pro"/>
            </a:endParaRPr>
          </a:p>
        </p:txBody>
      </p:sp>
    </p:spTree>
    <p:extLst>
      <p:ext uri="{BB962C8B-B14F-4D97-AF65-F5344CB8AC3E}">
        <p14:creationId xmlns:p14="http://schemas.microsoft.com/office/powerpoint/2010/main" val="42709944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530823204"/>
              </p:ext>
            </p:extLst>
          </p:nvPr>
        </p:nvGraphicFramePr>
        <p:xfrm>
          <a:off x="628650" y="609600"/>
          <a:ext cx="767715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381703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441287498"/>
              </p:ext>
            </p:extLst>
          </p:nvPr>
        </p:nvGraphicFramePr>
        <p:xfrm>
          <a:off x="882705" y="1609455"/>
          <a:ext cx="7406640" cy="20224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4.2.2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Pelaksanaan monitoring dan evaluasi (monev) kinerja dosen di bidang pendidikan, penelitian, pelayanan / pengabdian kepada</a:t>
                      </a:r>
                      <a:r>
                        <a:rPr lang="id-ID" sz="1400" b="1" baseline="0" dirty="0" smtClean="0">
                          <a:solidFill>
                            <a:schemeClr val="tx1"/>
                          </a:solidFill>
                          <a:latin typeface="Source Sans Pro"/>
                          <a:ea typeface="Source Sans Pro"/>
                          <a:cs typeface="Source Sans Pro"/>
                          <a:sym typeface="Source Sans Pro"/>
                        </a:rPr>
                        <a:t> masyarakat</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Monev kinerja dosen di bidang: (1) pendidikan, (2) penelitian, (3) pelayanan/ pengabdian kepada masyarakat, yang terdokumentasi dengan baik</a:t>
                      </a:r>
                      <a:endParaRPr lang="id-ID" sz="1400" b="1" dirty="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74930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882900"/>
            <a:ext cx="4807132" cy="713165"/>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p:cNvPicPr/>
          <p:nvPr/>
        </p:nvPicPr>
        <p:blipFill rotWithShape="1">
          <a:blip r:embed="rId3" cstate="print"/>
          <a:srcRect l="21635" t="22520" r="16506" b="8494"/>
          <a:stretch/>
        </p:blipFill>
        <p:spPr bwMode="auto">
          <a:xfrm>
            <a:off x="2040257" y="3890873"/>
            <a:ext cx="4197735" cy="29806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417557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114809697"/>
              </p:ext>
            </p:extLst>
          </p:nvPr>
        </p:nvGraphicFramePr>
        <p:xfrm>
          <a:off x="882705" y="1609455"/>
          <a:ext cx="7406640" cy="138235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47</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4.3.2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Rasio dosen tidak tetap terhadap jumlah dosen</a:t>
                      </a:r>
                    </a:p>
                    <a:p>
                      <a:pPr lvl="0" algn="l">
                        <a:spcBef>
                          <a:spcPts val="0"/>
                        </a:spcBef>
                        <a:buNone/>
                      </a:pPr>
                      <a:r>
                        <a:rPr lang="id-ID" sz="1400" b="1" dirty="0" smtClean="0">
                          <a:solidFill>
                            <a:srgbClr val="FF0000"/>
                          </a:solidFill>
                          <a:latin typeface="Source Sans Pro"/>
                          <a:ea typeface="Source Sans Pro"/>
                          <a:cs typeface="Source Sans Pro"/>
                          <a:sym typeface="Source Sans Pro"/>
                        </a:rPr>
                        <a:t>PDTT</a:t>
                      </a:r>
                      <a:r>
                        <a:rPr lang="id-ID" sz="1400" b="1" baseline="0" dirty="0" smtClean="0">
                          <a:solidFill>
                            <a:srgbClr val="FF0000"/>
                          </a:solidFill>
                          <a:latin typeface="Source Sans Pro"/>
                          <a:ea typeface="Source Sans Pro"/>
                          <a:cs typeface="Source Sans Pro"/>
                          <a:sym typeface="Source Sans Pro"/>
                        </a:rPr>
                        <a:t> = Persentase jumlah dosen tidak tetap terhadap jumlah seluruh dosen</a:t>
                      </a:r>
                      <a:endParaRPr lang="id-ID" sz="1400" b="1" dirty="0" smtClean="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1"/>
            <a:ext cx="4807132" cy="33655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470150"/>
            <a:ext cx="4807132" cy="45084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545620217"/>
              </p:ext>
            </p:extLst>
          </p:nvPr>
        </p:nvGraphicFramePr>
        <p:xfrm>
          <a:off x="707054" y="3825090"/>
          <a:ext cx="7406640" cy="223579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48</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Persentase dosen tetap yang menjalani program peningkatan kompetensi melalui tugas belajar. Jika persentase dosen bergelar doktor/Sp-2 ≥ 50%, maka skor butir ini otomatis = 4. (Lihat butir 4.3.1.2)</a:t>
                      </a:r>
                    </a:p>
                    <a:p>
                      <a:pPr lvl="0" algn="l">
                        <a:spcBef>
                          <a:spcPts val="0"/>
                        </a:spcBef>
                        <a:buNone/>
                      </a:pPr>
                      <a:r>
                        <a:rPr lang="id-ID" sz="1400" b="1" dirty="0" smtClean="0">
                          <a:solidFill>
                            <a:srgbClr val="FF0000"/>
                          </a:solidFill>
                          <a:latin typeface="Source Sans Pro"/>
                          <a:ea typeface="Source Sans Pro"/>
                          <a:cs typeface="Source Sans Pro"/>
                          <a:sym typeface="Source Sans Pro"/>
                        </a:rPr>
                        <a:t>SP = (0.25 x jumlah dosen pendidikan</a:t>
                      </a:r>
                      <a:r>
                        <a:rPr lang="id-ID" sz="1400" b="1" baseline="0" dirty="0" smtClean="0">
                          <a:solidFill>
                            <a:srgbClr val="FF0000"/>
                          </a:solidFill>
                          <a:latin typeface="Source Sans Pro"/>
                          <a:ea typeface="Source Sans Pro"/>
                          <a:cs typeface="Source Sans Pro"/>
                          <a:sym typeface="Source Sans Pro"/>
                        </a:rPr>
                        <a:t> tanpa gelar + 0.75 x jumlah dosen pendidikan S2/Sp-1 + 1.25 x Jumlah dosen pendidikan S3/Sp-2</a:t>
                      </a:r>
                      <a:r>
                        <a:rPr lang="id-ID" sz="1400" b="1" dirty="0" smtClean="0">
                          <a:solidFill>
                            <a:srgbClr val="FF0000"/>
                          </a:solidFill>
                          <a:latin typeface="Source Sans Pro"/>
                          <a:ea typeface="Source Sans Pro"/>
                          <a:cs typeface="Source Sans Pro"/>
                          <a:sym typeface="Source Sans Pro"/>
                        </a:rPr>
                        <a:t>) / Jumlah program studi</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8" name="Rectangle 7"/>
          <p:cNvSpPr/>
          <p:nvPr/>
        </p:nvSpPr>
        <p:spPr>
          <a:xfrm>
            <a:off x="3168440" y="4349235"/>
            <a:ext cx="4807132" cy="998486"/>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3168440" y="5347721"/>
            <a:ext cx="4807132" cy="713165"/>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46550814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691658882"/>
              </p:ext>
            </p:extLst>
          </p:nvPr>
        </p:nvGraphicFramePr>
        <p:xfrm>
          <a:off x="882705" y="1609455"/>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49</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4.5.1.1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Pustakawan</a:t>
                      </a:r>
                      <a:r>
                        <a:rPr lang="id-ID" sz="1400" b="1" baseline="0" dirty="0" smtClean="0">
                          <a:solidFill>
                            <a:schemeClr val="tx1"/>
                          </a:solidFill>
                          <a:latin typeface="Source Sans Pro"/>
                          <a:ea typeface="Source Sans Pro"/>
                          <a:cs typeface="Source Sans Pro"/>
                          <a:sym typeface="Source Sans Pro"/>
                        </a:rPr>
                        <a:t> dan kualifikasinya</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A</a:t>
                      </a:r>
                      <a:r>
                        <a:rPr lang="id-ID" sz="1400" b="1" baseline="0" dirty="0" smtClean="0">
                          <a:solidFill>
                            <a:srgbClr val="FF0000"/>
                          </a:solidFill>
                          <a:latin typeface="Source Sans Pro"/>
                          <a:ea typeface="Source Sans Pro"/>
                          <a:cs typeface="Source Sans Pro"/>
                          <a:sym typeface="Source Sans Pro"/>
                        </a:rPr>
                        <a:t> = (4 x Jumlah pustakawan berpendidikan S2/S3/Special Librarian + 3 x Jumlah pustakawan berpendidikan D4/S1 + 2 x Jumlah pustakawan berpendidikan D1/D2/D3 ) / 4</a:t>
                      </a:r>
                      <a:endParaRPr lang="id-ID" sz="1400" b="1" dirty="0" smtClean="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1"/>
            <a:ext cx="4807132" cy="33655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470150"/>
            <a:ext cx="4807132" cy="82550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516401197"/>
              </p:ext>
            </p:extLst>
          </p:nvPr>
        </p:nvGraphicFramePr>
        <p:xfrm>
          <a:off x="693542" y="3798071"/>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50</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4.5.1.2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Laboran, teknisi, analis, operator, dan programer. Catatan: Agar dibandingkan dengan kegiatan yang seharusnya dilakukan dalam perguruan tinggi yang bersangkutan</a:t>
                      </a:r>
                    </a:p>
                    <a:p>
                      <a:pPr lvl="0" algn="l">
                        <a:spcBef>
                          <a:spcPts val="0"/>
                        </a:spcBef>
                        <a:buNone/>
                      </a:pPr>
                      <a:r>
                        <a:rPr lang="id-ID" sz="1400" b="1" dirty="0" smtClean="0">
                          <a:solidFill>
                            <a:srgbClr val="FF0000"/>
                          </a:solidFill>
                          <a:latin typeface="Source Sans Pro"/>
                          <a:ea typeface="Source Sans Pro"/>
                          <a:cs typeface="Source Sans Pro"/>
                          <a:sym typeface="Source Sans Pro"/>
                        </a:rPr>
                        <a:t>Jumlah</a:t>
                      </a:r>
                      <a:r>
                        <a:rPr lang="id-ID" sz="1400" b="1" baseline="0" dirty="0" smtClean="0">
                          <a:solidFill>
                            <a:srgbClr val="FF0000"/>
                          </a:solidFill>
                          <a:latin typeface="Source Sans Pro"/>
                          <a:ea typeface="Source Sans Pro"/>
                          <a:cs typeface="Source Sans Pro"/>
                          <a:sym typeface="Source Sans Pro"/>
                        </a:rPr>
                        <a:t> cukup dan sangat baik kegiatannya</a:t>
                      </a:r>
                      <a:endParaRPr lang="id-ID" sz="1400" b="1" dirty="0" smtClean="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8" name="Rectangle 7"/>
          <p:cNvSpPr/>
          <p:nvPr/>
        </p:nvSpPr>
        <p:spPr>
          <a:xfrm>
            <a:off x="3154928" y="4322216"/>
            <a:ext cx="4807132" cy="97789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3154928" y="5300116"/>
            <a:ext cx="4807132" cy="24129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5037598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204301895"/>
              </p:ext>
            </p:extLst>
          </p:nvPr>
        </p:nvGraphicFramePr>
        <p:xfrm>
          <a:off x="882705" y="1609455"/>
          <a:ext cx="7406640" cy="223579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51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4.5.1.3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Tenaga administrasi</a:t>
                      </a:r>
                    </a:p>
                    <a:p>
                      <a:pPr lvl="0" algn="l">
                        <a:spcBef>
                          <a:spcPts val="0"/>
                        </a:spcBef>
                        <a:buNone/>
                      </a:pPr>
                      <a:r>
                        <a:rPr lang="id-ID" sz="1400" b="1" dirty="0" smtClean="0">
                          <a:solidFill>
                            <a:schemeClr val="tx1"/>
                          </a:solidFill>
                          <a:latin typeface="Source Sans Pro"/>
                          <a:ea typeface="Source Sans Pro"/>
                          <a:cs typeface="Source Sans Pro"/>
                          <a:sym typeface="Source Sans Pro"/>
                        </a:rPr>
                        <a:t>Catatan: Agar dibandingkan dengan kegiatan yang seharusnya dilakukan dalam  perguruan tinggi yang bersangkutan. Pertimbangkan aspek sistem IT yang dimiliki dan jumah mahasiswa yang harus dilayanidalam perguruan tinggi yang bersangkutan</a:t>
                      </a:r>
                    </a:p>
                    <a:p>
                      <a:pPr lvl="0" algn="l">
                        <a:spcBef>
                          <a:spcPts val="0"/>
                        </a:spcBef>
                        <a:buNone/>
                      </a:pPr>
                      <a:r>
                        <a:rPr lang="id-ID" sz="1400" b="1" dirty="0" smtClean="0">
                          <a:solidFill>
                            <a:srgbClr val="FF0000"/>
                          </a:solidFill>
                          <a:latin typeface="Source Sans Pro"/>
                          <a:ea typeface="Source Sans Pro"/>
                          <a:cs typeface="Source Sans Pro"/>
                          <a:sym typeface="Source Sans Pro"/>
                        </a:rPr>
                        <a:t>Jumlah</a:t>
                      </a:r>
                      <a:r>
                        <a:rPr lang="id-ID" sz="1400" b="1" baseline="0" dirty="0" smtClean="0">
                          <a:solidFill>
                            <a:srgbClr val="FF0000"/>
                          </a:solidFill>
                          <a:latin typeface="Source Sans Pro"/>
                          <a:ea typeface="Source Sans Pro"/>
                          <a:cs typeface="Source Sans Pro"/>
                          <a:sym typeface="Source Sans Pro"/>
                        </a:rPr>
                        <a:t> cukup dan sangat baik kegiatannya</a:t>
                      </a:r>
                      <a:endParaRPr lang="id-ID" sz="1400" b="1" dirty="0" smtClean="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222500"/>
            <a:ext cx="4807132" cy="128269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3505200"/>
            <a:ext cx="4807132" cy="24129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2523280772"/>
              </p:ext>
            </p:extLst>
          </p:nvPr>
        </p:nvGraphicFramePr>
        <p:xfrm>
          <a:off x="680031" y="4081780"/>
          <a:ext cx="7406640" cy="20224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52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4.5.1.4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Persentase</a:t>
                      </a:r>
                      <a:r>
                        <a:rPr lang="id-ID" sz="1400" b="1" baseline="0" dirty="0" smtClean="0">
                          <a:solidFill>
                            <a:schemeClr val="tx1"/>
                          </a:solidFill>
                          <a:latin typeface="Source Sans Pro"/>
                          <a:ea typeface="Source Sans Pro"/>
                          <a:cs typeface="Source Sans Pro"/>
                          <a:sym typeface="Source Sans Pro"/>
                        </a:rPr>
                        <a:t> laboran/teknisi/analis/operator/programer yang memiliki sertifikat kompetensi</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Persentase</a:t>
                      </a:r>
                      <a:r>
                        <a:rPr lang="id-ID" sz="1400" b="1" baseline="0" dirty="0" smtClean="0">
                          <a:solidFill>
                            <a:srgbClr val="FF0000"/>
                          </a:solidFill>
                          <a:latin typeface="Source Sans Pro"/>
                          <a:ea typeface="Source Sans Pro"/>
                          <a:cs typeface="Source Sans Pro"/>
                          <a:sym typeface="Source Sans Pro"/>
                        </a:rPr>
                        <a:t> = (jumlah jumlah semua laboran/teknisi/analis/operator/programmer yang memiliki sertifikat / jumlah semua laboran/teknisi/analis/operator/programmer) x 100</a:t>
                      </a:r>
                      <a:endParaRPr lang="id-ID" sz="1400" b="1" dirty="0" smtClean="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8" name="Rectangle 7"/>
          <p:cNvSpPr/>
          <p:nvPr/>
        </p:nvSpPr>
        <p:spPr>
          <a:xfrm>
            <a:off x="3141417" y="4605926"/>
            <a:ext cx="4807132" cy="56018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3141417" y="5166106"/>
            <a:ext cx="4807132" cy="90001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9036200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4180771622"/>
              </p:ext>
            </p:extLst>
          </p:nvPr>
        </p:nvGraphicFramePr>
        <p:xfrm>
          <a:off x="882705" y="1609455"/>
          <a:ext cx="7406640" cy="223579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53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4.5.2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Upaya perguruan tinggi dalam meningkatkan</a:t>
                      </a:r>
                      <a:r>
                        <a:rPr lang="id-ID" sz="1400" b="1" baseline="0" dirty="0" smtClean="0">
                          <a:solidFill>
                            <a:schemeClr val="tx1"/>
                          </a:solidFill>
                          <a:latin typeface="Source Sans Pro"/>
                          <a:ea typeface="Source Sans Pro"/>
                          <a:cs typeface="Source Sans Pro"/>
                          <a:sym typeface="Source Sans Pro"/>
                        </a:rPr>
                        <a:t> kualifikasi dan kompetensi tenaga kependidikan</a:t>
                      </a:r>
                    </a:p>
                    <a:p>
                      <a:pPr lvl="0" algn="l">
                        <a:spcBef>
                          <a:spcPts val="0"/>
                        </a:spcBef>
                        <a:buNone/>
                      </a:pPr>
                      <a:r>
                        <a:rPr lang="id-ID" sz="1400" b="1" dirty="0" smtClean="0">
                          <a:solidFill>
                            <a:srgbClr val="FF0000"/>
                          </a:solidFill>
                          <a:latin typeface="Source Sans Pro"/>
                          <a:ea typeface="Source Sans Pro"/>
                          <a:cs typeface="Source Sans Pro"/>
                          <a:sym typeface="Source Sans Pro"/>
                        </a:rPr>
                        <a:t>Semua empat  upaya berikut: (1) kesempatan belajar/ pelatihan, (2) pemberian fasilitas termasuk dana, (3) jenjang karir yang jelas, (4) studi banding dilaksanakan dengan baik sehingga dapat meningkatkan kualifikasi dan kompetensi  tenaga kependidikan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1"/>
            <a:ext cx="4807132" cy="56018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93780"/>
            <a:ext cx="4807132" cy="105271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1134978" y="3936952"/>
            <a:ext cx="4943312" cy="2921048"/>
          </a:xfrm>
          <a:prstGeom prst="rect">
            <a:avLst/>
          </a:prstGeom>
        </p:spPr>
      </p:pic>
    </p:spTree>
    <p:extLst>
      <p:ext uri="{BB962C8B-B14F-4D97-AF65-F5344CB8AC3E}">
        <p14:creationId xmlns:p14="http://schemas.microsoft.com/office/powerpoint/2010/main" val="401643691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586305447"/>
              </p:ext>
            </p:extLst>
          </p:nvPr>
        </p:nvGraphicFramePr>
        <p:xfrm>
          <a:off x="882705" y="1609455"/>
          <a:ext cx="7406640" cy="1809075"/>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54</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4.6.1</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Instrumen survei</a:t>
                      </a:r>
                      <a:r>
                        <a:rPr lang="id-ID" sz="1400" b="1" baseline="0" dirty="0" smtClean="0">
                          <a:solidFill>
                            <a:schemeClr val="tx1"/>
                          </a:solidFill>
                          <a:latin typeface="Source Sans Pro"/>
                          <a:ea typeface="Source Sans Pro"/>
                          <a:cs typeface="Source Sans Pro"/>
                          <a:sym typeface="Source Sans Pro"/>
                        </a:rPr>
                        <a:t> kepuasan dosen, pustakawan, laboran, teknisi, dan tenaga administrasi terhadap sistem pengelolaan sumber daya manusia</a:t>
                      </a:r>
                    </a:p>
                    <a:p>
                      <a:pPr lvl="0" algn="l">
                        <a:spcBef>
                          <a:spcPts val="0"/>
                        </a:spcBef>
                        <a:buNone/>
                      </a:pPr>
                      <a:r>
                        <a:rPr lang="id-ID" sz="1400" b="1" dirty="0" smtClean="0">
                          <a:solidFill>
                            <a:srgbClr val="FF0000"/>
                          </a:solidFill>
                          <a:latin typeface="Source Sans Pro"/>
                          <a:ea typeface="Source Sans Pro"/>
                          <a:cs typeface="Source Sans Pro"/>
                          <a:sym typeface="Source Sans Pro"/>
                        </a:rPr>
                        <a:t>Yang memiliki:</a:t>
                      </a:r>
                      <a:r>
                        <a:rPr lang="id-ID" sz="1400" b="1" baseline="0" dirty="0" smtClean="0">
                          <a:solidFill>
                            <a:srgbClr val="FF0000"/>
                          </a:solidFill>
                          <a:latin typeface="Source Sans Pro"/>
                          <a:ea typeface="Source Sans Pro"/>
                          <a:cs typeface="Source Sans Pro"/>
                          <a:sym typeface="Source Sans Pro"/>
                        </a:rPr>
                        <a:t> (1) validitas, (2) realibilitas, dan (3) mudah digunakan</a:t>
                      </a:r>
                      <a:endParaRPr lang="id-ID" sz="1400" b="1" dirty="0" smtClean="0">
                        <a:solidFill>
                          <a:srgbClr val="FF0000"/>
                        </a:solidFill>
                        <a:latin typeface="Source Sans Pro"/>
                        <a:ea typeface="Source Sans Pro"/>
                        <a:cs typeface="Source Sans Pro"/>
                        <a:sym typeface="Source Sans Pro"/>
                      </a:endParaRP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0"/>
            <a:ext cx="4807132" cy="74929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882900"/>
            <a:ext cx="4807132" cy="51435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595802" y="3454338"/>
            <a:ext cx="7493000" cy="2489200"/>
          </a:xfrm>
          <a:prstGeom prst="rect">
            <a:avLst/>
          </a:prstGeom>
        </p:spPr>
      </p:pic>
    </p:spTree>
    <p:extLst>
      <p:ext uri="{BB962C8B-B14F-4D97-AF65-F5344CB8AC3E}">
        <p14:creationId xmlns:p14="http://schemas.microsoft.com/office/powerpoint/2010/main" val="33365567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3074251076"/>
              </p:ext>
            </p:extLst>
          </p:nvPr>
        </p:nvGraphicFramePr>
        <p:xfrm>
          <a:off x="882705" y="1609455"/>
          <a:ext cx="7406640" cy="202243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55</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4.6.2</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Pelaksanaan survei kepuasan dosen, pustakawan, laboran, teknisi, tenaga administrasi, dan tenaga pendukung terhadap sistem pengelolaan sumber daya manusia</a:t>
                      </a:r>
                    </a:p>
                    <a:p>
                      <a:pPr lvl="0" algn="l">
                        <a:spcBef>
                          <a:spcPts val="0"/>
                        </a:spcBef>
                        <a:buNone/>
                      </a:pPr>
                      <a:r>
                        <a:rPr lang="id-ID" sz="1400" b="1" dirty="0" smtClean="0">
                          <a:solidFill>
                            <a:srgbClr val="FF0000"/>
                          </a:solidFill>
                          <a:latin typeface="Source Sans Pro"/>
                          <a:ea typeface="Source Sans Pro"/>
                          <a:cs typeface="Source Sans Pro"/>
                          <a:sym typeface="Source Sans Pro"/>
                        </a:rPr>
                        <a:t>Hasil survei kepuasan: (1) jelas, (2) komprehensif, (3) mudah diakses oleh pemangku kepentingan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2133601"/>
            <a:ext cx="4807132" cy="933448"/>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3067049"/>
            <a:ext cx="4807132" cy="52674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1121466" y="3566054"/>
            <a:ext cx="6085833" cy="3332476"/>
          </a:xfrm>
          <a:prstGeom prst="rect">
            <a:avLst/>
          </a:prstGeom>
        </p:spPr>
      </p:pic>
    </p:spTree>
    <p:extLst>
      <p:ext uri="{BB962C8B-B14F-4D97-AF65-F5344CB8AC3E}">
        <p14:creationId xmlns:p14="http://schemas.microsoft.com/office/powerpoint/2010/main" val="30568030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C878-FC16-49E3-9B53-6C7651F1E081}"/>
              </a:ext>
            </a:extLst>
          </p:cNvPr>
          <p:cNvSpPr>
            <a:spLocks noGrp="1"/>
          </p:cNvSpPr>
          <p:nvPr>
            <p:ph type="title"/>
          </p:nvPr>
        </p:nvSpPr>
        <p:spPr>
          <a:xfrm>
            <a:off x="786150" y="167646"/>
            <a:ext cx="7571700" cy="936899"/>
          </a:xfrm>
        </p:spPr>
        <p:txBody>
          <a:bodyPr/>
          <a:lstStyle/>
          <a:p>
            <a:r>
              <a:rPr lang="id-ID" sz="2800" b="1" dirty="0">
                <a:solidFill>
                  <a:srgbClr val="000090"/>
                </a:solidFill>
              </a:rPr>
              <a:t>Isi Borang APT (Kuantitatif)</a:t>
            </a:r>
            <a:endParaRPr lang="en-US" b="1" dirty="0">
              <a:solidFill>
                <a:srgbClr val="000090"/>
              </a:solidFill>
            </a:endParaRPr>
          </a:p>
        </p:txBody>
      </p:sp>
      <p:graphicFrame>
        <p:nvGraphicFramePr>
          <p:cNvPr id="3" name="Shape 195">
            <a:extLst>
              <a:ext uri="{FF2B5EF4-FFF2-40B4-BE49-F238E27FC236}">
                <a16:creationId xmlns="" xmlns:a16="http://schemas.microsoft.com/office/drawing/2014/main" id="{21287579-BFF8-4C74-B7C6-CBD2DB9DC95A}"/>
              </a:ext>
            </a:extLst>
          </p:cNvPr>
          <p:cNvGraphicFramePr/>
          <p:nvPr>
            <p:extLst>
              <p:ext uri="{D42A27DB-BD31-4B8C-83A1-F6EECF244321}">
                <p14:modId xmlns:p14="http://schemas.microsoft.com/office/powerpoint/2010/main" val="1034074231"/>
              </p:ext>
            </p:extLst>
          </p:nvPr>
        </p:nvGraphicFramePr>
        <p:xfrm>
          <a:off x="882705" y="1366275"/>
          <a:ext cx="7406640" cy="2875876"/>
        </p:xfrm>
        <a:graphic>
          <a:graphicData uri="http://schemas.openxmlformats.org/drawingml/2006/table">
            <a:tbl>
              <a:tblPr>
                <a:noFill/>
                <a:tableStyleId>{7B326FA4-55FC-47EC-9170-4D1B40F623DA}</a:tableStyleId>
              </a:tblPr>
              <a:tblGrid>
                <a:gridCol w="1188720">
                  <a:extLst>
                    <a:ext uri="{9D8B030D-6E8A-4147-A177-3AD203B41FA5}">
                      <a16:colId xmlns="" xmlns:a16="http://schemas.microsoft.com/office/drawing/2014/main" val="20001"/>
                    </a:ext>
                  </a:extLst>
                </a:gridCol>
                <a:gridCol w="1188720">
                  <a:extLst>
                    <a:ext uri="{9D8B030D-6E8A-4147-A177-3AD203B41FA5}">
                      <a16:colId xmlns="" xmlns:a16="http://schemas.microsoft.com/office/drawing/2014/main" val="20002"/>
                    </a:ext>
                  </a:extLst>
                </a:gridCol>
                <a:gridCol w="5029200">
                  <a:extLst>
                    <a:ext uri="{9D8B030D-6E8A-4147-A177-3AD203B41FA5}">
                      <a16:colId xmlns="" xmlns:a16="http://schemas.microsoft.com/office/drawing/2014/main" val="20003"/>
                    </a:ext>
                  </a:extLst>
                </a:gridCol>
              </a:tblGrid>
              <a:tr h="493776">
                <a:tc>
                  <a:txBody>
                    <a:bodyPr/>
                    <a:lstStyle/>
                    <a:p>
                      <a:pPr lvl="0" algn="ctr">
                        <a:spcBef>
                          <a:spcPts val="0"/>
                        </a:spcBef>
                        <a:buNone/>
                      </a:pPr>
                      <a:r>
                        <a:rPr lang="id-ID" sz="1600" b="1" dirty="0">
                          <a:solidFill>
                            <a:srgbClr val="607D8B"/>
                          </a:solidFill>
                          <a:latin typeface="Roboto Slab"/>
                          <a:ea typeface="Roboto Slab"/>
                          <a:cs typeface="Roboto Slab"/>
                          <a:sym typeface="Roboto Slab"/>
                        </a:rPr>
                        <a:t>No</a:t>
                      </a: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Butir</a:t>
                      </a:r>
                      <a:endParaRPr lang="en" sz="1600" b="1" dirty="0">
                        <a:solidFill>
                          <a:srgbClr val="607D8B"/>
                        </a:solidFill>
                        <a:latin typeface="Roboto Slab"/>
                        <a:ea typeface="Roboto Slab"/>
                        <a:cs typeface="Roboto Slab"/>
                        <a:sym typeface="Roboto Slab"/>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id-ID" sz="1600" b="1" dirty="0">
                          <a:solidFill>
                            <a:srgbClr val="607D8B"/>
                          </a:solidFill>
                          <a:latin typeface="Roboto Slab"/>
                          <a:ea typeface="Roboto Slab"/>
                          <a:cs typeface="Roboto Slab"/>
                          <a:sym typeface="Roboto Slab"/>
                        </a:rPr>
                        <a:t>Isi Pertanyaan/Penilaian</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607D8B"/>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56</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tc>
                  <a:txBody>
                    <a:bodyPr/>
                    <a:lstStyle/>
                    <a:p>
                      <a:pPr lvl="0" algn="ctr">
                        <a:spcBef>
                          <a:spcPts val="0"/>
                        </a:spcBef>
                        <a:buNone/>
                      </a:pPr>
                      <a:r>
                        <a:rPr lang="id-ID" sz="1400" b="0" dirty="0" smtClean="0">
                          <a:solidFill>
                            <a:srgbClr val="263238"/>
                          </a:solidFill>
                          <a:latin typeface="Source Sans Pro"/>
                          <a:ea typeface="Source Sans Pro"/>
                          <a:cs typeface="Source Sans Pro"/>
                          <a:sym typeface="Source Sans Pro"/>
                        </a:rPr>
                        <a:t>4.6.3</a:t>
                      </a:r>
                      <a:endParaRPr lang="en" sz="1400" b="0" dirty="0">
                        <a:solidFill>
                          <a:srgbClr val="263238"/>
                        </a:solidFill>
                        <a:latin typeface="Source Sans Pro"/>
                        <a:ea typeface="Source Sans Pro"/>
                        <a:cs typeface="Source Sans Pro"/>
                        <a:sym typeface="Source Sans Pro"/>
                      </a:endParaRPr>
                    </a:p>
                  </a:txBody>
                  <a:tcPr marL="124250" marR="124250" marT="124250" marB="124250" anchor="ctr">
                    <a:lnL w="9525" cap="flat" cmpd="sng">
                      <a:solidFill>
                        <a:srgbClr val="000000">
                          <a:alpha val="0"/>
                        </a:srgb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ECEFF1"/>
                    </a:solidFill>
                  </a:tcPr>
                </a:tc>
                <a:tc>
                  <a:txBody>
                    <a:bodyPr/>
                    <a:lstStyle/>
                    <a:p>
                      <a:pPr lvl="0" algn="l">
                        <a:spcBef>
                          <a:spcPts val="0"/>
                        </a:spcBef>
                        <a:buNone/>
                      </a:pPr>
                      <a:r>
                        <a:rPr lang="id-ID" sz="1400" b="1" dirty="0" smtClean="0">
                          <a:solidFill>
                            <a:schemeClr val="tx1"/>
                          </a:solidFill>
                          <a:latin typeface="Source Sans Pro"/>
                          <a:ea typeface="Source Sans Pro"/>
                          <a:cs typeface="Source Sans Pro"/>
                          <a:sym typeface="Source Sans Pro"/>
                        </a:rPr>
                        <a:t>Pemanfaatan</a:t>
                      </a:r>
                      <a:r>
                        <a:rPr lang="id-ID" sz="1400" b="1" baseline="0" dirty="0" smtClean="0">
                          <a:solidFill>
                            <a:schemeClr val="tx1"/>
                          </a:solidFill>
                          <a:latin typeface="Source Sans Pro"/>
                          <a:ea typeface="Source Sans Pro"/>
                          <a:cs typeface="Source Sans Pro"/>
                          <a:sym typeface="Source Sans Pro"/>
                        </a:rPr>
                        <a:t> hasil survei kepuasan dosen, pustakawan, laboran, teknisi, dan tenaga administrasi terhadap sistem pengelolaan sumber daya manusia</a:t>
                      </a:r>
                      <a:endParaRPr lang="id-ID" sz="1400" b="1" dirty="0" smtClean="0">
                        <a:solidFill>
                          <a:schemeClr val="tx1"/>
                        </a:solidFill>
                        <a:latin typeface="Source Sans Pro"/>
                        <a:ea typeface="Source Sans Pro"/>
                        <a:cs typeface="Source Sans Pro"/>
                        <a:sym typeface="Source Sans Pro"/>
                      </a:endParaRPr>
                    </a:p>
                    <a:p>
                      <a:pPr lvl="0" algn="l">
                        <a:spcBef>
                          <a:spcPts val="0"/>
                        </a:spcBef>
                        <a:buNone/>
                      </a:pPr>
                      <a:r>
                        <a:rPr lang="id-ID" sz="1400" b="1" dirty="0" smtClean="0">
                          <a:solidFill>
                            <a:srgbClr val="FF0000"/>
                          </a:solidFill>
                          <a:latin typeface="Source Sans Pro"/>
                          <a:ea typeface="Source Sans Pro"/>
                          <a:cs typeface="Source Sans Pro"/>
                          <a:sym typeface="Source Sans Pro"/>
                        </a:rPr>
                        <a:t>Pemanfaatan hasil survei dalam perbaikan yang berkelanjutan untuk mutu: (1) pengelolaan sumber daya manusia, (2) instrumen pengukuran kepuasan dosen, pustakawan, laboran, teknisi, tenaga administrasi, dan tenaga pendukung, (3) analisis hasil survei kepuasan dosen, pustakawan, laboran, teknisi, tenaga administrasi, dan tenaga pendukung</a:t>
                      </a:r>
                    </a:p>
                  </a:txBody>
                  <a:tcPr marL="124250" marR="124250" marT="124250" marB="124250"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ECEFF1"/>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344091" y="1890421"/>
            <a:ext cx="4807132" cy="763380"/>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3344091" y="2653800"/>
            <a:ext cx="4807132" cy="1503569"/>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3"/>
          <a:stretch>
            <a:fillRect/>
          </a:stretch>
        </p:blipFill>
        <p:spPr>
          <a:xfrm>
            <a:off x="1445733" y="4289821"/>
            <a:ext cx="5108126" cy="2349236"/>
          </a:xfrm>
          <a:prstGeom prst="rect">
            <a:avLst/>
          </a:prstGeom>
        </p:spPr>
      </p:pic>
    </p:spTree>
    <p:extLst>
      <p:ext uri="{BB962C8B-B14F-4D97-AF65-F5344CB8AC3E}">
        <p14:creationId xmlns:p14="http://schemas.microsoft.com/office/powerpoint/2010/main" val="26104078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BD240E-FC61-4879-8B5E-97C263AE2134}"/>
              </a:ext>
            </a:extLst>
          </p:cNvPr>
          <p:cNvSpPr>
            <a:spLocks noGrp="1"/>
          </p:cNvSpPr>
          <p:nvPr>
            <p:ph type="title"/>
          </p:nvPr>
        </p:nvSpPr>
        <p:spPr/>
        <p:txBody>
          <a:bodyPr/>
          <a:lstStyle/>
          <a:p>
            <a:r>
              <a:rPr lang="id-ID" sz="3600" b="1" dirty="0" smtClean="0">
                <a:solidFill>
                  <a:srgbClr val="000090"/>
                </a:solidFill>
              </a:rPr>
              <a:t>Pembelajaran terpetik</a:t>
            </a:r>
            <a:br>
              <a:rPr lang="id-ID" sz="3600" b="1" dirty="0" smtClean="0">
                <a:solidFill>
                  <a:srgbClr val="000090"/>
                </a:solidFill>
              </a:rPr>
            </a:br>
            <a:r>
              <a:rPr lang="id-ID" sz="3600" b="1" dirty="0" smtClean="0">
                <a:solidFill>
                  <a:srgbClr val="000090"/>
                </a:solidFill>
              </a:rPr>
              <a:t>(penyusunan borang)</a:t>
            </a:r>
            <a:endParaRPr lang="en-US" sz="3600" b="1" dirty="0">
              <a:solidFill>
                <a:srgbClr val="000090"/>
              </a:solidFill>
            </a:endParaRPr>
          </a:p>
        </p:txBody>
      </p:sp>
      <p:sp>
        <p:nvSpPr>
          <p:cNvPr id="3" name="TextBox 2"/>
          <p:cNvSpPr txBox="1"/>
          <p:nvPr/>
        </p:nvSpPr>
        <p:spPr>
          <a:xfrm>
            <a:off x="1148488" y="1918416"/>
            <a:ext cx="7350331" cy="3939539"/>
          </a:xfrm>
          <a:prstGeom prst="rect">
            <a:avLst/>
          </a:prstGeom>
          <a:noFill/>
        </p:spPr>
        <p:txBody>
          <a:bodyPr wrap="square" rtlCol="0">
            <a:spAutoFit/>
          </a:bodyPr>
          <a:lstStyle/>
          <a:p>
            <a:pPr marL="342900" indent="-342900">
              <a:lnSpc>
                <a:spcPct val="150000"/>
              </a:lnSpc>
              <a:buFont typeface="+mj-lt"/>
              <a:buAutoNum type="arabicPeriod"/>
            </a:pPr>
            <a:r>
              <a:rPr lang="en-US" sz="2400" dirty="0" err="1" smtClean="0">
                <a:solidFill>
                  <a:srgbClr val="000090"/>
                </a:solidFill>
                <a:latin typeface="American Typewriter"/>
                <a:cs typeface="American Typewriter"/>
              </a:rPr>
              <a:t>Konsistensi</a:t>
            </a:r>
            <a:r>
              <a:rPr lang="en-US" sz="2400" dirty="0" smtClean="0">
                <a:solidFill>
                  <a:srgbClr val="000090"/>
                </a:solidFill>
                <a:latin typeface="American Typewriter"/>
                <a:cs typeface="American Typewriter"/>
              </a:rPr>
              <a:t> Data</a:t>
            </a:r>
          </a:p>
          <a:p>
            <a:pPr marL="342900" indent="-342900">
              <a:lnSpc>
                <a:spcPct val="150000"/>
              </a:lnSpc>
              <a:buFont typeface="+mj-lt"/>
              <a:buAutoNum type="arabicPeriod"/>
            </a:pPr>
            <a:r>
              <a:rPr lang="en-US" sz="2400" dirty="0" err="1" smtClean="0">
                <a:solidFill>
                  <a:srgbClr val="000090"/>
                </a:solidFill>
                <a:latin typeface="American Typewriter"/>
                <a:cs typeface="American Typewriter"/>
              </a:rPr>
              <a:t>Gunakan</a:t>
            </a:r>
            <a:r>
              <a:rPr lang="en-US" sz="2400" dirty="0" smtClean="0">
                <a:solidFill>
                  <a:srgbClr val="000090"/>
                </a:solidFill>
                <a:latin typeface="American Typewriter"/>
                <a:cs typeface="American Typewriter"/>
              </a:rPr>
              <a:t> </a:t>
            </a:r>
            <a:r>
              <a:rPr lang="en-US" sz="2400" dirty="0" err="1" smtClean="0">
                <a:solidFill>
                  <a:srgbClr val="000090"/>
                </a:solidFill>
                <a:latin typeface="American Typewriter"/>
                <a:cs typeface="American Typewriter"/>
              </a:rPr>
              <a:t>kalimat</a:t>
            </a:r>
            <a:r>
              <a:rPr lang="en-US" sz="2400" dirty="0" smtClean="0">
                <a:solidFill>
                  <a:srgbClr val="000090"/>
                </a:solidFill>
                <a:latin typeface="American Typewriter"/>
                <a:cs typeface="American Typewriter"/>
              </a:rPr>
              <a:t> </a:t>
            </a:r>
            <a:r>
              <a:rPr lang="en-US" sz="2400" dirty="0" err="1" smtClean="0">
                <a:solidFill>
                  <a:srgbClr val="000090"/>
                </a:solidFill>
                <a:latin typeface="American Typewriter"/>
                <a:cs typeface="American Typewriter"/>
              </a:rPr>
              <a:t>deduktif</a:t>
            </a:r>
            <a:endParaRPr lang="en-US" sz="2400" dirty="0" smtClean="0">
              <a:solidFill>
                <a:srgbClr val="000090"/>
              </a:solidFill>
              <a:latin typeface="American Typewriter"/>
              <a:cs typeface="American Typewriter"/>
            </a:endParaRPr>
          </a:p>
          <a:p>
            <a:pPr marL="342900" indent="-342900">
              <a:lnSpc>
                <a:spcPct val="150000"/>
              </a:lnSpc>
              <a:buFont typeface="+mj-lt"/>
              <a:buAutoNum type="arabicPeriod"/>
            </a:pPr>
            <a:r>
              <a:rPr lang="en-US" sz="2400" dirty="0" err="1" smtClean="0">
                <a:solidFill>
                  <a:srgbClr val="000090"/>
                </a:solidFill>
                <a:latin typeface="American Typewriter"/>
                <a:cs typeface="American Typewriter"/>
              </a:rPr>
              <a:t>Hindari</a:t>
            </a:r>
            <a:r>
              <a:rPr lang="en-US" sz="2400" dirty="0" smtClean="0">
                <a:solidFill>
                  <a:srgbClr val="000090"/>
                </a:solidFill>
                <a:latin typeface="American Typewriter"/>
                <a:cs typeface="American Typewriter"/>
              </a:rPr>
              <a:t> </a:t>
            </a:r>
            <a:r>
              <a:rPr lang="en-US" sz="2400" dirty="0" err="1" smtClean="0">
                <a:solidFill>
                  <a:srgbClr val="000090"/>
                </a:solidFill>
                <a:latin typeface="American Typewriter"/>
                <a:cs typeface="American Typewriter"/>
              </a:rPr>
              <a:t>kalimat</a:t>
            </a:r>
            <a:r>
              <a:rPr lang="en-US" sz="2400" dirty="0" smtClean="0">
                <a:solidFill>
                  <a:srgbClr val="000090"/>
                </a:solidFill>
                <a:latin typeface="American Typewriter"/>
                <a:cs typeface="American Typewriter"/>
              </a:rPr>
              <a:t> </a:t>
            </a:r>
            <a:r>
              <a:rPr lang="en-US" sz="2400" dirty="0" err="1" smtClean="0">
                <a:solidFill>
                  <a:srgbClr val="000090"/>
                </a:solidFill>
                <a:latin typeface="American Typewriter"/>
                <a:cs typeface="American Typewriter"/>
              </a:rPr>
              <a:t>normatif</a:t>
            </a:r>
            <a:endParaRPr lang="en-US" sz="2400" dirty="0" smtClean="0">
              <a:solidFill>
                <a:srgbClr val="000090"/>
              </a:solidFill>
              <a:latin typeface="American Typewriter"/>
              <a:cs typeface="American Typewriter"/>
            </a:endParaRPr>
          </a:p>
          <a:p>
            <a:pPr marL="342900" indent="-342900">
              <a:lnSpc>
                <a:spcPct val="150000"/>
              </a:lnSpc>
              <a:buFont typeface="+mj-lt"/>
              <a:buAutoNum type="arabicPeriod"/>
            </a:pPr>
            <a:r>
              <a:rPr lang="en-US" sz="2400" dirty="0" err="1" smtClean="0">
                <a:solidFill>
                  <a:srgbClr val="000090"/>
                </a:solidFill>
                <a:latin typeface="American Typewriter"/>
                <a:cs typeface="American Typewriter"/>
              </a:rPr>
              <a:t>Mengacu</a:t>
            </a:r>
            <a:r>
              <a:rPr lang="en-US" sz="2400" dirty="0" smtClean="0">
                <a:solidFill>
                  <a:srgbClr val="000090"/>
                </a:solidFill>
                <a:latin typeface="American Typewriter"/>
                <a:cs typeface="American Typewriter"/>
              </a:rPr>
              <a:t> </a:t>
            </a:r>
            <a:r>
              <a:rPr lang="en-US" sz="2400" dirty="0" err="1" smtClean="0">
                <a:solidFill>
                  <a:srgbClr val="000090"/>
                </a:solidFill>
                <a:latin typeface="American Typewriter"/>
                <a:cs typeface="American Typewriter"/>
              </a:rPr>
              <a:t>pada</a:t>
            </a:r>
            <a:r>
              <a:rPr lang="en-US" sz="2400" dirty="0" smtClean="0">
                <a:solidFill>
                  <a:srgbClr val="000090"/>
                </a:solidFill>
                <a:latin typeface="American Typewriter"/>
                <a:cs typeface="American Typewriter"/>
              </a:rPr>
              <a:t> </a:t>
            </a:r>
            <a:r>
              <a:rPr lang="en-US" sz="2400" dirty="0" err="1" smtClean="0">
                <a:solidFill>
                  <a:srgbClr val="000090"/>
                </a:solidFill>
                <a:latin typeface="American Typewriter"/>
                <a:cs typeface="American Typewriter"/>
              </a:rPr>
              <a:t>instrumen</a:t>
            </a:r>
            <a:r>
              <a:rPr lang="en-US" sz="2400" dirty="0" smtClean="0">
                <a:solidFill>
                  <a:srgbClr val="000090"/>
                </a:solidFill>
                <a:latin typeface="American Typewriter"/>
                <a:cs typeface="American Typewriter"/>
              </a:rPr>
              <a:t> </a:t>
            </a:r>
            <a:r>
              <a:rPr lang="en-US" sz="2400" dirty="0" err="1" smtClean="0">
                <a:solidFill>
                  <a:srgbClr val="000090"/>
                </a:solidFill>
                <a:latin typeface="American Typewriter"/>
                <a:cs typeface="American Typewriter"/>
              </a:rPr>
              <a:t>penilaian</a:t>
            </a:r>
            <a:endParaRPr lang="en-US" sz="2400" dirty="0" smtClean="0">
              <a:solidFill>
                <a:srgbClr val="000090"/>
              </a:solidFill>
              <a:latin typeface="American Typewriter"/>
              <a:cs typeface="American Typewriter"/>
            </a:endParaRPr>
          </a:p>
          <a:p>
            <a:pPr marL="342900" indent="-342900">
              <a:lnSpc>
                <a:spcPct val="150000"/>
              </a:lnSpc>
              <a:buFont typeface="+mj-lt"/>
              <a:buAutoNum type="arabicPeriod"/>
            </a:pPr>
            <a:r>
              <a:rPr lang="en-US" sz="2400" dirty="0" err="1" smtClean="0">
                <a:solidFill>
                  <a:srgbClr val="000090"/>
                </a:solidFill>
                <a:latin typeface="American Typewriter"/>
                <a:cs typeface="American Typewriter"/>
              </a:rPr>
              <a:t>Strategi</a:t>
            </a:r>
            <a:r>
              <a:rPr lang="en-US" sz="2400" dirty="0" smtClean="0">
                <a:solidFill>
                  <a:srgbClr val="000090"/>
                </a:solidFill>
                <a:latin typeface="American Typewriter"/>
                <a:cs typeface="American Typewriter"/>
              </a:rPr>
              <a:t> </a:t>
            </a:r>
            <a:r>
              <a:rPr lang="en-US" sz="2400" dirty="0" err="1" smtClean="0">
                <a:solidFill>
                  <a:srgbClr val="000090"/>
                </a:solidFill>
                <a:latin typeface="American Typewriter"/>
                <a:cs typeface="American Typewriter"/>
              </a:rPr>
              <a:t>pengelolaan</a:t>
            </a:r>
            <a:r>
              <a:rPr lang="en-US" sz="2400" dirty="0" smtClean="0">
                <a:solidFill>
                  <a:srgbClr val="000090"/>
                </a:solidFill>
                <a:latin typeface="American Typewriter"/>
                <a:cs typeface="American Typewriter"/>
              </a:rPr>
              <a:t> PS </a:t>
            </a:r>
            <a:r>
              <a:rPr lang="en-US" sz="2400" dirty="0" smtClean="0">
                <a:solidFill>
                  <a:srgbClr val="000090"/>
                </a:solidFill>
                <a:latin typeface="American Typewriter"/>
                <a:cs typeface="American Typewriter"/>
                <a:sym typeface="Wingdings"/>
              </a:rPr>
              <a:t> </a:t>
            </a:r>
            <a:r>
              <a:rPr lang="en-US" sz="2400" dirty="0" err="1" smtClean="0">
                <a:solidFill>
                  <a:srgbClr val="000090"/>
                </a:solidFill>
                <a:latin typeface="American Typewriter"/>
                <a:cs typeface="American Typewriter"/>
                <a:sym typeface="Wingdings"/>
              </a:rPr>
              <a:t>Kejar</a:t>
            </a:r>
            <a:r>
              <a:rPr lang="en-US" sz="2400" dirty="0" smtClean="0">
                <a:solidFill>
                  <a:srgbClr val="000090"/>
                </a:solidFill>
                <a:latin typeface="American Typewriter"/>
                <a:cs typeface="American Typewriter"/>
                <a:sym typeface="Wingdings"/>
              </a:rPr>
              <a:t> Quantitative</a:t>
            </a:r>
            <a:endParaRPr lang="en-US" sz="2400" dirty="0" smtClean="0">
              <a:solidFill>
                <a:srgbClr val="000090"/>
              </a:solidFill>
              <a:latin typeface="American Typewriter"/>
              <a:cs typeface="American Typewriter"/>
            </a:endParaRPr>
          </a:p>
          <a:p>
            <a:pPr>
              <a:lnSpc>
                <a:spcPct val="150000"/>
              </a:lnSpc>
            </a:pPr>
            <a:endParaRPr lang="en-US" sz="2400" dirty="0" smtClean="0">
              <a:solidFill>
                <a:srgbClr val="000090"/>
              </a:solidFill>
              <a:latin typeface="American Typewriter"/>
              <a:cs typeface="American Typewriter"/>
            </a:endParaRPr>
          </a:p>
          <a:p>
            <a:pPr marL="342900" indent="-342900">
              <a:lnSpc>
                <a:spcPct val="150000"/>
              </a:lnSpc>
              <a:buFont typeface="+mj-lt"/>
              <a:buAutoNum type="arabicPeriod"/>
            </a:pPr>
            <a:endParaRPr lang="en-US" sz="2400" dirty="0">
              <a:solidFill>
                <a:srgbClr val="000090"/>
              </a:solidFill>
              <a:latin typeface="American Typewriter"/>
              <a:cs typeface="American Typewriter"/>
            </a:endParaRPr>
          </a:p>
        </p:txBody>
      </p:sp>
    </p:spTree>
    <p:extLst>
      <p:ext uri="{BB962C8B-B14F-4D97-AF65-F5344CB8AC3E}">
        <p14:creationId xmlns:p14="http://schemas.microsoft.com/office/powerpoint/2010/main" val="2628286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BD240E-FC61-4879-8B5E-97C263AE2134}"/>
              </a:ext>
            </a:extLst>
          </p:cNvPr>
          <p:cNvSpPr>
            <a:spLocks noGrp="1"/>
          </p:cNvSpPr>
          <p:nvPr>
            <p:ph type="title"/>
          </p:nvPr>
        </p:nvSpPr>
        <p:spPr/>
        <p:txBody>
          <a:bodyPr/>
          <a:lstStyle/>
          <a:p>
            <a:r>
              <a:rPr lang="id-ID" sz="3600" dirty="0">
                <a:solidFill>
                  <a:srgbClr val="000090"/>
                </a:solidFill>
                <a:latin typeface="Avenir Next Condensed Demi Bold"/>
                <a:cs typeface="Avenir Next Condensed Demi Bold"/>
              </a:rPr>
              <a:t>Pembelajaran terpetik</a:t>
            </a:r>
            <a:br>
              <a:rPr lang="id-ID" sz="3600" dirty="0">
                <a:solidFill>
                  <a:srgbClr val="000090"/>
                </a:solidFill>
                <a:latin typeface="Avenir Next Condensed Demi Bold"/>
                <a:cs typeface="Avenir Next Condensed Demi Bold"/>
              </a:rPr>
            </a:br>
            <a:r>
              <a:rPr lang="id-ID" sz="3600" dirty="0" smtClean="0">
                <a:solidFill>
                  <a:srgbClr val="000090"/>
                </a:solidFill>
                <a:latin typeface="Avenir Next Condensed Demi Bold"/>
                <a:cs typeface="Avenir Next Condensed Demi Bold"/>
              </a:rPr>
              <a:t>(</a:t>
            </a:r>
            <a:r>
              <a:rPr lang="en-US" sz="3600" dirty="0" err="1" smtClean="0">
                <a:solidFill>
                  <a:srgbClr val="000090"/>
                </a:solidFill>
                <a:latin typeface="Avenir Next Condensed Demi Bold"/>
                <a:cs typeface="Avenir Next Condensed Demi Bold"/>
              </a:rPr>
              <a:t>Peningkatan</a:t>
            </a:r>
            <a:r>
              <a:rPr lang="en-US" sz="3600" dirty="0" smtClean="0">
                <a:solidFill>
                  <a:srgbClr val="000090"/>
                </a:solidFill>
                <a:latin typeface="Avenir Next Condensed Demi Bold"/>
                <a:cs typeface="Avenir Next Condensed Demi Bold"/>
              </a:rPr>
              <a:t> </a:t>
            </a:r>
            <a:r>
              <a:rPr lang="en-US" sz="3600" dirty="0" err="1">
                <a:solidFill>
                  <a:srgbClr val="000090"/>
                </a:solidFill>
                <a:latin typeface="Avenir Next Condensed Demi Bold"/>
                <a:cs typeface="Avenir Next Condensed Demi Bold"/>
              </a:rPr>
              <a:t>Mutu</a:t>
            </a:r>
            <a:r>
              <a:rPr lang="en-US" sz="3600" dirty="0">
                <a:solidFill>
                  <a:srgbClr val="000090"/>
                </a:solidFill>
                <a:latin typeface="Avenir Next Condensed Demi Bold"/>
                <a:cs typeface="Avenir Next Condensed Demi Bold"/>
              </a:rPr>
              <a:t> </a:t>
            </a:r>
            <a:r>
              <a:rPr lang="en-US" sz="3600" dirty="0" err="1" smtClean="0">
                <a:solidFill>
                  <a:srgbClr val="000090"/>
                </a:solidFill>
                <a:latin typeface="Avenir Next Condensed Demi Bold"/>
                <a:cs typeface="Avenir Next Condensed Demi Bold"/>
              </a:rPr>
              <a:t>Akreditasi</a:t>
            </a:r>
            <a:r>
              <a:rPr lang="en-US" sz="3600" dirty="0" smtClean="0">
                <a:solidFill>
                  <a:srgbClr val="000090"/>
                </a:solidFill>
                <a:latin typeface="Avenir Next Condensed Demi Bold"/>
                <a:cs typeface="Avenir Next Condensed Demi Bold"/>
              </a:rPr>
              <a:t>) </a:t>
            </a:r>
            <a:endParaRPr lang="en-US" sz="3600" b="1" dirty="0">
              <a:solidFill>
                <a:srgbClr val="000090"/>
              </a:solidFill>
            </a:endParaRPr>
          </a:p>
        </p:txBody>
      </p:sp>
      <p:sp>
        <p:nvSpPr>
          <p:cNvPr id="3" name="TextBox 2"/>
          <p:cNvSpPr txBox="1"/>
          <p:nvPr/>
        </p:nvSpPr>
        <p:spPr>
          <a:xfrm>
            <a:off x="1148488" y="1918416"/>
            <a:ext cx="7350331" cy="3939539"/>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solidFill>
                  <a:srgbClr val="000090"/>
                </a:solidFill>
                <a:latin typeface="American Typewriter"/>
                <a:cs typeface="American Typewriter"/>
              </a:rPr>
              <a:t>Awareness MUTU</a:t>
            </a:r>
          </a:p>
          <a:p>
            <a:pPr marL="342900" indent="-342900">
              <a:lnSpc>
                <a:spcPct val="150000"/>
              </a:lnSpc>
              <a:buFont typeface="+mj-lt"/>
              <a:buAutoNum type="arabicPeriod"/>
            </a:pPr>
            <a:r>
              <a:rPr lang="en-US" sz="2400" dirty="0" err="1" smtClean="0">
                <a:solidFill>
                  <a:srgbClr val="000090"/>
                </a:solidFill>
                <a:latin typeface="American Typewriter"/>
                <a:cs typeface="American Typewriter"/>
              </a:rPr>
              <a:t>Aktifkan</a:t>
            </a:r>
            <a:r>
              <a:rPr lang="en-US" sz="2400" dirty="0" smtClean="0">
                <a:solidFill>
                  <a:srgbClr val="000090"/>
                </a:solidFill>
                <a:latin typeface="American Typewriter"/>
                <a:cs typeface="American Typewriter"/>
              </a:rPr>
              <a:t> SPMI</a:t>
            </a:r>
          </a:p>
          <a:p>
            <a:pPr marL="342900" indent="-342900">
              <a:lnSpc>
                <a:spcPct val="150000"/>
              </a:lnSpc>
              <a:buFont typeface="+mj-lt"/>
              <a:buAutoNum type="arabicPeriod"/>
            </a:pPr>
            <a:r>
              <a:rPr lang="en-US" sz="2400" dirty="0" err="1" smtClean="0">
                <a:solidFill>
                  <a:srgbClr val="000090"/>
                </a:solidFill>
                <a:latin typeface="American Typewriter"/>
                <a:cs typeface="American Typewriter"/>
              </a:rPr>
              <a:t>Konsisten</a:t>
            </a:r>
            <a:r>
              <a:rPr lang="en-US" sz="2400" dirty="0" smtClean="0">
                <a:solidFill>
                  <a:srgbClr val="000090"/>
                </a:solidFill>
                <a:latin typeface="American Typewriter"/>
                <a:cs typeface="American Typewriter"/>
              </a:rPr>
              <a:t> </a:t>
            </a:r>
            <a:r>
              <a:rPr lang="en-US" sz="2400" dirty="0" err="1" smtClean="0">
                <a:solidFill>
                  <a:srgbClr val="000090"/>
                </a:solidFill>
                <a:latin typeface="American Typewriter"/>
                <a:cs typeface="American Typewriter"/>
              </a:rPr>
              <a:t>dalam</a:t>
            </a:r>
            <a:r>
              <a:rPr lang="en-US" sz="2400" dirty="0" smtClean="0">
                <a:solidFill>
                  <a:srgbClr val="000090"/>
                </a:solidFill>
                <a:latin typeface="American Typewriter"/>
                <a:cs typeface="American Typewriter"/>
              </a:rPr>
              <a:t> PDCA</a:t>
            </a:r>
          </a:p>
          <a:p>
            <a:pPr marL="342900" indent="-342900">
              <a:lnSpc>
                <a:spcPct val="150000"/>
              </a:lnSpc>
              <a:buFont typeface="+mj-lt"/>
              <a:buAutoNum type="arabicPeriod"/>
            </a:pPr>
            <a:r>
              <a:rPr lang="en-US" sz="2400" dirty="0" smtClean="0">
                <a:solidFill>
                  <a:srgbClr val="000090"/>
                </a:solidFill>
                <a:latin typeface="American Typewriter"/>
                <a:cs typeface="American Typewriter"/>
              </a:rPr>
              <a:t>KOMITMEN yang </a:t>
            </a:r>
            <a:r>
              <a:rPr lang="en-US" sz="2400" dirty="0" err="1" smtClean="0">
                <a:solidFill>
                  <a:srgbClr val="000090"/>
                </a:solidFill>
                <a:latin typeface="American Typewriter"/>
                <a:cs typeface="American Typewriter"/>
              </a:rPr>
              <a:t>kuat</a:t>
            </a:r>
            <a:endParaRPr lang="en-US" sz="2400" dirty="0" smtClean="0">
              <a:solidFill>
                <a:srgbClr val="000090"/>
              </a:solidFill>
              <a:latin typeface="American Typewriter"/>
              <a:cs typeface="American Typewriter"/>
            </a:endParaRPr>
          </a:p>
          <a:p>
            <a:pPr marL="342900" indent="-342900">
              <a:lnSpc>
                <a:spcPct val="150000"/>
              </a:lnSpc>
              <a:buFont typeface="+mj-lt"/>
              <a:buAutoNum type="arabicPeriod"/>
            </a:pPr>
            <a:r>
              <a:rPr lang="en-US" sz="2400" dirty="0" smtClean="0">
                <a:solidFill>
                  <a:srgbClr val="000090"/>
                </a:solidFill>
                <a:latin typeface="American Typewriter"/>
                <a:cs typeface="American Typewriter"/>
              </a:rPr>
              <a:t>Continuous Quality  Improvement (CQI)</a:t>
            </a:r>
          </a:p>
          <a:p>
            <a:pPr>
              <a:lnSpc>
                <a:spcPct val="150000"/>
              </a:lnSpc>
            </a:pPr>
            <a:endParaRPr lang="en-US" sz="2400" dirty="0" smtClean="0">
              <a:solidFill>
                <a:srgbClr val="000090"/>
              </a:solidFill>
              <a:latin typeface="American Typewriter"/>
              <a:cs typeface="American Typewriter"/>
            </a:endParaRPr>
          </a:p>
          <a:p>
            <a:pPr marL="342900" indent="-342900">
              <a:lnSpc>
                <a:spcPct val="150000"/>
              </a:lnSpc>
              <a:buFont typeface="+mj-lt"/>
              <a:buAutoNum type="arabicPeriod"/>
            </a:pPr>
            <a:endParaRPr lang="en-US" sz="2400" dirty="0">
              <a:solidFill>
                <a:srgbClr val="000090"/>
              </a:solidFill>
              <a:latin typeface="American Typewriter"/>
              <a:cs typeface="American Typewriter"/>
            </a:endParaRPr>
          </a:p>
        </p:txBody>
      </p:sp>
      <p:pic>
        <p:nvPicPr>
          <p:cNvPr id="4" name="Picture 3" descr="Screen Shot 2017-10-19 at 6.09.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989" y="2135511"/>
            <a:ext cx="2967399" cy="2117440"/>
          </a:xfrm>
          <a:prstGeom prst="rect">
            <a:avLst/>
          </a:prstGeom>
        </p:spPr>
      </p:pic>
    </p:spTree>
    <p:extLst>
      <p:ext uri="{BB962C8B-B14F-4D97-AF65-F5344CB8AC3E}">
        <p14:creationId xmlns:p14="http://schemas.microsoft.com/office/powerpoint/2010/main" val="1625255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56871225"/>
              </p:ext>
            </p:extLst>
          </p:nvPr>
        </p:nvGraphicFramePr>
        <p:xfrm>
          <a:off x="628650" y="609600"/>
          <a:ext cx="767715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13279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Art_141122134212.jpg"/>
          <p:cNvPicPr>
            <a:picLocks noChangeAspect="1"/>
          </p:cNvPicPr>
          <p:nvPr/>
        </p:nvPicPr>
        <p:blipFill rotWithShape="1">
          <a:blip r:embed="rId2"/>
          <a:srcRect b="19618"/>
          <a:stretch/>
        </p:blipFill>
        <p:spPr>
          <a:xfrm>
            <a:off x="59122" y="15766"/>
            <a:ext cx="4099337" cy="6582026"/>
          </a:xfrm>
          <a:prstGeom prst="rect">
            <a:avLst/>
          </a:prstGeom>
        </p:spPr>
      </p:pic>
      <p:sp>
        <p:nvSpPr>
          <p:cNvPr id="7" name="Title 1"/>
          <p:cNvSpPr txBox="1">
            <a:spLocks/>
          </p:cNvSpPr>
          <p:nvPr/>
        </p:nvSpPr>
        <p:spPr bwMode="auto">
          <a:xfrm>
            <a:off x="4178944" y="1"/>
            <a:ext cx="4813980" cy="663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457200" fontAlgn="base">
              <a:lnSpc>
                <a:spcPct val="150000"/>
              </a:lnSpc>
              <a:spcBef>
                <a:spcPct val="0"/>
              </a:spcBef>
              <a:spcAft>
                <a:spcPct val="0"/>
              </a:spcAft>
              <a:defRPr/>
            </a:pPr>
            <a:r>
              <a:rPr lang="en-US" sz="2800" b="1" i="1" spc="50" dirty="0">
                <a:ln w="11430"/>
                <a:solidFill>
                  <a:srgbClr val="000090"/>
                </a:solidFill>
                <a:effectLst>
                  <a:glow rad="228600">
                    <a:schemeClr val="accent6">
                      <a:satMod val="175000"/>
                      <a:alpha val="40000"/>
                    </a:schemeClr>
                  </a:glow>
                  <a:outerShdw blurRad="76200" dist="50800" dir="5400000" algn="tl" rotWithShape="0">
                    <a:srgbClr val="000000">
                      <a:alpha val="65000"/>
                    </a:srgbClr>
                  </a:outerShdw>
                </a:effectLst>
                <a:latin typeface="Times New Roman" pitchFamily="18" charset="0"/>
                <a:ea typeface="ＭＳ Ｐゴシック" charset="0"/>
                <a:cs typeface="Times New Roman" pitchFamily="18" charset="0"/>
              </a:rPr>
              <a:t>Let's </a:t>
            </a:r>
          </a:p>
          <a:p>
            <a:pPr defTabSz="457200" fontAlgn="base">
              <a:lnSpc>
                <a:spcPct val="150000"/>
              </a:lnSpc>
              <a:spcBef>
                <a:spcPct val="0"/>
              </a:spcBef>
              <a:spcAft>
                <a:spcPct val="0"/>
              </a:spcAft>
              <a:defRPr/>
            </a:pPr>
            <a:r>
              <a:rPr lang="en-US" sz="2800" b="1" i="1" spc="50" dirty="0">
                <a:ln w="11430"/>
                <a:solidFill>
                  <a:srgbClr val="000090"/>
                </a:solidFill>
                <a:effectLst>
                  <a:glow rad="228600">
                    <a:schemeClr val="accent6">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    Be passionate</a:t>
            </a:r>
          </a:p>
          <a:p>
            <a:pPr defTabSz="457200" fontAlgn="base">
              <a:lnSpc>
                <a:spcPct val="150000"/>
              </a:lnSpc>
              <a:spcBef>
                <a:spcPct val="0"/>
              </a:spcBef>
              <a:spcAft>
                <a:spcPct val="0"/>
              </a:spcAft>
              <a:defRPr/>
            </a:pPr>
            <a:r>
              <a:rPr lang="en-US" sz="2800" b="1" i="1" spc="50" dirty="0">
                <a:ln w="11430"/>
                <a:solidFill>
                  <a:srgbClr val="000090"/>
                </a:solidFill>
                <a:effectLst>
                  <a:glow rad="228600">
                    <a:schemeClr val="accent6">
                      <a:satMod val="175000"/>
                      <a:alpha val="40000"/>
                    </a:schemeClr>
                  </a:glow>
                  <a:outerShdw blurRad="76200" dist="50800" dir="5400000" algn="tl" rotWithShape="0">
                    <a:srgbClr val="000000">
                      <a:alpha val="65000"/>
                    </a:srgbClr>
                  </a:outerShdw>
                </a:effectLst>
                <a:latin typeface="Times New Roman" pitchFamily="18" charset="0"/>
                <a:ea typeface="ＭＳ Ｐゴシック" charset="0"/>
                <a:cs typeface="Times New Roman" pitchFamily="18" charset="0"/>
              </a:rPr>
              <a:t>       Do the best </a:t>
            </a:r>
          </a:p>
          <a:p>
            <a:pPr defTabSz="457200" fontAlgn="base">
              <a:lnSpc>
                <a:spcPct val="150000"/>
              </a:lnSpc>
              <a:spcBef>
                <a:spcPct val="0"/>
              </a:spcBef>
              <a:spcAft>
                <a:spcPct val="0"/>
              </a:spcAft>
              <a:defRPr/>
            </a:pPr>
            <a:r>
              <a:rPr lang="en-US" sz="2800" b="1" i="1" spc="50" dirty="0">
                <a:ln w="11430"/>
                <a:solidFill>
                  <a:srgbClr val="000090"/>
                </a:solidFill>
                <a:effectLst>
                  <a:glow rad="228600">
                    <a:schemeClr val="accent6">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          </a:t>
            </a:r>
            <a:r>
              <a:rPr lang="en-US" sz="2800" b="1" i="1" spc="50" dirty="0">
                <a:ln w="11430"/>
                <a:solidFill>
                  <a:srgbClr val="000090"/>
                </a:solidFill>
                <a:effectLst>
                  <a:glow rad="228600">
                    <a:schemeClr val="accent6">
                      <a:satMod val="175000"/>
                      <a:alpha val="40000"/>
                    </a:schemeClr>
                  </a:glow>
                  <a:outerShdw blurRad="76200" dist="50800" dir="5400000" algn="tl" rotWithShape="0">
                    <a:srgbClr val="000000">
                      <a:alpha val="65000"/>
                    </a:srgbClr>
                  </a:outerShdw>
                </a:effectLst>
                <a:latin typeface="Times New Roman" pitchFamily="18" charset="0"/>
                <a:ea typeface="ＭＳ Ｐゴシック" charset="0"/>
                <a:cs typeface="Times New Roman" pitchFamily="18" charset="0"/>
              </a:rPr>
              <a:t>Give </a:t>
            </a:r>
            <a:r>
              <a:rPr lang="en-US" sz="2800" b="1" i="1" spc="50" dirty="0" smtClean="0">
                <a:ln w="11430"/>
                <a:solidFill>
                  <a:srgbClr val="000090"/>
                </a:solidFill>
                <a:effectLst>
                  <a:glow rad="228600">
                    <a:schemeClr val="accent6">
                      <a:satMod val="175000"/>
                      <a:alpha val="40000"/>
                    </a:schemeClr>
                  </a:glow>
                  <a:outerShdw blurRad="76200" dist="50800" dir="5400000" algn="tl" rotWithShape="0">
                    <a:srgbClr val="000000">
                      <a:alpha val="65000"/>
                    </a:srgbClr>
                  </a:outerShdw>
                </a:effectLst>
                <a:latin typeface="Times New Roman" pitchFamily="18" charset="0"/>
                <a:ea typeface="ＭＳ Ｐゴシック" charset="0"/>
                <a:cs typeface="Times New Roman" pitchFamily="18" charset="0"/>
              </a:rPr>
              <a:t>more</a:t>
            </a:r>
          </a:p>
          <a:p>
            <a:pPr defTabSz="457200" fontAlgn="base">
              <a:lnSpc>
                <a:spcPct val="150000"/>
              </a:lnSpc>
              <a:spcBef>
                <a:spcPct val="0"/>
              </a:spcBef>
              <a:spcAft>
                <a:spcPct val="0"/>
              </a:spcAft>
              <a:defRPr/>
            </a:pPr>
            <a:endParaRPr lang="en-US" sz="2800" b="1" i="1" spc="50" dirty="0">
              <a:ln w="11430"/>
              <a:solidFill>
                <a:srgbClr val="000090"/>
              </a:solidFill>
              <a:effectLst>
                <a:glow rad="228600">
                  <a:schemeClr val="accent6">
                    <a:satMod val="175000"/>
                    <a:alpha val="40000"/>
                  </a:schemeClr>
                </a:glow>
                <a:outerShdw blurRad="76200" dist="50800" dir="5400000" algn="tl" rotWithShape="0">
                  <a:srgbClr val="000000">
                    <a:alpha val="65000"/>
                  </a:srgbClr>
                </a:outerShdw>
              </a:effectLst>
              <a:latin typeface="Times New Roman" pitchFamily="18" charset="0"/>
              <a:ea typeface="ＭＳ Ｐゴシック" charset="0"/>
              <a:cs typeface="Times New Roman" pitchFamily="18" charset="0"/>
            </a:endParaRPr>
          </a:p>
          <a:p>
            <a:pPr algn="r" defTabSz="457200" fontAlgn="base">
              <a:lnSpc>
                <a:spcPct val="150000"/>
              </a:lnSpc>
              <a:spcBef>
                <a:spcPct val="0"/>
              </a:spcBef>
              <a:spcAft>
                <a:spcPct val="0"/>
              </a:spcAft>
              <a:defRPr/>
            </a:pPr>
            <a:r>
              <a:rPr lang="en-US" sz="6000" b="1" i="1" dirty="0" err="1" smtClean="0">
                <a:ln w="12700">
                  <a:solidFill>
                    <a:schemeClr val="tx2">
                      <a:satMod val="155000"/>
                    </a:schemeClr>
                  </a:solidFill>
                  <a:prstDash val="solid"/>
                </a:ln>
                <a:solidFill>
                  <a:srgbClr val="000090"/>
                </a:solidFill>
                <a:effectLst>
                  <a:glow rad="228600">
                    <a:schemeClr val="accent6">
                      <a:satMod val="175000"/>
                      <a:alpha val="40000"/>
                    </a:schemeClr>
                  </a:glow>
                  <a:outerShdw blurRad="41275" dist="20320" dir="1800000" algn="tl" rotWithShape="0">
                    <a:srgbClr val="000000">
                      <a:alpha val="40000"/>
                    </a:srgbClr>
                  </a:outerShdw>
                </a:effectLst>
                <a:latin typeface="Monotype Corsiva"/>
                <a:ea typeface="ＭＳ Ｐゴシック" charset="0"/>
                <a:cs typeface="Monotype Corsiva"/>
              </a:rPr>
              <a:t>Terima</a:t>
            </a:r>
            <a:r>
              <a:rPr lang="en-US" sz="6000" b="1" i="1" dirty="0" smtClean="0">
                <a:ln w="12700">
                  <a:solidFill>
                    <a:schemeClr val="tx2">
                      <a:satMod val="155000"/>
                    </a:schemeClr>
                  </a:solidFill>
                  <a:prstDash val="solid"/>
                </a:ln>
                <a:solidFill>
                  <a:srgbClr val="000090"/>
                </a:solidFill>
                <a:effectLst>
                  <a:glow rad="228600">
                    <a:schemeClr val="accent6">
                      <a:satMod val="175000"/>
                      <a:alpha val="40000"/>
                    </a:schemeClr>
                  </a:glow>
                  <a:outerShdw blurRad="41275" dist="20320" dir="1800000" algn="tl" rotWithShape="0">
                    <a:srgbClr val="000000">
                      <a:alpha val="40000"/>
                    </a:srgbClr>
                  </a:outerShdw>
                </a:effectLst>
                <a:latin typeface="Monotype Corsiva"/>
                <a:ea typeface="ＭＳ Ｐゴシック" charset="0"/>
                <a:cs typeface="Monotype Corsiva"/>
              </a:rPr>
              <a:t> </a:t>
            </a:r>
            <a:r>
              <a:rPr lang="en-US" sz="6000" b="1" i="1" dirty="0" err="1" smtClean="0">
                <a:ln w="12700">
                  <a:solidFill>
                    <a:schemeClr val="tx2">
                      <a:satMod val="155000"/>
                    </a:schemeClr>
                  </a:solidFill>
                  <a:prstDash val="solid"/>
                </a:ln>
                <a:solidFill>
                  <a:srgbClr val="000090"/>
                </a:solidFill>
                <a:effectLst>
                  <a:glow rad="228600">
                    <a:schemeClr val="accent6">
                      <a:satMod val="175000"/>
                      <a:alpha val="40000"/>
                    </a:schemeClr>
                  </a:glow>
                  <a:outerShdw blurRad="41275" dist="20320" dir="1800000" algn="tl" rotWithShape="0">
                    <a:srgbClr val="000000">
                      <a:alpha val="40000"/>
                    </a:srgbClr>
                  </a:outerShdw>
                </a:effectLst>
                <a:latin typeface="Monotype Corsiva"/>
                <a:ea typeface="ＭＳ Ｐゴシック" charset="0"/>
                <a:cs typeface="Monotype Corsiva"/>
              </a:rPr>
              <a:t>Kasih</a:t>
            </a:r>
            <a:r>
              <a:rPr lang="en-US" sz="6000" b="1" i="1" dirty="0" smtClean="0">
                <a:ln w="12700">
                  <a:solidFill>
                    <a:schemeClr val="tx2">
                      <a:satMod val="155000"/>
                    </a:schemeClr>
                  </a:solidFill>
                  <a:prstDash val="solid"/>
                </a:ln>
                <a:solidFill>
                  <a:srgbClr val="000090"/>
                </a:solidFill>
                <a:effectLst>
                  <a:glow rad="228600">
                    <a:schemeClr val="accent6">
                      <a:satMod val="175000"/>
                      <a:alpha val="40000"/>
                    </a:schemeClr>
                  </a:glow>
                  <a:outerShdw blurRad="41275" dist="20320" dir="1800000" algn="tl" rotWithShape="0">
                    <a:srgbClr val="000000">
                      <a:alpha val="40000"/>
                    </a:srgbClr>
                  </a:outerShdw>
                </a:effectLst>
                <a:latin typeface="Monotype Corsiva"/>
                <a:ea typeface="ＭＳ Ｐゴシック" charset="0"/>
                <a:cs typeface="Monotype Corsiva"/>
              </a:rPr>
              <a:t>  </a:t>
            </a:r>
            <a:endParaRPr lang="en-US" sz="6000" b="1" i="1" dirty="0">
              <a:ln w="12700">
                <a:solidFill>
                  <a:schemeClr val="tx2">
                    <a:satMod val="155000"/>
                  </a:schemeClr>
                </a:solidFill>
                <a:prstDash val="solid"/>
              </a:ln>
              <a:solidFill>
                <a:srgbClr val="000090"/>
              </a:solidFill>
              <a:effectLst>
                <a:glow rad="228600">
                  <a:schemeClr val="accent6">
                    <a:satMod val="175000"/>
                    <a:alpha val="40000"/>
                  </a:schemeClr>
                </a:glow>
                <a:outerShdw blurRad="41275" dist="20320" dir="1800000" algn="tl" rotWithShape="0">
                  <a:srgbClr val="000000">
                    <a:alpha val="40000"/>
                  </a:srgbClr>
                </a:outerShdw>
              </a:effectLst>
              <a:latin typeface="Monotype Corsiva"/>
              <a:ea typeface="ＭＳ Ｐゴシック" charset="0"/>
              <a:cs typeface="Monotype Corsiva"/>
            </a:endParaRPr>
          </a:p>
        </p:txBody>
      </p:sp>
      <p:pic>
        <p:nvPicPr>
          <p:cNvPr id="4" name="Picture 8" descr="http://sapto.banpt.or.id/images/ban-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150" y="0"/>
            <a:ext cx="1396850" cy="102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61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101038970"/>
              </p:ext>
            </p:extLst>
          </p:nvPr>
        </p:nvGraphicFramePr>
        <p:xfrm>
          <a:off x="762000" y="685800"/>
          <a:ext cx="75438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52820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35789</TotalTime>
  <Words>3847</Words>
  <Application>Microsoft Macintosh PowerPoint</Application>
  <PresentationFormat>On-screen Show (4:3)</PresentationFormat>
  <Paragraphs>650</Paragraphs>
  <Slides>80</Slides>
  <Notes>53</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Cordelia template</vt:lpstr>
      <vt:lpstr>Bimbingan Teknis  Pembuatan Dokumen Akreditasi Institusi dan Program Studi</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 Permen 32 (2016) : BAN-PT dalam Sistem Penjaminan Mutu Pendidikan Tinggi</vt:lpstr>
      <vt:lpstr>Instrospeksi</vt:lpstr>
      <vt:lpstr>PowerPoint Presentation</vt:lpstr>
      <vt:lpstr>PowerPoint Presentation</vt:lpstr>
      <vt:lpstr>Conceptual Design</vt:lpstr>
      <vt:lpstr>OUTLINE</vt:lpstr>
      <vt:lpstr>Hasil Akreditasi</vt:lpstr>
      <vt:lpstr>Isi Borang APT </vt:lpstr>
      <vt:lpstr>Contoh : </vt:lpstr>
      <vt:lpstr>Kaitkan visi dengan scope yg lebih besar </vt:lpstr>
      <vt:lpstr>Isi Borang APT</vt:lpstr>
      <vt:lpstr>PowerPoint Presentation</vt:lpstr>
      <vt:lpstr>Isi Borang APT</vt:lpstr>
      <vt:lpstr>PowerPoint Presentation</vt:lpstr>
      <vt:lpstr>Isi Borang APT</vt:lpstr>
      <vt:lpstr>Isi Borang APT</vt:lpstr>
      <vt:lpstr>Isi Borang APT</vt:lpstr>
      <vt:lpstr>PowerPoint Presentation</vt:lpstr>
      <vt:lpstr>Isi Borang APT</vt:lpstr>
      <vt:lpstr>PowerPoint Presentation</vt:lpstr>
      <vt:lpstr>Isi Borang APT</vt:lpstr>
      <vt:lpstr>Isi Borang APT</vt:lpstr>
      <vt:lpstr>PowerPoint Presentation</vt:lpstr>
      <vt:lpstr>Isi Borang APT</vt:lpstr>
      <vt:lpstr>Isi Borang APT</vt:lpstr>
      <vt:lpstr>Isi Borang APT</vt:lpstr>
      <vt:lpstr>PowerPoint Presentation</vt:lpstr>
      <vt:lpstr>Isi Borang APT</vt:lpstr>
      <vt:lpstr>Isi Borang APT</vt:lpstr>
      <vt:lpstr>PowerPoint Presentation</vt:lpstr>
      <vt:lpstr>Isi Borang APT</vt:lpstr>
      <vt:lpstr>Isi Borang APT</vt:lpstr>
      <vt:lpstr>PowerPoint Presentation</vt:lpstr>
      <vt:lpstr>Isi Borang APT</vt:lpstr>
      <vt:lpstr>Isi Borang APT </vt:lpstr>
      <vt:lpstr>Isi Borang APT</vt:lpstr>
      <vt:lpstr>Isi Borang APT (Kuantitatif)</vt:lpstr>
      <vt:lpstr>Isi Borang APT</vt:lpstr>
      <vt:lpstr>Isi Borang APT</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Isi Borang APT (Kuantitatif)</vt:lpstr>
      <vt:lpstr>Pembelajaran terpetik (penyusunan borang)</vt:lpstr>
      <vt:lpstr>Pembelajaran terpetik (Peningkatan Mutu Akreditasi)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MY PC</dc:creator>
  <cp:lastModifiedBy>Adiwijaya</cp:lastModifiedBy>
  <cp:revision>302</cp:revision>
  <dcterms:modified xsi:type="dcterms:W3CDTF">2018-04-06T23:15:14Z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1973757</vt:lpwstr>
  </property>
  <property fmtid="{D5CDD505-2E9C-101B-9397-08002B2CF9AE}" name="NXPowerLiteSettings" pid="3">
    <vt:lpwstr>C7000400038000</vt:lpwstr>
  </property>
  <property fmtid="{D5CDD505-2E9C-101B-9397-08002B2CF9AE}" name="NXPowerLiteVersion" pid="4">
    <vt:lpwstr>S7.2.2</vt:lpwstr>
  </property>
</Properties>
</file>